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6" r:id="rId6"/>
    <p:sldId id="261" r:id="rId7"/>
    <p:sldId id="271" r:id="rId8"/>
    <p:sldId id="272"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3" autoAdjust="0"/>
    <p:restoredTop sz="94660"/>
  </p:normalViewPr>
  <p:slideViewPr>
    <p:cSldViewPr snapToGrid="0">
      <p:cViewPr>
        <p:scale>
          <a:sx n="100" d="100"/>
          <a:sy n="100" d="100"/>
        </p:scale>
        <p:origin x="992"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5/14/2020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5/14/2020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5/14/2020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5/14/2020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5/14/2020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5/14/2020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4B789-F2A3-4945-B786-24004A8E975C}"/>
              </a:ext>
            </a:extLst>
          </p:cNvPr>
          <p:cNvSpPr>
            <a:spLocks noGrp="1"/>
          </p:cNvSpPr>
          <p:nvPr>
            <p:ph type="ctrTitle"/>
          </p:nvPr>
        </p:nvSpPr>
        <p:spPr/>
        <p:txBody>
          <a:bodyPr/>
          <a:lstStyle/>
          <a:p>
            <a:br>
              <a:rPr lang="en-US" dirty="0"/>
            </a:br>
            <a:br>
              <a:rPr lang="en-US" dirty="0"/>
            </a:br>
            <a:br>
              <a:rPr lang="en-US" dirty="0"/>
            </a:br>
            <a:br>
              <a:rPr lang="en-US" dirty="0"/>
            </a:br>
            <a:br>
              <a:rPr lang="en-US" dirty="0"/>
            </a:br>
            <a:r>
              <a:rPr lang="en-US" dirty="0"/>
              <a:t>A Comparison Map of Air Pollution During COVID-19 Situation, Bangkok, Thailand</a:t>
            </a:r>
            <a:endParaRPr lang="en-US" sz="1600" dirty="0"/>
          </a:p>
        </p:txBody>
      </p:sp>
      <p:sp>
        <p:nvSpPr>
          <p:cNvPr id="3" name="Subtitle 2">
            <a:extLst>
              <a:ext uri="{FF2B5EF4-FFF2-40B4-BE49-F238E27FC236}">
                <a16:creationId xmlns:a16="http://schemas.microsoft.com/office/drawing/2014/main" id="{10805808-FA90-4B6A-8532-26E29621E86F}"/>
              </a:ext>
            </a:extLst>
          </p:cNvPr>
          <p:cNvSpPr>
            <a:spLocks noGrp="1"/>
          </p:cNvSpPr>
          <p:nvPr>
            <p:ph type="subTitle" idx="1"/>
          </p:nvPr>
        </p:nvSpPr>
        <p:spPr/>
        <p:txBody>
          <a:bodyPr/>
          <a:lstStyle/>
          <a:p>
            <a:r>
              <a:rPr lang="en-US" dirty="0"/>
              <a:t>by Palika Wannawilai</a:t>
            </a:r>
          </a:p>
        </p:txBody>
      </p:sp>
    </p:spTree>
    <p:extLst>
      <p:ext uri="{BB962C8B-B14F-4D97-AF65-F5344CB8AC3E}">
        <p14:creationId xmlns:p14="http://schemas.microsoft.com/office/powerpoint/2010/main" val="689475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6F825-0B10-4BB9-BF3E-6D6D5D3876CF}"/>
              </a:ext>
            </a:extLst>
          </p:cNvPr>
          <p:cNvSpPr>
            <a:spLocks noGrp="1"/>
          </p:cNvSpPr>
          <p:nvPr>
            <p:ph type="title"/>
          </p:nvPr>
        </p:nvSpPr>
        <p:spPr/>
        <p:txBody>
          <a:bodyPr/>
          <a:lstStyle/>
          <a:p>
            <a:r>
              <a:rPr lang="en-GB" dirty="0"/>
              <a:t>Project’s Purpose</a:t>
            </a:r>
            <a:endParaRPr lang="en-US" dirty="0"/>
          </a:p>
        </p:txBody>
      </p:sp>
      <p:sp>
        <p:nvSpPr>
          <p:cNvPr id="3" name="Content Placeholder 2">
            <a:extLst>
              <a:ext uri="{FF2B5EF4-FFF2-40B4-BE49-F238E27FC236}">
                <a16:creationId xmlns:a16="http://schemas.microsoft.com/office/drawing/2014/main" id="{C53F241B-83A0-4B73-B496-2087684307FA}"/>
              </a:ext>
            </a:extLst>
          </p:cNvPr>
          <p:cNvSpPr>
            <a:spLocks noGrp="1"/>
          </p:cNvSpPr>
          <p:nvPr>
            <p:ph idx="1"/>
          </p:nvPr>
        </p:nvSpPr>
        <p:spPr>
          <a:xfrm>
            <a:off x="818712" y="2222287"/>
            <a:ext cx="10763688" cy="3636511"/>
          </a:xfrm>
        </p:spPr>
        <p:txBody>
          <a:bodyPr/>
          <a:lstStyle/>
          <a:p>
            <a:pPr>
              <a:lnSpc>
                <a:spcPct val="200000"/>
              </a:lnSpc>
            </a:pPr>
            <a:r>
              <a:rPr lang="en-US" dirty="0"/>
              <a:t>To create a new standalone join table for providing of useful data used for other projects. </a:t>
            </a:r>
          </a:p>
          <a:p>
            <a:pPr>
              <a:lnSpc>
                <a:spcPct val="200000"/>
              </a:lnSpc>
            </a:pPr>
            <a:r>
              <a:rPr lang="en-US" dirty="0"/>
              <a:t>To make a join attributes table and a new feature layer for performing of Bangkok layer and its data .</a:t>
            </a:r>
          </a:p>
          <a:p>
            <a:pPr>
              <a:lnSpc>
                <a:spcPct val="200000"/>
              </a:lnSpc>
            </a:pPr>
            <a:r>
              <a:rPr lang="en-US" dirty="0"/>
              <a:t>To use the </a:t>
            </a:r>
            <a:r>
              <a:rPr lang="en-US" dirty="0" err="1"/>
              <a:t>GraduatedColorSymbology</a:t>
            </a:r>
            <a:r>
              <a:rPr lang="en-US" dirty="0"/>
              <a:t> for distinguishing of different data in February and March.	</a:t>
            </a:r>
          </a:p>
        </p:txBody>
      </p:sp>
    </p:spTree>
    <p:extLst>
      <p:ext uri="{BB962C8B-B14F-4D97-AF65-F5344CB8AC3E}">
        <p14:creationId xmlns:p14="http://schemas.microsoft.com/office/powerpoint/2010/main" val="3838535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DE7B92-C60F-4FEC-BDD9-5240E9E0D749}"/>
              </a:ext>
            </a:extLst>
          </p:cNvPr>
          <p:cNvSpPr>
            <a:spLocks noGrp="1"/>
          </p:cNvSpPr>
          <p:nvPr>
            <p:ph type="title"/>
          </p:nvPr>
        </p:nvSpPr>
        <p:spPr/>
        <p:txBody>
          <a:bodyPr anchor="ctr"/>
          <a:lstStyle/>
          <a:p>
            <a:r>
              <a:rPr lang="en-US" dirty="0"/>
              <a:t>1. Creating a new standalone join table </a:t>
            </a:r>
          </a:p>
        </p:txBody>
      </p:sp>
      <p:pic>
        <p:nvPicPr>
          <p:cNvPr id="5" name="Content Placeholder 4" descr="A picture containing map, text&#10;&#10;Description automatically generated">
            <a:extLst>
              <a:ext uri="{FF2B5EF4-FFF2-40B4-BE49-F238E27FC236}">
                <a16:creationId xmlns:a16="http://schemas.microsoft.com/office/drawing/2014/main" id="{950577DE-1C82-405F-A346-E2C1F2EE9B07}"/>
              </a:ext>
            </a:extLst>
          </p:cNvPr>
          <p:cNvPicPr>
            <a:picLocks noChangeAspect="1"/>
          </p:cNvPicPr>
          <p:nvPr/>
        </p:nvPicPr>
        <p:blipFill>
          <a:blip r:embed="rId2"/>
          <a:stretch>
            <a:fillRect/>
          </a:stretch>
        </p:blipFill>
        <p:spPr>
          <a:xfrm>
            <a:off x="1412850" y="2443709"/>
            <a:ext cx="2868133" cy="3677094"/>
          </a:xfrm>
          <a:prstGeom prst="roundRect">
            <a:avLst>
              <a:gd name="adj" fmla="val 3876"/>
            </a:avLst>
          </a:prstGeom>
          <a:ln>
            <a:solidFill>
              <a:schemeClr val="accent1"/>
            </a:solidFill>
          </a:ln>
          <a:effectLst/>
        </p:spPr>
      </p:pic>
      <p:pic>
        <p:nvPicPr>
          <p:cNvPr id="10" name="Content Placeholder 4" descr="A close up of a piece of paper&#10;&#10;Description automatically generated">
            <a:extLst>
              <a:ext uri="{FF2B5EF4-FFF2-40B4-BE49-F238E27FC236}">
                <a16:creationId xmlns:a16="http://schemas.microsoft.com/office/drawing/2014/main" id="{8853515B-8B84-4E4B-822B-47E6996402AA}"/>
              </a:ext>
            </a:extLst>
          </p:cNvPr>
          <p:cNvPicPr>
            <a:picLocks noGrp="1" noChangeAspect="1"/>
          </p:cNvPicPr>
          <p:nvPr>
            <p:ph idx="1"/>
          </p:nvPr>
        </p:nvPicPr>
        <p:blipFill>
          <a:blip r:embed="rId3"/>
          <a:stretch>
            <a:fillRect/>
          </a:stretch>
        </p:blipFill>
        <p:spPr>
          <a:xfrm>
            <a:off x="5596844" y="350838"/>
            <a:ext cx="5864905" cy="5959500"/>
          </a:xfrm>
          <a:prstGeom prst="roundRect">
            <a:avLst>
              <a:gd name="adj" fmla="val 3876"/>
            </a:avLst>
          </a:prstGeom>
          <a:ln>
            <a:solidFill>
              <a:schemeClr val="accent1"/>
            </a:solidFill>
          </a:ln>
          <a:effectLst/>
        </p:spPr>
      </p:pic>
      <p:sp>
        <p:nvSpPr>
          <p:cNvPr id="7" name="Arrow: Right 6">
            <a:extLst>
              <a:ext uri="{FF2B5EF4-FFF2-40B4-BE49-F238E27FC236}">
                <a16:creationId xmlns:a16="http://schemas.microsoft.com/office/drawing/2014/main" id="{12733C2D-620C-4214-929C-6CC75BE128C8}"/>
              </a:ext>
            </a:extLst>
          </p:cNvPr>
          <p:cNvSpPr/>
          <p:nvPr/>
        </p:nvSpPr>
        <p:spPr>
          <a:xfrm>
            <a:off x="4620684" y="3746500"/>
            <a:ext cx="761343" cy="342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4EE8887-19B1-4467-9754-23479639EB5B}"/>
              </a:ext>
            </a:extLst>
          </p:cNvPr>
          <p:cNvSpPr txBox="1"/>
          <p:nvPr/>
        </p:nvSpPr>
        <p:spPr>
          <a:xfrm>
            <a:off x="8431212" y="672584"/>
            <a:ext cx="1457325" cy="369332"/>
          </a:xfrm>
          <a:prstGeom prst="rect">
            <a:avLst/>
          </a:prstGeom>
          <a:noFill/>
        </p:spPr>
        <p:txBody>
          <a:bodyPr wrap="square" rtlCol="0">
            <a:spAutoFit/>
          </a:bodyPr>
          <a:lstStyle/>
          <a:p>
            <a:pPr algn="ctr"/>
            <a:r>
              <a:rPr lang="en-US" dirty="0">
                <a:solidFill>
                  <a:srgbClr val="FF0000"/>
                </a:solidFill>
              </a:rPr>
              <a:t>Join Field</a:t>
            </a:r>
          </a:p>
        </p:txBody>
      </p:sp>
      <p:sp>
        <p:nvSpPr>
          <p:cNvPr id="13" name="Rectangle 12">
            <a:extLst>
              <a:ext uri="{FF2B5EF4-FFF2-40B4-BE49-F238E27FC236}">
                <a16:creationId xmlns:a16="http://schemas.microsoft.com/office/drawing/2014/main" id="{C9011DB9-0ED5-490B-A440-B1CCBC47549B}"/>
              </a:ext>
            </a:extLst>
          </p:cNvPr>
          <p:cNvSpPr/>
          <p:nvPr/>
        </p:nvSpPr>
        <p:spPr>
          <a:xfrm>
            <a:off x="8458200" y="1054100"/>
            <a:ext cx="1403350" cy="49466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732D7ECB-0DB2-4149-A9E8-AF725DD00CEA}"/>
              </a:ext>
            </a:extLst>
          </p:cNvPr>
          <p:cNvSpPr/>
          <p:nvPr/>
        </p:nvSpPr>
        <p:spPr>
          <a:xfrm>
            <a:off x="872657" y="6192251"/>
            <a:ext cx="3948517" cy="307777"/>
          </a:xfrm>
          <a:prstGeom prst="rect">
            <a:avLst/>
          </a:prstGeom>
        </p:spPr>
        <p:txBody>
          <a:bodyPr wrap="none">
            <a:spAutoFit/>
          </a:bodyPr>
          <a:lstStyle/>
          <a:p>
            <a:r>
              <a:rPr lang="en-US" sz="1400" dirty="0"/>
              <a:t>A Thailand Shapefile and its attributes table</a:t>
            </a:r>
          </a:p>
        </p:txBody>
      </p:sp>
    </p:spTree>
    <p:extLst>
      <p:ext uri="{BB962C8B-B14F-4D97-AF65-F5344CB8AC3E}">
        <p14:creationId xmlns:p14="http://schemas.microsoft.com/office/powerpoint/2010/main" val="1772568520"/>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E0D4A3-ECB8-4689-ABDB-9CE848CE8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F18AFC-842D-4747-A66C-925518CA80F4}"/>
              </a:ext>
            </a:extLst>
          </p:cNvPr>
          <p:cNvSpPr>
            <a:spLocks noGrp="1"/>
          </p:cNvSpPr>
          <p:nvPr>
            <p:ph type="title"/>
          </p:nvPr>
        </p:nvSpPr>
        <p:spPr>
          <a:xfrm>
            <a:off x="810000" y="447188"/>
            <a:ext cx="10571998" cy="970450"/>
          </a:xfrm>
          <a:effectLst/>
        </p:spPr>
        <p:txBody>
          <a:bodyPr anchor="ctr">
            <a:normAutofit/>
          </a:bodyPr>
          <a:lstStyle/>
          <a:p>
            <a:pPr algn="ctr"/>
            <a:r>
              <a:rPr lang="en-US" sz="2800" dirty="0">
                <a:solidFill>
                  <a:schemeClr val="tx1"/>
                </a:solidFill>
              </a:rPr>
              <a:t>A standalone table (</a:t>
            </a:r>
            <a:r>
              <a:rPr lang="en-US" sz="2800" dirty="0" err="1">
                <a:solidFill>
                  <a:schemeClr val="tx1"/>
                </a:solidFill>
              </a:rPr>
              <a:t>BKK_airpollution</a:t>
            </a:r>
            <a:r>
              <a:rPr lang="en-US" sz="2800" dirty="0">
                <a:solidFill>
                  <a:schemeClr val="tx1"/>
                </a:solidFill>
              </a:rPr>
              <a:t>) </a:t>
            </a:r>
          </a:p>
        </p:txBody>
      </p:sp>
      <p:sp>
        <p:nvSpPr>
          <p:cNvPr id="21" name="Freeform: Shape 20">
            <a:extLst>
              <a:ext uri="{FF2B5EF4-FFF2-40B4-BE49-F238E27FC236}">
                <a16:creationId xmlns:a16="http://schemas.microsoft.com/office/drawing/2014/main" id="{8854772B-9C8F-4037-89E0-3A45208AB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descr="A close up of a piece of paper&#10;&#10;Description automatically generated">
            <a:extLst>
              <a:ext uri="{FF2B5EF4-FFF2-40B4-BE49-F238E27FC236}">
                <a16:creationId xmlns:a16="http://schemas.microsoft.com/office/drawing/2014/main" id="{C0685557-72DF-477C-BED1-1080FC661209}"/>
              </a:ext>
            </a:extLst>
          </p:cNvPr>
          <p:cNvPicPr>
            <a:picLocks noGrp="1" noChangeAspect="1"/>
          </p:cNvPicPr>
          <p:nvPr>
            <p:ph idx="1"/>
          </p:nvPr>
        </p:nvPicPr>
        <p:blipFill>
          <a:blip r:embed="rId2"/>
          <a:stretch>
            <a:fillRect/>
          </a:stretch>
        </p:blipFill>
        <p:spPr>
          <a:xfrm>
            <a:off x="1202623" y="1864826"/>
            <a:ext cx="9786751" cy="4739793"/>
          </a:xfrm>
          <a:effectLst/>
        </p:spPr>
      </p:pic>
      <p:sp>
        <p:nvSpPr>
          <p:cNvPr id="6" name="TextBox 5">
            <a:extLst>
              <a:ext uri="{FF2B5EF4-FFF2-40B4-BE49-F238E27FC236}">
                <a16:creationId xmlns:a16="http://schemas.microsoft.com/office/drawing/2014/main" id="{7B615729-5255-4E23-BFF3-C7E6BBB83559}"/>
              </a:ext>
            </a:extLst>
          </p:cNvPr>
          <p:cNvSpPr txBox="1"/>
          <p:nvPr/>
        </p:nvSpPr>
        <p:spPr>
          <a:xfrm>
            <a:off x="8736012" y="1882280"/>
            <a:ext cx="1457325" cy="369332"/>
          </a:xfrm>
          <a:prstGeom prst="rect">
            <a:avLst/>
          </a:prstGeom>
          <a:noFill/>
        </p:spPr>
        <p:txBody>
          <a:bodyPr wrap="square" rtlCol="0">
            <a:spAutoFit/>
          </a:bodyPr>
          <a:lstStyle/>
          <a:p>
            <a:pPr algn="ctr"/>
            <a:r>
              <a:rPr lang="en-US" dirty="0">
                <a:solidFill>
                  <a:srgbClr val="FF0000"/>
                </a:solidFill>
              </a:rPr>
              <a:t>Join Field</a:t>
            </a:r>
          </a:p>
        </p:txBody>
      </p:sp>
      <p:sp>
        <p:nvSpPr>
          <p:cNvPr id="10" name="Rectangle 9">
            <a:extLst>
              <a:ext uri="{FF2B5EF4-FFF2-40B4-BE49-F238E27FC236}">
                <a16:creationId xmlns:a16="http://schemas.microsoft.com/office/drawing/2014/main" id="{CB3DE024-6559-4000-AC70-86BB7A91FECE}"/>
              </a:ext>
            </a:extLst>
          </p:cNvPr>
          <p:cNvSpPr/>
          <p:nvPr/>
        </p:nvSpPr>
        <p:spPr>
          <a:xfrm>
            <a:off x="9156700" y="2260600"/>
            <a:ext cx="615950" cy="40005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2850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4" name="Content Placeholder 4" descr="A close up of a piece of paper&#10;&#10;Description automatically generated">
            <a:extLst>
              <a:ext uri="{FF2B5EF4-FFF2-40B4-BE49-F238E27FC236}">
                <a16:creationId xmlns:a16="http://schemas.microsoft.com/office/drawing/2014/main" id="{123A97AE-EC6C-479D-9EC2-1B55F01C54F1}"/>
              </a:ext>
            </a:extLst>
          </p:cNvPr>
          <p:cNvPicPr>
            <a:picLocks noGrp="1" noChangeAspect="1"/>
          </p:cNvPicPr>
          <p:nvPr>
            <p:ph idx="1"/>
          </p:nvPr>
        </p:nvPicPr>
        <p:blipFill>
          <a:blip r:embed="rId2"/>
          <a:stretch>
            <a:fillRect/>
          </a:stretch>
        </p:blipFill>
        <p:spPr>
          <a:xfrm>
            <a:off x="764000" y="225467"/>
            <a:ext cx="10664000" cy="5629233"/>
          </a:xfrm>
          <a:prstGeom prst="rect">
            <a:avLst/>
          </a:prstGeom>
        </p:spPr>
      </p:pic>
      <p:sp>
        <p:nvSpPr>
          <p:cNvPr id="5" name="Rectangle 4">
            <a:extLst>
              <a:ext uri="{FF2B5EF4-FFF2-40B4-BE49-F238E27FC236}">
                <a16:creationId xmlns:a16="http://schemas.microsoft.com/office/drawing/2014/main" id="{9458F2F9-39C7-4088-9BD9-D6761A1029D5}"/>
              </a:ext>
            </a:extLst>
          </p:cNvPr>
          <p:cNvSpPr/>
          <p:nvPr/>
        </p:nvSpPr>
        <p:spPr>
          <a:xfrm>
            <a:off x="2279063" y="768350"/>
            <a:ext cx="393700" cy="4705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D9C986B-1B1F-44CE-A043-79B52F4BFE49}"/>
              </a:ext>
            </a:extLst>
          </p:cNvPr>
          <p:cNvSpPr/>
          <p:nvPr/>
        </p:nvSpPr>
        <p:spPr>
          <a:xfrm>
            <a:off x="9122362" y="768350"/>
            <a:ext cx="457200" cy="4705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D0EE025-B01F-4524-AB20-0FA72E714363}"/>
              </a:ext>
            </a:extLst>
          </p:cNvPr>
          <p:cNvSpPr/>
          <p:nvPr/>
        </p:nvSpPr>
        <p:spPr>
          <a:xfrm>
            <a:off x="4975225" y="2858283"/>
            <a:ext cx="2241550" cy="793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Joined Fields</a:t>
            </a:r>
          </a:p>
        </p:txBody>
      </p:sp>
      <p:sp>
        <p:nvSpPr>
          <p:cNvPr id="8" name="Arrow: Right 7">
            <a:extLst>
              <a:ext uri="{FF2B5EF4-FFF2-40B4-BE49-F238E27FC236}">
                <a16:creationId xmlns:a16="http://schemas.microsoft.com/office/drawing/2014/main" id="{4EF80085-890E-46A1-B138-27A29D0BD289}"/>
              </a:ext>
            </a:extLst>
          </p:cNvPr>
          <p:cNvSpPr/>
          <p:nvPr/>
        </p:nvSpPr>
        <p:spPr>
          <a:xfrm>
            <a:off x="8511762" y="3187700"/>
            <a:ext cx="457200" cy="241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5609D120-8EC0-4C0A-A1BA-3AE95AE87CBA}"/>
              </a:ext>
            </a:extLst>
          </p:cNvPr>
          <p:cNvSpPr/>
          <p:nvPr/>
        </p:nvSpPr>
        <p:spPr>
          <a:xfrm rot="10800000">
            <a:off x="2962688" y="3187700"/>
            <a:ext cx="457200" cy="241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696B2B1-E858-4FA4-99AD-2640E651B205}"/>
              </a:ext>
            </a:extLst>
          </p:cNvPr>
          <p:cNvSpPr txBox="1"/>
          <p:nvPr/>
        </p:nvSpPr>
        <p:spPr>
          <a:xfrm>
            <a:off x="2593975" y="286285"/>
            <a:ext cx="7004050" cy="369332"/>
          </a:xfrm>
          <a:prstGeom prst="rect">
            <a:avLst/>
          </a:prstGeom>
          <a:noFill/>
        </p:spPr>
        <p:txBody>
          <a:bodyPr wrap="square" rtlCol="0">
            <a:spAutoFit/>
          </a:bodyPr>
          <a:lstStyle/>
          <a:p>
            <a:r>
              <a:rPr lang="en-US" b="1" dirty="0">
                <a:solidFill>
                  <a:schemeClr val="bg1"/>
                </a:solidFill>
              </a:rPr>
              <a:t>A new standalone table containing the data from two tables</a:t>
            </a:r>
          </a:p>
        </p:txBody>
      </p:sp>
      <p:pic>
        <p:nvPicPr>
          <p:cNvPr id="6" name="Picture 5">
            <a:extLst>
              <a:ext uri="{FF2B5EF4-FFF2-40B4-BE49-F238E27FC236}">
                <a16:creationId xmlns:a16="http://schemas.microsoft.com/office/drawing/2014/main" id="{54C70460-2715-48DC-B632-3788901DE5E5}"/>
              </a:ext>
            </a:extLst>
          </p:cNvPr>
          <p:cNvPicPr>
            <a:picLocks noChangeAspect="1"/>
          </p:cNvPicPr>
          <p:nvPr/>
        </p:nvPicPr>
        <p:blipFill>
          <a:blip r:embed="rId3"/>
          <a:stretch>
            <a:fillRect/>
          </a:stretch>
        </p:blipFill>
        <p:spPr>
          <a:xfrm>
            <a:off x="1958975" y="6029324"/>
            <a:ext cx="8274050" cy="438150"/>
          </a:xfrm>
          <a:prstGeom prst="rect">
            <a:avLst/>
          </a:prstGeom>
        </p:spPr>
      </p:pic>
    </p:spTree>
    <p:extLst>
      <p:ext uri="{BB962C8B-B14F-4D97-AF65-F5344CB8AC3E}">
        <p14:creationId xmlns:p14="http://schemas.microsoft.com/office/powerpoint/2010/main" val="477579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AAB843-25E2-4DF6-A753-98D25F208EE0}"/>
              </a:ext>
            </a:extLst>
          </p:cNvPr>
          <p:cNvSpPr>
            <a:spLocks noGrp="1"/>
          </p:cNvSpPr>
          <p:nvPr>
            <p:ph type="title"/>
          </p:nvPr>
        </p:nvSpPr>
        <p:spPr/>
        <p:txBody>
          <a:bodyPr vert="horz" lIns="91440" tIns="45720" rIns="91440" bIns="45720" rtlCol="0" anchor="ctr">
            <a:normAutofit/>
          </a:bodyPr>
          <a:lstStyle/>
          <a:p>
            <a:pPr>
              <a:lnSpc>
                <a:spcPct val="90000"/>
              </a:lnSpc>
            </a:pPr>
            <a:r>
              <a:rPr lang="en-US" dirty="0"/>
              <a:t>2. Making a join attributes table and a new feature layer</a:t>
            </a:r>
          </a:p>
        </p:txBody>
      </p:sp>
      <p:pic>
        <p:nvPicPr>
          <p:cNvPr id="10" name="Content Placeholder 9" descr="A picture containing text, map&#10;&#10;Description automatically generated">
            <a:extLst>
              <a:ext uri="{FF2B5EF4-FFF2-40B4-BE49-F238E27FC236}">
                <a16:creationId xmlns:a16="http://schemas.microsoft.com/office/drawing/2014/main" id="{BBBEEABB-B5DD-47CD-BEFF-B6CA4EDF0C8C}"/>
              </a:ext>
            </a:extLst>
          </p:cNvPr>
          <p:cNvPicPr>
            <a:picLocks noGrp="1" noChangeAspect="1"/>
          </p:cNvPicPr>
          <p:nvPr>
            <p:ph idx="1"/>
          </p:nvPr>
        </p:nvPicPr>
        <p:blipFill rotWithShape="1">
          <a:blip r:embed="rId2"/>
          <a:srcRect l="11983" t="17970" r="10437" b="15542"/>
          <a:stretch/>
        </p:blipFill>
        <p:spPr>
          <a:xfrm>
            <a:off x="456142" y="2456992"/>
            <a:ext cx="4781550" cy="3600311"/>
          </a:xfrm>
          <a:prstGeom prst="roundRect">
            <a:avLst>
              <a:gd name="adj" fmla="val 3876"/>
            </a:avLst>
          </a:prstGeom>
          <a:ln>
            <a:solidFill>
              <a:schemeClr val="accent1"/>
            </a:solidFill>
          </a:ln>
          <a:effectLst/>
        </p:spPr>
      </p:pic>
      <p:pic>
        <p:nvPicPr>
          <p:cNvPr id="17" name="Picture 16" descr="A screenshot of a cell phone&#10;&#10;Description automatically generated">
            <a:extLst>
              <a:ext uri="{FF2B5EF4-FFF2-40B4-BE49-F238E27FC236}">
                <a16:creationId xmlns:a16="http://schemas.microsoft.com/office/drawing/2014/main" id="{3E77CD03-3EBA-46FE-ADAF-D6F12FDBCEFB}"/>
              </a:ext>
            </a:extLst>
          </p:cNvPr>
          <p:cNvPicPr>
            <a:picLocks noChangeAspect="1"/>
          </p:cNvPicPr>
          <p:nvPr/>
        </p:nvPicPr>
        <p:blipFill>
          <a:blip r:embed="rId3"/>
          <a:stretch>
            <a:fillRect/>
          </a:stretch>
        </p:blipFill>
        <p:spPr>
          <a:xfrm>
            <a:off x="5543550" y="254000"/>
            <a:ext cx="6398829" cy="4375150"/>
          </a:xfrm>
          <a:prstGeom prst="roundRect">
            <a:avLst>
              <a:gd name="adj" fmla="val 3876"/>
            </a:avLst>
          </a:prstGeom>
          <a:ln>
            <a:solidFill>
              <a:schemeClr val="accent1"/>
            </a:solidFill>
          </a:ln>
          <a:effectLst/>
        </p:spPr>
      </p:pic>
      <p:sp>
        <p:nvSpPr>
          <p:cNvPr id="15" name="TextBox 14">
            <a:extLst>
              <a:ext uri="{FF2B5EF4-FFF2-40B4-BE49-F238E27FC236}">
                <a16:creationId xmlns:a16="http://schemas.microsoft.com/office/drawing/2014/main" id="{69F40B31-820D-49D7-9944-AE090F464B3E}"/>
              </a:ext>
            </a:extLst>
          </p:cNvPr>
          <p:cNvSpPr txBox="1"/>
          <p:nvPr/>
        </p:nvSpPr>
        <p:spPr>
          <a:xfrm>
            <a:off x="2586853" y="5311293"/>
            <a:ext cx="1668507" cy="314807"/>
          </a:xfrm>
          <a:prstGeom prst="rect">
            <a:avLst/>
          </a:prstGeom>
          <a:solidFill>
            <a:srgbClr val="000000">
              <a:alpha val="50000"/>
            </a:srgbClr>
          </a:solidFill>
          <a:ln>
            <a:noFill/>
          </a:ln>
        </p:spPr>
        <p:txBody>
          <a:bodyPr wrap="square" rtlCol="0">
            <a:normAutofit/>
          </a:bodyPr>
          <a:lstStyle/>
          <a:p>
            <a:pPr algn="ctr">
              <a:spcAft>
                <a:spcPts val="600"/>
              </a:spcAft>
            </a:pPr>
            <a:r>
              <a:rPr lang="en-US" sz="1400" dirty="0">
                <a:solidFill>
                  <a:srgbClr val="FFFFFF"/>
                </a:solidFill>
              </a:rPr>
              <a:t>Bangkok areas</a:t>
            </a:r>
          </a:p>
        </p:txBody>
      </p:sp>
      <p:sp>
        <p:nvSpPr>
          <p:cNvPr id="34" name="TextBox 33">
            <a:extLst>
              <a:ext uri="{FF2B5EF4-FFF2-40B4-BE49-F238E27FC236}">
                <a16:creationId xmlns:a16="http://schemas.microsoft.com/office/drawing/2014/main" id="{32B8173E-97EF-4C06-A52D-205EE920DFC9}"/>
              </a:ext>
            </a:extLst>
          </p:cNvPr>
          <p:cNvSpPr txBox="1"/>
          <p:nvPr/>
        </p:nvSpPr>
        <p:spPr>
          <a:xfrm>
            <a:off x="5543550" y="5020202"/>
            <a:ext cx="6398829" cy="646331"/>
          </a:xfrm>
          <a:prstGeom prst="rect">
            <a:avLst/>
          </a:prstGeom>
          <a:noFill/>
        </p:spPr>
        <p:txBody>
          <a:bodyPr wrap="square" rtlCol="0">
            <a:spAutoFit/>
          </a:bodyPr>
          <a:lstStyle/>
          <a:p>
            <a:r>
              <a:rPr lang="en-US" dirty="0"/>
              <a:t>From the table, BKK_airp_3 contains PM 2.5 in March and BKK_airp_4 contains PM 2.5 of February.</a:t>
            </a:r>
          </a:p>
        </p:txBody>
      </p:sp>
      <p:sp>
        <p:nvSpPr>
          <p:cNvPr id="36" name="Rectangle 35">
            <a:extLst>
              <a:ext uri="{FF2B5EF4-FFF2-40B4-BE49-F238E27FC236}">
                <a16:creationId xmlns:a16="http://schemas.microsoft.com/office/drawing/2014/main" id="{470505AB-EAAD-4E24-B209-0002B44C5C30}"/>
              </a:ext>
            </a:extLst>
          </p:cNvPr>
          <p:cNvSpPr/>
          <p:nvPr/>
        </p:nvSpPr>
        <p:spPr>
          <a:xfrm>
            <a:off x="9702800" y="628649"/>
            <a:ext cx="317500" cy="36284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BCF0B13-3ABC-40A5-8735-C0154436AD41}"/>
              </a:ext>
            </a:extLst>
          </p:cNvPr>
          <p:cNvSpPr/>
          <p:nvPr/>
        </p:nvSpPr>
        <p:spPr>
          <a:xfrm>
            <a:off x="10020300" y="627326"/>
            <a:ext cx="317500" cy="36284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60430EDC-6BB3-45A3-8A2C-532079D27D71}"/>
              </a:ext>
            </a:extLst>
          </p:cNvPr>
          <p:cNvSpPr txBox="1"/>
          <p:nvPr/>
        </p:nvSpPr>
        <p:spPr>
          <a:xfrm>
            <a:off x="9282906" y="352437"/>
            <a:ext cx="839787" cy="338554"/>
          </a:xfrm>
          <a:prstGeom prst="rect">
            <a:avLst/>
          </a:prstGeom>
          <a:noFill/>
        </p:spPr>
        <p:txBody>
          <a:bodyPr wrap="square" rtlCol="0">
            <a:spAutoFit/>
          </a:bodyPr>
          <a:lstStyle/>
          <a:p>
            <a:pPr algn="ctr"/>
            <a:r>
              <a:rPr lang="en-US" sz="1600" dirty="0">
                <a:solidFill>
                  <a:srgbClr val="FF0000"/>
                </a:solidFill>
              </a:rPr>
              <a:t>March</a:t>
            </a:r>
            <a:endParaRPr lang="en-US" dirty="0">
              <a:solidFill>
                <a:srgbClr val="FF0000"/>
              </a:solidFill>
            </a:endParaRPr>
          </a:p>
        </p:txBody>
      </p:sp>
      <p:sp>
        <p:nvSpPr>
          <p:cNvPr id="39" name="TextBox 38">
            <a:extLst>
              <a:ext uri="{FF2B5EF4-FFF2-40B4-BE49-F238E27FC236}">
                <a16:creationId xmlns:a16="http://schemas.microsoft.com/office/drawing/2014/main" id="{9C3347CC-6BD4-4978-A40F-0CF9543FF029}"/>
              </a:ext>
            </a:extLst>
          </p:cNvPr>
          <p:cNvSpPr txBox="1"/>
          <p:nvPr/>
        </p:nvSpPr>
        <p:spPr>
          <a:xfrm>
            <a:off x="9931664" y="4208561"/>
            <a:ext cx="560123" cy="338554"/>
          </a:xfrm>
          <a:prstGeom prst="rect">
            <a:avLst/>
          </a:prstGeom>
          <a:noFill/>
        </p:spPr>
        <p:txBody>
          <a:bodyPr wrap="square" rtlCol="0">
            <a:spAutoFit/>
          </a:bodyPr>
          <a:lstStyle/>
          <a:p>
            <a:pPr algn="ctr"/>
            <a:r>
              <a:rPr lang="en-US" sz="1600" dirty="0">
                <a:solidFill>
                  <a:srgbClr val="FF0000"/>
                </a:solidFill>
              </a:rPr>
              <a:t>Feb</a:t>
            </a:r>
            <a:endParaRPr lang="en-US" dirty="0">
              <a:solidFill>
                <a:srgbClr val="FF0000"/>
              </a:solidFill>
            </a:endParaRPr>
          </a:p>
        </p:txBody>
      </p:sp>
      <p:sp>
        <p:nvSpPr>
          <p:cNvPr id="20" name="Arrow: Right 19">
            <a:extLst>
              <a:ext uri="{FF2B5EF4-FFF2-40B4-BE49-F238E27FC236}">
                <a16:creationId xmlns:a16="http://schemas.microsoft.com/office/drawing/2014/main" id="{EF65E741-1AFE-4BE0-AAD7-AEB415CA8FA5}"/>
              </a:ext>
            </a:extLst>
          </p:cNvPr>
          <p:cNvSpPr/>
          <p:nvPr/>
        </p:nvSpPr>
        <p:spPr>
          <a:xfrm>
            <a:off x="5073650" y="3016250"/>
            <a:ext cx="583936" cy="412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811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6AF3FD-713C-494F-9A89-DD042F312ABB}"/>
              </a:ext>
            </a:extLst>
          </p:cNvPr>
          <p:cNvSpPr>
            <a:spLocks noGrp="1"/>
          </p:cNvSpPr>
          <p:nvPr>
            <p:ph type="title"/>
          </p:nvPr>
        </p:nvSpPr>
        <p:spPr/>
        <p:txBody>
          <a:bodyPr/>
          <a:lstStyle/>
          <a:p>
            <a:r>
              <a:rPr lang="en-US" sz="2400" dirty="0"/>
              <a:t>3. Using the </a:t>
            </a:r>
            <a:r>
              <a:rPr lang="en-US" sz="2400" dirty="0" err="1"/>
              <a:t>GraduatedColorSymbology</a:t>
            </a:r>
            <a:r>
              <a:rPr lang="en-US" sz="2400" dirty="0"/>
              <a:t> for distinguishing of different data in February and March.	</a:t>
            </a:r>
          </a:p>
        </p:txBody>
      </p:sp>
      <p:pic>
        <p:nvPicPr>
          <p:cNvPr id="10" name="Content Placeholder 9" descr="A screenshot of a cell phone&#10;&#10;Description automatically generated">
            <a:extLst>
              <a:ext uri="{FF2B5EF4-FFF2-40B4-BE49-F238E27FC236}">
                <a16:creationId xmlns:a16="http://schemas.microsoft.com/office/drawing/2014/main" id="{C98107D5-7538-4CAC-8D0A-A5D6B6C8FE79}"/>
              </a:ext>
            </a:extLst>
          </p:cNvPr>
          <p:cNvPicPr>
            <a:picLocks noGrp="1" noChangeAspect="1"/>
          </p:cNvPicPr>
          <p:nvPr>
            <p:ph sz="half" idx="2"/>
          </p:nvPr>
        </p:nvPicPr>
        <p:blipFill>
          <a:blip r:embed="rId2"/>
          <a:stretch>
            <a:fillRect/>
          </a:stretch>
        </p:blipFill>
        <p:spPr>
          <a:xfrm>
            <a:off x="6696450" y="2223293"/>
            <a:ext cx="4515044" cy="3871913"/>
          </a:xfrm>
        </p:spPr>
      </p:pic>
      <p:pic>
        <p:nvPicPr>
          <p:cNvPr id="3" name="Content Placeholder 2" descr="A screenshot of a cell phone&#10;&#10;Description automatically generated">
            <a:extLst>
              <a:ext uri="{FF2B5EF4-FFF2-40B4-BE49-F238E27FC236}">
                <a16:creationId xmlns:a16="http://schemas.microsoft.com/office/drawing/2014/main" id="{3657B581-E12C-4754-B85B-439A4F49A07D}"/>
              </a:ext>
            </a:extLst>
          </p:cNvPr>
          <p:cNvPicPr>
            <a:picLocks noGrp="1" noChangeAspect="1"/>
          </p:cNvPicPr>
          <p:nvPr>
            <p:ph sz="quarter" idx="4"/>
          </p:nvPr>
        </p:nvPicPr>
        <p:blipFill>
          <a:blip r:embed="rId3"/>
          <a:stretch>
            <a:fillRect/>
          </a:stretch>
        </p:blipFill>
        <p:spPr>
          <a:xfrm>
            <a:off x="901699" y="2895600"/>
            <a:ext cx="5194300" cy="1628962"/>
          </a:xfrm>
        </p:spPr>
      </p:pic>
      <p:sp>
        <p:nvSpPr>
          <p:cNvPr id="6" name="Arrow: Right 5">
            <a:extLst>
              <a:ext uri="{FF2B5EF4-FFF2-40B4-BE49-F238E27FC236}">
                <a16:creationId xmlns:a16="http://schemas.microsoft.com/office/drawing/2014/main" id="{1D955041-A16E-4CB2-ADDA-1D3AAEFD6C3A}"/>
              </a:ext>
            </a:extLst>
          </p:cNvPr>
          <p:cNvSpPr/>
          <p:nvPr/>
        </p:nvSpPr>
        <p:spPr>
          <a:xfrm>
            <a:off x="5900038" y="4040281"/>
            <a:ext cx="698499"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23B7D56-C90F-4BAE-8C07-137D28B13A64}"/>
              </a:ext>
            </a:extLst>
          </p:cNvPr>
          <p:cNvSpPr txBox="1"/>
          <p:nvPr/>
        </p:nvSpPr>
        <p:spPr>
          <a:xfrm>
            <a:off x="1022791" y="4802195"/>
            <a:ext cx="4952115" cy="1200329"/>
          </a:xfrm>
          <a:prstGeom prst="rect">
            <a:avLst/>
          </a:prstGeom>
          <a:noFill/>
        </p:spPr>
        <p:txBody>
          <a:bodyPr wrap="square" rtlCol="0">
            <a:spAutoFit/>
          </a:bodyPr>
          <a:lstStyle/>
          <a:p>
            <a:r>
              <a:rPr lang="en-US" dirty="0"/>
              <a:t>	The script is to read the data and create the symbology to get the result as same as in the right picture, but it doesn’t show the color scheme in the actual result.</a:t>
            </a:r>
          </a:p>
        </p:txBody>
      </p:sp>
    </p:spTree>
    <p:extLst>
      <p:ext uri="{BB962C8B-B14F-4D97-AF65-F5344CB8AC3E}">
        <p14:creationId xmlns:p14="http://schemas.microsoft.com/office/powerpoint/2010/main" val="274549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6AF3FD-713C-494F-9A89-DD042F312ABB}"/>
              </a:ext>
            </a:extLst>
          </p:cNvPr>
          <p:cNvSpPr>
            <a:spLocks noGrp="1"/>
          </p:cNvSpPr>
          <p:nvPr>
            <p:ph type="title"/>
          </p:nvPr>
        </p:nvSpPr>
        <p:spPr/>
        <p:txBody>
          <a:bodyPr/>
          <a:lstStyle/>
          <a:p>
            <a:r>
              <a:rPr lang="en-US" sz="2400" dirty="0"/>
              <a:t>3. Using the </a:t>
            </a:r>
            <a:r>
              <a:rPr lang="en-US" sz="2400" dirty="0" err="1"/>
              <a:t>GraduatedColorSymbology</a:t>
            </a:r>
            <a:r>
              <a:rPr lang="en-US" sz="2400" dirty="0"/>
              <a:t> for distinguishing of different data in February and March.	</a:t>
            </a:r>
          </a:p>
        </p:txBody>
      </p:sp>
      <p:pic>
        <p:nvPicPr>
          <p:cNvPr id="11" name="Picture 10" descr="A picture containing text&#10;&#10;Description automatically generated">
            <a:extLst>
              <a:ext uri="{FF2B5EF4-FFF2-40B4-BE49-F238E27FC236}">
                <a16:creationId xmlns:a16="http://schemas.microsoft.com/office/drawing/2014/main" id="{7ED4ECFF-EC1D-458B-BEE0-6EFD0070F729}"/>
              </a:ext>
            </a:extLst>
          </p:cNvPr>
          <p:cNvPicPr>
            <a:picLocks noChangeAspect="1"/>
          </p:cNvPicPr>
          <p:nvPr/>
        </p:nvPicPr>
        <p:blipFill>
          <a:blip r:embed="rId2"/>
          <a:stretch>
            <a:fillRect/>
          </a:stretch>
        </p:blipFill>
        <p:spPr>
          <a:xfrm>
            <a:off x="8505692" y="2185374"/>
            <a:ext cx="3260417" cy="4152900"/>
          </a:xfrm>
          <a:prstGeom prst="rect">
            <a:avLst/>
          </a:prstGeom>
        </p:spPr>
      </p:pic>
      <p:pic>
        <p:nvPicPr>
          <p:cNvPr id="13" name="Picture 12" descr="A close up of a map&#10;&#10;Description automatically generated">
            <a:extLst>
              <a:ext uri="{FF2B5EF4-FFF2-40B4-BE49-F238E27FC236}">
                <a16:creationId xmlns:a16="http://schemas.microsoft.com/office/drawing/2014/main" id="{E7B610BC-7797-4B42-934D-D3E067CDD53E}"/>
              </a:ext>
            </a:extLst>
          </p:cNvPr>
          <p:cNvPicPr>
            <a:picLocks noChangeAspect="1"/>
          </p:cNvPicPr>
          <p:nvPr/>
        </p:nvPicPr>
        <p:blipFill>
          <a:blip r:embed="rId3"/>
          <a:stretch>
            <a:fillRect/>
          </a:stretch>
        </p:blipFill>
        <p:spPr>
          <a:xfrm>
            <a:off x="5079931" y="2185374"/>
            <a:ext cx="3260417" cy="4152900"/>
          </a:xfrm>
          <a:prstGeom prst="rect">
            <a:avLst/>
          </a:prstGeom>
        </p:spPr>
      </p:pic>
      <p:sp>
        <p:nvSpPr>
          <p:cNvPr id="14" name="TextBox 13">
            <a:extLst>
              <a:ext uri="{FF2B5EF4-FFF2-40B4-BE49-F238E27FC236}">
                <a16:creationId xmlns:a16="http://schemas.microsoft.com/office/drawing/2014/main" id="{FB3F1ACB-11A7-4B06-8689-62A2C40565A4}"/>
              </a:ext>
            </a:extLst>
          </p:cNvPr>
          <p:cNvSpPr txBox="1"/>
          <p:nvPr/>
        </p:nvSpPr>
        <p:spPr>
          <a:xfrm>
            <a:off x="323850" y="2482850"/>
            <a:ext cx="4489137" cy="3293209"/>
          </a:xfrm>
          <a:prstGeom prst="rect">
            <a:avLst/>
          </a:prstGeom>
          <a:noFill/>
        </p:spPr>
        <p:txBody>
          <a:bodyPr wrap="square" rtlCol="0">
            <a:spAutoFit/>
          </a:bodyPr>
          <a:lstStyle/>
          <a:p>
            <a:r>
              <a:rPr lang="en-GB" dirty="0"/>
              <a:t>	</a:t>
            </a:r>
            <a:r>
              <a:rPr lang="en-GB" sz="2000" dirty="0"/>
              <a:t>According to air quality index (AQI) of Bangkok</a:t>
            </a:r>
            <a:r>
              <a:rPr lang="en-US" sz="2000" dirty="0"/>
              <a:t>, </a:t>
            </a:r>
            <a:r>
              <a:rPr lang="en-GB" sz="2000" dirty="0"/>
              <a:t> the standard of PM 2.5 is separated to be 5 levels to measure the situation of the air quality.</a:t>
            </a:r>
            <a:endParaRPr lang="en-US" sz="2000" dirty="0"/>
          </a:p>
          <a:p>
            <a:endParaRPr lang="en-US" dirty="0"/>
          </a:p>
          <a:p>
            <a:endParaRPr lang="en-US" dirty="0"/>
          </a:p>
          <a:p>
            <a:endParaRPr lang="en-US" sz="1200" dirty="0"/>
          </a:p>
          <a:p>
            <a:r>
              <a:rPr lang="en-US" sz="1200" dirty="0"/>
              <a:t>PS. Due to the actual script, it doesn’t provide the code to perform the color scheme and legend. However, the purpose is to compare the different data apparently. </a:t>
            </a:r>
          </a:p>
          <a:p>
            <a:endParaRPr lang="en-US" sz="1200" dirty="0"/>
          </a:p>
          <a:p>
            <a:r>
              <a:rPr lang="en-US" sz="1200" dirty="0"/>
              <a:t>Reference: http://air4thai.pcd.go.th/webV2/aqi_info.php</a:t>
            </a:r>
          </a:p>
        </p:txBody>
      </p:sp>
    </p:spTree>
    <p:extLst>
      <p:ext uri="{BB962C8B-B14F-4D97-AF65-F5344CB8AC3E}">
        <p14:creationId xmlns:p14="http://schemas.microsoft.com/office/powerpoint/2010/main" val="342858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 name="Freeform 6">
            <a:extLst>
              <a:ext uri="{FF2B5EF4-FFF2-40B4-BE49-F238E27FC236}">
                <a16:creationId xmlns:a16="http://schemas.microsoft.com/office/drawing/2014/main" id="{E446B7E6-8568-417F-959E-DB3D1E7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DBCE4ED-9357-4B15-931C-6F0DEC1CF41C}"/>
              </a:ext>
            </a:extLst>
          </p:cNvPr>
          <p:cNvSpPr>
            <a:spLocks noGrp="1"/>
          </p:cNvSpPr>
          <p:nvPr>
            <p:ph type="title"/>
          </p:nvPr>
        </p:nvSpPr>
        <p:spPr>
          <a:xfrm>
            <a:off x="810001" y="639097"/>
            <a:ext cx="6446205" cy="3781101"/>
          </a:xfrm>
        </p:spPr>
        <p:txBody>
          <a:bodyPr vert="horz" lIns="91440" tIns="45720" rIns="91440" bIns="45720" rtlCol="0" anchor="b">
            <a:normAutofit/>
          </a:bodyPr>
          <a:lstStyle/>
          <a:p>
            <a:r>
              <a:rPr lang="en-US" sz="4400" b="0" dirty="0"/>
              <a:t>All results are saved in </a:t>
            </a:r>
            <a:r>
              <a:rPr lang="en-US" sz="4400" b="0" dirty="0" err="1"/>
              <a:t>gdb</a:t>
            </a:r>
            <a:r>
              <a:rPr lang="en-US" sz="4400" b="0" dirty="0"/>
              <a:t>., </a:t>
            </a:r>
            <a:r>
              <a:rPr lang="en-US" sz="4400" b="0" dirty="0" err="1"/>
              <a:t>shp</a:t>
            </a:r>
            <a:r>
              <a:rPr lang="en-US" sz="4400" b="0" dirty="0"/>
              <a:t>., and mxd. files</a:t>
            </a:r>
          </a:p>
        </p:txBody>
      </p:sp>
      <p:pic>
        <p:nvPicPr>
          <p:cNvPr id="5" name="Picture 4" descr="A screenshot of a cell phone&#10;&#10;Description automatically generated">
            <a:extLst>
              <a:ext uri="{FF2B5EF4-FFF2-40B4-BE49-F238E27FC236}">
                <a16:creationId xmlns:a16="http://schemas.microsoft.com/office/drawing/2014/main" id="{633150BA-8A5E-4A4B-8442-C4ADCCCEA4BA}"/>
              </a:ext>
            </a:extLst>
          </p:cNvPr>
          <p:cNvPicPr>
            <a:picLocks noChangeAspect="1"/>
          </p:cNvPicPr>
          <p:nvPr/>
        </p:nvPicPr>
        <p:blipFill rotWithShape="1">
          <a:blip r:embed="rId2"/>
          <a:srcRect b="22213"/>
          <a:stretch/>
        </p:blipFill>
        <p:spPr>
          <a:xfrm>
            <a:off x="7541342" y="10"/>
            <a:ext cx="4650658" cy="6857990"/>
          </a:xfrm>
          <a:prstGeom prst="rect">
            <a:avLst/>
          </a:prstGeom>
        </p:spPr>
      </p:pic>
      <p:sp>
        <p:nvSpPr>
          <p:cNvPr id="24" name="Rectangle 23">
            <a:extLst>
              <a:ext uri="{FF2B5EF4-FFF2-40B4-BE49-F238E27FC236}">
                <a16:creationId xmlns:a16="http://schemas.microsoft.com/office/drawing/2014/main" id="{8710517F-3381-4B55-BEEB-B054DA453DE2}"/>
              </a:ext>
            </a:extLst>
          </p:cNvPr>
          <p:cNvSpPr/>
          <p:nvPr/>
        </p:nvSpPr>
        <p:spPr>
          <a:xfrm>
            <a:off x="7874000" y="1657351"/>
            <a:ext cx="2559050" cy="11239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849691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otalTime>46</TotalTime>
  <Words>180</Words>
  <Application>Microsoft Office PowerPoint</Application>
  <PresentationFormat>Widescreen</PresentationFormat>
  <Paragraphs>29</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Century Gothic</vt:lpstr>
      <vt:lpstr>Wingdings 2</vt:lpstr>
      <vt:lpstr>Quotable</vt:lpstr>
      <vt:lpstr>     A Comparison Map of Air Pollution During COVID-19 Situation, Bangkok, Thailand</vt:lpstr>
      <vt:lpstr>Project’s Purpose</vt:lpstr>
      <vt:lpstr>1. Creating a new standalone join table </vt:lpstr>
      <vt:lpstr>A standalone table (BKK_airpollution) </vt:lpstr>
      <vt:lpstr>PowerPoint Presentation</vt:lpstr>
      <vt:lpstr>2. Making a join attributes table and a new feature layer</vt:lpstr>
      <vt:lpstr>3. Using the GraduatedColorSymbology for distinguishing of different data in February and March. </vt:lpstr>
      <vt:lpstr>3. Using the GraduatedColorSymbology for distinguishing of different data in February and March. </vt:lpstr>
      <vt:lpstr>All results are saved in gdb., shp., and mxd. 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 Comparison Map of Air Pollution During COVID-19 Situation, Bangkok, Thailand</dc:title>
  <dc:creator>Palika Wannawilai</dc:creator>
  <cp:lastModifiedBy>Palika Wannawilai</cp:lastModifiedBy>
  <cp:revision>4</cp:revision>
  <dcterms:created xsi:type="dcterms:W3CDTF">2020-05-15T06:12:25Z</dcterms:created>
  <dcterms:modified xsi:type="dcterms:W3CDTF">2020-05-15T06:58:54Z</dcterms:modified>
</cp:coreProperties>
</file>