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sol Ramirez" initials="MR" lastIdx="1" clrIdx="0">
    <p:extLst>
      <p:ext uri="{19B8F6BF-5375-455C-9EA6-DF929625EA0E}">
        <p15:presenceInfo xmlns:p15="http://schemas.microsoft.com/office/powerpoint/2012/main" userId="c389053cd174219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21818-E75A-458F-AC5B-0E9A2C76B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448056"/>
            <a:ext cx="11292840" cy="3401568"/>
          </a:xfr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EE64DE-978B-4F95-BB3C-D027D8008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4471416"/>
            <a:ext cx="11292840" cy="1481328"/>
          </a:xfrm>
        </p:spPr>
        <p:txBody>
          <a:bodyPr/>
          <a:lstStyle>
            <a:lvl1pPr marL="0" indent="0" algn="l">
              <a:lnSpc>
                <a:spcPct val="120000"/>
              </a:lnSpc>
              <a:buNone/>
              <a:defRPr sz="2400">
                <a:solidFill>
                  <a:schemeClr val="tx2">
                    <a:alpha val="5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66CC717-08C5-4F3E-B8AA-BA93C8755982}"/>
              </a:ext>
            </a:extLst>
          </p:cNvPr>
          <p:cNvCxnSpPr>
            <a:cxnSpLocks/>
          </p:cNvCxnSpPr>
          <p:nvPr/>
        </p:nvCxnSpPr>
        <p:spPr>
          <a:xfrm>
            <a:off x="449400" y="4122000"/>
            <a:ext cx="112932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96B5700-AA45-4E20-8BE5-276204113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900" cap="all" spc="200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r>
              <a:rPr lang="en-US" spc="200" dirty="0"/>
              <a:t>Sample Footer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5B7199-CC00-4D38-8B48-F8A5391129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38232" y="6153912"/>
            <a:ext cx="1510856" cy="50292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6BC76EC-3453-4CE0-A71D-BD21940757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900" cap="all" spc="200" baseline="0">
                <a:solidFill>
                  <a:schemeClr val="tx1">
                    <a:alpha val="55000"/>
                  </a:schemeClr>
                </a:solidFill>
              </a:defRPr>
            </a:lvl1pPr>
          </a:lstStyle>
          <a:p>
            <a:fld id="{8256C2ED-54A4-480D-B5C8-65C0D62359B9}" type="datetime2">
              <a:rPr lang="en-US" smtClean="0"/>
              <a:pPr/>
              <a:t>Saturday, May 15,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680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B7685-BDD9-488F-B082-33592E0F1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CB5FF-7FB5-4B8A-BF1C-48765D40B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1735200"/>
            <a:ext cx="11293200" cy="3783013"/>
          </a:xfrm>
        </p:spPr>
        <p:txBody>
          <a:bodyPr wrap="square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DA03860-F8F0-4186-B5D0-72C935B2C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900" cap="all" spc="200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r>
              <a:rPr lang="en-US" spc="200" dirty="0"/>
              <a:t>Sample Footer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0B9D802-9E36-42DA-B6CA-6C937CBE8A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38232" y="6153912"/>
            <a:ext cx="1510856" cy="50292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227B5A7-BF66-4C50-9DAD-A24070310B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900" cap="all" spc="200" baseline="0">
                <a:solidFill>
                  <a:schemeClr val="tx1">
                    <a:alpha val="55000"/>
                  </a:schemeClr>
                </a:solidFill>
              </a:defRPr>
            </a:lvl1pPr>
          </a:lstStyle>
          <a:p>
            <a:fld id="{8256C2ED-54A4-480D-B5C8-65C0D62359B9}" type="datetime2">
              <a:rPr lang="en-US" smtClean="0"/>
              <a:pPr/>
              <a:t>Saturday, May 15,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420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E2B8D-DB20-44D1-84BC-F76685913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448056"/>
            <a:ext cx="11311128" cy="3401568"/>
          </a:xfrm>
        </p:spPr>
        <p:txBody>
          <a:bodyPr anchor="b">
            <a:normAutofit/>
          </a:bodyPr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94C298-618E-4642-8F2B-8DD253ED5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056" y="4471416"/>
            <a:ext cx="11292840" cy="148132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tx2">
                    <a:alpha val="5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3ECD5-2EEA-457B-9C93-36F8AF368E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10EDCA73-0A86-4195-A787-75037827079D}" type="datetime2">
              <a:rPr lang="en-US" smtClean="0"/>
              <a:t>Saturday, May 15,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A15D4-F172-4025-9290-C8F5D4197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6CD73-9984-4E1D-BD74-37115C1F4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219456"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99FAD47-5E44-4EE5-A422-A77593F8F3A3}"/>
              </a:ext>
            </a:extLst>
          </p:cNvPr>
          <p:cNvCxnSpPr>
            <a:cxnSpLocks/>
          </p:cNvCxnSpPr>
          <p:nvPr/>
        </p:nvCxnSpPr>
        <p:spPr>
          <a:xfrm>
            <a:off x="449400" y="4122000"/>
            <a:ext cx="112932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8529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74E41-AB27-418C-AA9E-8F863DDE3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9E10A-E18D-4122-A71B-0A22F695E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8056" y="1735200"/>
            <a:ext cx="5431536" cy="4214750"/>
          </a:xfrm>
        </p:spPr>
        <p:txBody>
          <a:bodyPr/>
          <a:lstStyle>
            <a:lvl1pPr marL="450000">
              <a:defRPr/>
            </a:lvl1pPr>
            <a:lvl2pPr marL="900000">
              <a:defRPr/>
            </a:lvl2pPr>
            <a:lvl3pPr marL="1350000">
              <a:defRPr/>
            </a:lvl3pPr>
            <a:lvl4pPr marL="1800000">
              <a:defRPr/>
            </a:lvl4pPr>
            <a:lvl5pPr marL="22500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CB980D-2720-431B-88C8-4D837023B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1735200"/>
            <a:ext cx="5431536" cy="4214750"/>
          </a:xfrm>
        </p:spPr>
        <p:txBody>
          <a:bodyPr/>
          <a:lstStyle>
            <a:lvl2pPr marL="900000">
              <a:defRPr/>
            </a:lvl2pPr>
            <a:lvl3pPr marL="1350000">
              <a:defRPr/>
            </a:lvl3pPr>
            <a:lvl4pPr marL="1800000">
              <a:defRPr/>
            </a:lvl4pPr>
            <a:lvl5pPr marL="24300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8EB211-F6F7-4C53-B25F-F1EBF7A8BF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83C75374-B296-498E-A935-80631EA9020D}" type="datetime2">
              <a:rPr lang="en-US" smtClean="0"/>
              <a:t>Saturday, May 15,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AA830D-482E-415E-B855-D561B94BD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7FB2AC-9F49-4D35-8C5E-ECECC6B13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219456"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28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25D59-DC0A-4295-8714-902B54B98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11311128" cy="114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7A33E2-E7AE-4E37-9DF1-69697E45D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056" y="1774952"/>
            <a:ext cx="5431536" cy="61264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2000" b="0" i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2E79D5-E651-4B82-AFAA-DE6E16AC3E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8056" y="2752344"/>
            <a:ext cx="5431536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A91196-F771-42C3-A726-A4ECF561F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1774952"/>
            <a:ext cx="5431536" cy="61264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2000" b="0" i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76BA18-D373-4B5F-B812-5D5E4C2378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09360" y="2752344"/>
            <a:ext cx="5431536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95D0EB-9F99-4C95-ADA6-AC6B493CCA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B098B728-214A-4ABC-8432-5B3A5A66A987}" type="datetime2">
              <a:rPr lang="en-US" smtClean="0"/>
              <a:t>Saturday, May 15, 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EB69A9-1E48-4683-8873-D888C39E6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7E419C-3010-4562-BA4B-ECBC2DBE6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219456"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40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58066-A255-4886-A4B0-2AC829A76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11311128" cy="5559552"/>
          </a:xfrm>
        </p:spPr>
        <p:txBody>
          <a:bodyPr wrap="square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8D80A-6560-46E3-AF30-9CEC54EA74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015F02D0-6806-43AF-9888-2359BF40C204}" type="datetime2">
              <a:rPr lang="en-US" smtClean="0"/>
              <a:t>Saturday, May 15,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B673C2-FB1E-46F5-8CFB-93B9DB807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1E2120-410F-4382-81AB-37F161F72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219456"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201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802222-E41B-48E7-BF06-5C5509D621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8EE14D2D-B1AF-4197-82D6-FC1F8BD05681}" type="datetime2">
              <a:rPr lang="en-US" smtClean="0"/>
              <a:t>Saturday, May 15,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A636E3-B721-46E8-882F-C123530F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C1178-3E0E-449A-B799-009C04C06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647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23392-4FF4-4922-A14E-8AA23A9BD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3447288" cy="1069848"/>
          </a:xfrm>
        </p:spPr>
        <p:txBody>
          <a:bodyPr wrap="square"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FB38E-5055-4C9B-9A3B-A7B3A4887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0832" y="393192"/>
            <a:ext cx="7379208" cy="555955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EC2DB-2ED3-408C-BFF2-F413C9D8F9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8056" y="1733550"/>
            <a:ext cx="3447288" cy="421919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374FDF-3000-4B2C-AC88-8CE34D6805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98771CEB-9838-4245-91B8-EFBAFE2D8B44}" type="datetime2">
              <a:rPr lang="en-US" smtClean="0"/>
              <a:t>Saturday, May 15,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A0B7F4-5B8C-49BD-9BDA-FCBD13E2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02BC00-0803-4A53-8657-91CE0DB80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861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C2A98-C272-40D9-B75A-77A3D5867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3447288" cy="1069848"/>
          </a:xfrm>
        </p:spPr>
        <p:txBody>
          <a:bodyPr wrap="square"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D50DAC-9AC3-4A9A-91B7-6C95E43625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70832" y="441324"/>
            <a:ext cx="7373112" cy="55114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21B04-C243-49A9-B5D3-4833792909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8056" y="1735200"/>
            <a:ext cx="3447288" cy="421475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8E949C-DD35-44F6-B45A-35134D7E12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51D3F6BF-A585-41F8-88DF-7E5D069F892A}" type="datetime2">
              <a:rPr lang="en-US" smtClean="0"/>
              <a:t>Saturday, May 15,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C70102-4B8E-4FEC-9BB7-97FDC1EAB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6693AF-08A9-4388-A9B8-174D53955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789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733FC-38A1-463C-BF3D-0D99784E0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FD076A-A004-4560-A43B-028624E20D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48056" y="1956816"/>
            <a:ext cx="11301984" cy="3995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FBA60-9309-4F2A-9FA9-305C4AFBEC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53CF612A-4CB0-4F57-9A87-F049CECB184D}" type="datetime2">
              <a:rPr lang="en-US" smtClean="0"/>
              <a:t>Saturday, May 15,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BF451-928F-4E55-8A76-111D0E211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EC161-BA80-4E93-AEB1-B61E38C09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A44E3E-5EFE-4FCB-86A2-5E20CC6525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232136" y="448056"/>
            <a:ext cx="1581912" cy="55046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95005E-2E0C-4200-BF29-1135A35EE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38912" y="438912"/>
            <a:ext cx="9436608" cy="55046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BBBED-3B21-4271-BC0F-BBA258B59D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8F397F40-C8F7-4897-A6B8-241042F913A9}" type="datetime2">
              <a:rPr lang="en-US" smtClean="0"/>
              <a:t>Saturday, May 15,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9CED5-56F3-4943-8143-918F7A860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87180-7248-4741-8E3B-9AAFB414D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DDBCE8-F60C-4E3A-83C0-BDE8DD2DE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11301984" cy="11412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BC57F-72F2-48BC-B1EE-1F2C6155D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056" y="1733550"/>
            <a:ext cx="11293200" cy="3783013"/>
          </a:xfrm>
          <a:prstGeom prst="rect">
            <a:avLst/>
          </a:prstGeom>
        </p:spPr>
        <p:txBody>
          <a:bodyPr vert="horz" lIns="0" tIns="0" rIns="9144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FBC45-A4BC-4EE5-82B1-8BC7912255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900" cap="all" spc="200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r>
              <a:rPr lang="en-US" spc="200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E1300-1995-409E-B058-59180872B6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38232" y="6153912"/>
            <a:ext cx="1510856" cy="50292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639030E9-7F3B-403F-96B2-7C2C627C30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900" cap="all" spc="200" baseline="0">
                <a:solidFill>
                  <a:schemeClr val="tx1">
                    <a:alpha val="55000"/>
                  </a:schemeClr>
                </a:solidFill>
              </a:defRPr>
            </a:lvl1pPr>
          </a:lstStyle>
          <a:p>
            <a:fld id="{8256C2ED-54A4-480D-B5C8-65C0D62359B9}" type="datetime2">
              <a:rPr lang="en-US" smtClean="0"/>
              <a:pPr/>
              <a:t>Saturday, May 15,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700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i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50000" indent="-448056" algn="l" defTabSz="914400" rtl="0" eaLnBrk="1" latinLnBrk="0" hangingPunct="1">
        <a:lnSpc>
          <a:spcPct val="140000"/>
        </a:lnSpc>
        <a:spcBef>
          <a:spcPts val="1000"/>
        </a:spcBef>
        <a:buFont typeface="Calibri Light" panose="020F0302020204030204" pitchFamily="34" charset="0"/>
        <a:buChar char="→"/>
        <a:defRPr sz="18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1pPr>
      <a:lvl2pPr marL="900000" indent="-448056" algn="l" defTabSz="914400" rtl="0" eaLnBrk="1" latinLnBrk="0" hangingPunct="1">
        <a:lnSpc>
          <a:spcPct val="140000"/>
        </a:lnSpc>
        <a:spcBef>
          <a:spcPts val="500"/>
        </a:spcBef>
        <a:buFont typeface="Calibri Light" panose="020F0302020204030204" pitchFamily="34" charset="0"/>
        <a:buChar char="→"/>
        <a:defRPr sz="18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2pPr>
      <a:lvl3pPr marL="1350000" indent="-448056" algn="l" defTabSz="914400" rtl="0" eaLnBrk="1" latinLnBrk="0" hangingPunct="1">
        <a:lnSpc>
          <a:spcPct val="140000"/>
        </a:lnSpc>
        <a:spcBef>
          <a:spcPts val="500"/>
        </a:spcBef>
        <a:buFont typeface="Calibri Light" panose="020F0302020204030204" pitchFamily="34" charset="0"/>
        <a:buChar char="→"/>
        <a:defRPr sz="18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3pPr>
      <a:lvl4pPr marL="1800000" indent="-448056" algn="l" defTabSz="914400" rtl="0" eaLnBrk="1" latinLnBrk="0" hangingPunct="1">
        <a:lnSpc>
          <a:spcPct val="140000"/>
        </a:lnSpc>
        <a:spcBef>
          <a:spcPts val="500"/>
        </a:spcBef>
        <a:buFont typeface="Calibri Light" panose="020F0302020204030204" pitchFamily="34" charset="0"/>
        <a:buChar char="→"/>
        <a:defRPr sz="18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4pPr>
      <a:lvl5pPr marL="2250000" indent="-448056" algn="l" defTabSz="914400" rtl="0" eaLnBrk="1" latinLnBrk="0" hangingPunct="1">
        <a:lnSpc>
          <a:spcPct val="140000"/>
        </a:lnSpc>
        <a:spcBef>
          <a:spcPts val="500"/>
        </a:spcBef>
        <a:buFont typeface="Calibri Light" panose="020F0302020204030204" pitchFamily="34" charset="0"/>
        <a:buChar char="→"/>
        <a:defRPr sz="18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49">
            <a:extLst>
              <a:ext uri="{FF2B5EF4-FFF2-40B4-BE49-F238E27FC236}">
                <a16:creationId xmlns:a16="http://schemas.microsoft.com/office/drawing/2014/main" id="{81AC9065-C961-45DA-BF0F-07DE2452B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bstract background of 3D colorful bars">
            <a:extLst>
              <a:ext uri="{FF2B5EF4-FFF2-40B4-BE49-F238E27FC236}">
                <a16:creationId xmlns:a16="http://schemas.microsoft.com/office/drawing/2014/main" id="{2B3AAC9C-3B9C-4508-BF2B-6B85B38786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467" b="226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7" name="Rectangle 51">
            <a:extLst>
              <a:ext uri="{FF2B5EF4-FFF2-40B4-BE49-F238E27FC236}">
                <a16:creationId xmlns:a16="http://schemas.microsoft.com/office/drawing/2014/main" id="{339A0505-A6DD-4BC1-9CA6-9D202A949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0000"/>
            <a:ext cx="8256588" cy="5544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50F8D4-77C2-433A-A616-791E222FC2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294" y="474345"/>
            <a:ext cx="7380000" cy="2954655"/>
          </a:xfrm>
        </p:spPr>
        <p:txBody>
          <a:bodyPr>
            <a:normAutofit/>
          </a:bodyPr>
          <a:lstStyle/>
          <a:p>
            <a:r>
              <a:rPr lang="en-US" i="0" dirty="0">
                <a:latin typeface="Book Antiqua" panose="02040602050305030304" pitchFamily="18" charset="0"/>
              </a:rPr>
              <a:t>COVID-19 Vaccine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A6F37F-9AC3-4A43-A9D1-644224916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000" y="4471416"/>
            <a:ext cx="7380000" cy="129330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000" b="1" dirty="0">
                <a:latin typeface="Book Antiqua" panose="02040602050305030304" pitchFamily="18" charset="0"/>
              </a:rPr>
              <a:t>Intro to GIS Programming</a:t>
            </a:r>
          </a:p>
          <a:p>
            <a:pPr>
              <a:lnSpc>
                <a:spcPct val="110000"/>
              </a:lnSpc>
            </a:pPr>
            <a:r>
              <a:rPr lang="en-US" sz="2000" b="1" dirty="0">
                <a:latin typeface="Book Antiqua" panose="02040602050305030304" pitchFamily="18" charset="0"/>
              </a:rPr>
              <a:t>C. Marisol Ramirez</a:t>
            </a:r>
          </a:p>
          <a:p>
            <a:pPr>
              <a:lnSpc>
                <a:spcPct val="110000"/>
              </a:lnSpc>
            </a:pPr>
            <a:r>
              <a:rPr lang="en-US" sz="2000" b="1" dirty="0">
                <a:latin typeface="Book Antiqua" panose="02040602050305030304" pitchFamily="18" charset="0"/>
              </a:rPr>
              <a:t>May 5, 2021</a:t>
            </a:r>
          </a:p>
        </p:txBody>
      </p:sp>
      <p:cxnSp>
        <p:nvCxnSpPr>
          <p:cNvPr id="58" name="Straight Connector 53">
            <a:extLst>
              <a:ext uri="{FF2B5EF4-FFF2-40B4-BE49-F238E27FC236}">
                <a16:creationId xmlns:a16="http://schemas.microsoft.com/office/drawing/2014/main" id="{D2CC4060-6621-49EA-A90C-71567A922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4122000"/>
            <a:ext cx="73800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2301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9660069-3B2A-40F4-AF45-4A8FD596D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970B0E-086A-414F-BF87-F1ECD6728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308" y="2762815"/>
            <a:ext cx="2945384" cy="1332364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Book Antiqua" panose="02040602050305030304" pitchFamily="18" charset="0"/>
              </a:rPr>
              <a:t>Project Overview</a:t>
            </a:r>
            <a:endParaRPr lang="en-US" sz="40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F935FD8-9F2E-4F15-8ED9-1C692DA6F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44000" y="450000"/>
            <a:ext cx="0" cy="59652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8FB6A-B245-429F-AC4E-5C4DC9ADD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3309" y="887745"/>
            <a:ext cx="7056000" cy="5082503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latin typeface="Book Antiqua" panose="02040602050305030304" pitchFamily="18" charset="0"/>
              </a:rPr>
              <a:t>Amidst current pandemic, the Covid-19 vaccine has been manufactured and distributed in attempts to curve high infection rates and prevent spread of virus.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latin typeface="Book Antiqua" panose="02040602050305030304" pitchFamily="18" charset="0"/>
              </a:rPr>
              <a:t>First rollout of vaccines began in December 2020 ( outside of clinical trials)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latin typeface="Book Antiqua" panose="02040602050305030304" pitchFamily="18" charset="0"/>
              </a:rPr>
              <a:t>Since then, 3 major brands have been developed and authorized by the FDA: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Book Antiqua" panose="02040602050305030304" pitchFamily="18" charset="0"/>
              </a:rPr>
              <a:t>Pfizer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err="1">
                <a:latin typeface="Book Antiqua" panose="02040602050305030304" pitchFamily="18" charset="0"/>
              </a:rPr>
              <a:t>Moderna</a:t>
            </a:r>
            <a:endParaRPr lang="en-US" sz="2000" dirty="0">
              <a:latin typeface="Book Antiqua" panose="02040602050305030304" pitchFamily="18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Book Antiqua" panose="02040602050305030304" pitchFamily="18" charset="0"/>
              </a:rPr>
              <a:t>Johnson &amp; Johnson </a:t>
            </a:r>
          </a:p>
          <a:p>
            <a:pPr lvl="1" algn="ctr">
              <a:buFont typeface="Arial" panose="020B0604020202020204" pitchFamily="34" charset="0"/>
              <a:buChar char="•"/>
            </a:pPr>
            <a:endParaRPr lang="en-US" sz="2000" dirty="0">
              <a:latin typeface="Book Antiqua" panose="02040602050305030304" pitchFamily="18" charset="0"/>
            </a:endParaRPr>
          </a:p>
          <a:p>
            <a:pPr lvl="1" algn="ctr">
              <a:buFont typeface="Arial" panose="020B0604020202020204" pitchFamily="34" charset="0"/>
              <a:buChar char="•"/>
            </a:pPr>
            <a:endParaRPr lang="en-US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30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9660069-3B2A-40F4-AF45-4A8FD596D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05522E-49EB-4C86-983E-CEED1FD07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1" y="2682366"/>
            <a:ext cx="2854800" cy="1493267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Book Antiqua" panose="02040602050305030304" pitchFamily="18" charset="0"/>
              </a:rPr>
              <a:t>Project Overview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F935FD8-9F2E-4F15-8ED9-1C692DA6F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44000" y="450000"/>
            <a:ext cx="0" cy="59652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B7BE0-7D34-4265-AADF-FEE15BA19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2800" y="1202905"/>
            <a:ext cx="7056000" cy="4452188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latin typeface="Book Antiqua" panose="02040602050305030304" pitchFamily="18" charset="0"/>
              </a:rPr>
              <a:t>Conducted analysis using data reporting vaccines administered throughout California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Book Antiqua" panose="02040602050305030304" pitchFamily="18" charset="0"/>
              </a:rPr>
              <a:t>CA.GOV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latin typeface="Book Antiqua" panose="02040602050305030304" pitchFamily="18" charset="0"/>
              </a:rPr>
              <a:t>Data reported number of vaccines administered by brand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Book Antiqua" panose="02040602050305030304" pitchFamily="18" charset="0"/>
              </a:rPr>
              <a:t>Pfizer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err="1">
                <a:latin typeface="Book Antiqua" panose="02040602050305030304" pitchFamily="18" charset="0"/>
              </a:rPr>
              <a:t>Moderna</a:t>
            </a:r>
            <a:endParaRPr lang="en-US" sz="2000" dirty="0">
              <a:latin typeface="Book Antiqua" panose="02040602050305030304" pitchFamily="18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Book Antiqua" panose="02040602050305030304" pitchFamily="18" charset="0"/>
              </a:rPr>
              <a:t>Johnson &amp; Johnson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latin typeface="Book Antiqua" panose="02040602050305030304" pitchFamily="18" charset="0"/>
              </a:rPr>
              <a:t>Data separated by date of administration and county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sz="2000" dirty="0">
              <a:latin typeface="Book Antiqua" panose="0204060205030503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US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79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BC95D3F-C52F-4F07-95D4-836E1078E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079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079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A5B573F8-55C0-4F94-BF4A-65D90AF110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98" r="34396" b="1"/>
          <a:stretch/>
        </p:blipFill>
        <p:spPr>
          <a:xfrm>
            <a:off x="442912" y="442800"/>
            <a:ext cx="10850287" cy="59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03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0A04B5A-D168-4247-87E4-448DE1032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99F5F4-6BEF-4775-A040-D973A3031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11300532" cy="986400"/>
          </a:xfrm>
        </p:spPr>
        <p:txBody>
          <a:bodyPr anchor="b">
            <a:normAutofit/>
          </a:bodyPr>
          <a:lstStyle/>
          <a:p>
            <a:r>
              <a:rPr lang="en-US" sz="5000" dirty="0">
                <a:latin typeface="Book Antiqua" panose="02040602050305030304" pitchFamily="18" charset="0"/>
              </a:rPr>
              <a:t>Purpose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113004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1E5142C-C0F4-4693-811B-0A0E512BDE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42" r="25325"/>
          <a:stretch/>
        </p:blipFill>
        <p:spPr>
          <a:xfrm>
            <a:off x="445200" y="2059200"/>
            <a:ext cx="3607095" cy="4019866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A11424B-E2E3-4EDB-B707-C37404F6E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6800" y="1944000"/>
            <a:ext cx="7380000" cy="4006800"/>
          </a:xfrm>
        </p:spPr>
        <p:txBody>
          <a:bodyPr>
            <a:normAutofit fontScale="92500"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latin typeface="Book Antiqua" panose="02040602050305030304" pitchFamily="18" charset="0"/>
              </a:rPr>
              <a:t>Relevant topic of vaccine comparison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latin typeface="Book Antiqua" panose="02040602050305030304" pitchFamily="18" charset="0"/>
              </a:rPr>
              <a:t>Various ways to manipulate the data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Book Antiqua" panose="02040602050305030304" pitchFamily="18" charset="0"/>
              </a:rPr>
              <a:t>View differences in reported vaccinations between counties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Book Antiqua" panose="02040602050305030304" pitchFamily="18" charset="0"/>
              </a:rPr>
              <a:t>Compare rates between different vaccine administered dates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Book Antiqua" panose="02040602050305030304" pitchFamily="18" charset="0"/>
              </a:rPr>
              <a:t>Use data to map administered vaccines by brand throughout the state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>
                <a:latin typeface="Book Antiqua" panose="02040602050305030304" pitchFamily="18" charset="0"/>
              </a:rPr>
              <a:t>Gain a better sense of the rates of vaccines administered in each county, both cumulatively and by individual brand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sz="2000" dirty="0">
              <a:latin typeface="Book Antiqua" panose="02040602050305030304" pitchFamily="18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endParaRPr lang="en-US" sz="2000" dirty="0">
              <a:latin typeface="Book Antiqua" panose="02040602050305030304" pitchFamily="18" charset="0"/>
            </a:endParaRPr>
          </a:p>
          <a:p>
            <a:pPr marL="1944" indent="0">
              <a:buNone/>
            </a:pPr>
            <a:endParaRPr lang="en-US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58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B9144F9C-6F12-451D-9954-9A30E8436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CA1753-FFFE-43DF-A020-83BE3ED43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799"/>
            <a:ext cx="3452432" cy="1220399"/>
          </a:xfrm>
        </p:spPr>
        <p:txBody>
          <a:bodyPr anchor="b">
            <a:normAutofit/>
          </a:bodyPr>
          <a:lstStyle/>
          <a:p>
            <a:r>
              <a:rPr lang="en-US" sz="3500" dirty="0">
                <a:latin typeface="Book Antiqua" panose="02040602050305030304" pitchFamily="18" charset="0"/>
              </a:rPr>
              <a:t>Methods Used </a:t>
            </a:r>
            <a:br>
              <a:rPr lang="en-US" sz="3000" i="0" dirty="0">
                <a:latin typeface="Book Antiqua" panose="02040602050305030304" pitchFamily="18" charset="0"/>
              </a:rPr>
            </a:br>
            <a:br>
              <a:rPr lang="en-US" sz="1500" i="0" dirty="0">
                <a:latin typeface="Book Antiqua" panose="02040602050305030304" pitchFamily="18" charset="0"/>
              </a:rPr>
            </a:br>
            <a:r>
              <a:rPr lang="en-US" sz="1500" i="0" dirty="0">
                <a:latin typeface="Book Antiqua" panose="02040602050305030304" pitchFamily="18" charset="0"/>
              </a:rPr>
              <a:t>USING COUNTY DATA SHAPEFILE:</a:t>
            </a:r>
            <a:br>
              <a:rPr lang="en-US" sz="1500" dirty="0">
                <a:latin typeface="Book Antiqua" panose="02040602050305030304" pitchFamily="18" charset="0"/>
              </a:rPr>
            </a:br>
            <a:endParaRPr lang="en-US" sz="1500" i="0" dirty="0">
              <a:latin typeface="Book Antiqua" panose="02040602050305030304" pitchFamily="18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3454116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0A2CA-0BEF-4ADF-AF15-B78431834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1944000"/>
            <a:ext cx="3452432" cy="400680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latin typeface="Book Antiqua" panose="02040602050305030304" pitchFamily="18" charset="0"/>
              </a:rPr>
              <a:t>Make feature layer to further manipulate data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latin typeface="Book Antiqua" panose="02040602050305030304" pitchFamily="18" charset="0"/>
              </a:rPr>
              <a:t>Select layer by attribute using query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latin typeface="Book Antiqua" panose="02040602050305030304" pitchFamily="18" charset="0"/>
              </a:rPr>
              <a:t>Copy selected features to shapefile and attributes to a table file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>
              <a:latin typeface="Book Antiqua" panose="0204060205030503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77C530-1A25-4806-A205-E973FCAFFE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8689" b="-1"/>
          <a:stretch/>
        </p:blipFill>
        <p:spPr>
          <a:xfrm>
            <a:off x="4360625" y="450001"/>
            <a:ext cx="7381375" cy="5508000"/>
          </a:xfrm>
          <a:prstGeom prst="rect">
            <a:avLst/>
          </a:prstGeom>
        </p:spPr>
      </p:pic>
      <p:sp>
        <p:nvSpPr>
          <p:cNvPr id="18" name="Arrow: Right 17">
            <a:extLst>
              <a:ext uri="{FF2B5EF4-FFF2-40B4-BE49-F238E27FC236}">
                <a16:creationId xmlns:a16="http://schemas.microsoft.com/office/drawing/2014/main" id="{EDF27DD1-662C-414B-B141-77CD29345EDC}"/>
              </a:ext>
            </a:extLst>
          </p:cNvPr>
          <p:cNvSpPr/>
          <p:nvPr/>
        </p:nvSpPr>
        <p:spPr>
          <a:xfrm rot="19456986">
            <a:off x="2909442" y="1233310"/>
            <a:ext cx="1927646" cy="5086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9C2D66A9-C607-4A9B-9DAE-A4AFE046FEEA}"/>
              </a:ext>
            </a:extLst>
          </p:cNvPr>
          <p:cNvSpPr/>
          <p:nvPr/>
        </p:nvSpPr>
        <p:spPr>
          <a:xfrm rot="19874497">
            <a:off x="3275252" y="2444217"/>
            <a:ext cx="1295781" cy="50589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E4361FDF-0EBD-4043-83A8-BCAB341F327F}"/>
              </a:ext>
            </a:extLst>
          </p:cNvPr>
          <p:cNvSpPr/>
          <p:nvPr/>
        </p:nvSpPr>
        <p:spPr>
          <a:xfrm rot="20522924">
            <a:off x="3522232" y="3589095"/>
            <a:ext cx="1150759" cy="5748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00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8" grpId="0" animBg="1"/>
      <p:bldP spid="19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66CC717-08C5-4F3E-B8AA-BA93C8755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9400" y="4122000"/>
            <a:ext cx="112932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2E5B6AE-5EFE-45F0-A2AE-ED771CA3D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5A31A5-D631-4F24-B5F6-8346833D9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400" y="647995"/>
            <a:ext cx="4829452" cy="491692"/>
          </a:xfrm>
        </p:spPr>
        <p:txBody>
          <a:bodyPr vert="horz" lIns="0" tIns="0" rIns="0" bIns="0" rtlCol="0" anchor="ctr">
            <a:normAutofit fontScale="90000"/>
          </a:bodyPr>
          <a:lstStyle/>
          <a:p>
            <a:r>
              <a:rPr lang="en-US" sz="3500" dirty="0">
                <a:latin typeface="Book Antiqua" panose="02040602050305030304" pitchFamily="18" charset="0"/>
              </a:rPr>
              <a:t>Methods Used Cont.</a:t>
            </a:r>
            <a:br>
              <a:rPr lang="en-US" sz="3500" i="0" dirty="0">
                <a:latin typeface="Book Antiqua" panose="02040602050305030304" pitchFamily="18" charset="0"/>
              </a:rPr>
            </a:br>
            <a:r>
              <a:rPr lang="en-US" sz="2000" i="0" dirty="0">
                <a:latin typeface="Book Antiqua" panose="02040602050305030304" pitchFamily="18" charset="0"/>
              </a:rPr>
              <a:t>EXCEL TO TABLE CONVERSION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255B435-D9F3-4A31-B89E-36741390DB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450000"/>
            <a:ext cx="112932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DFCE85D2-C948-4581-83A4-6D45F2331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00" y="4680028"/>
            <a:ext cx="6341418" cy="1236576"/>
          </a:xfrm>
          <a:custGeom>
            <a:avLst/>
            <a:gdLst/>
            <a:ahLst/>
            <a:cxnLst/>
            <a:rect l="l" t="t" r="r" b="b"/>
            <a:pathLst>
              <a:path w="3492000" h="1563618">
                <a:moveTo>
                  <a:pt x="0" y="0"/>
                </a:moveTo>
                <a:lnTo>
                  <a:pt x="3492000" y="0"/>
                </a:lnTo>
                <a:lnTo>
                  <a:pt x="3492000" y="1563618"/>
                </a:lnTo>
                <a:lnTo>
                  <a:pt x="0" y="156361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6D3946-1392-492E-BD1B-98EAEEF39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400" y="3518524"/>
            <a:ext cx="6739892" cy="438093"/>
          </a:xfrm>
          <a:custGeom>
            <a:avLst/>
            <a:gdLst/>
            <a:ahLst/>
            <a:cxnLst/>
            <a:rect l="l" t="t" r="r" b="b"/>
            <a:pathLst>
              <a:path w="3492000" h="1563619">
                <a:moveTo>
                  <a:pt x="0" y="0"/>
                </a:moveTo>
                <a:lnTo>
                  <a:pt x="3492000" y="0"/>
                </a:lnTo>
                <a:lnTo>
                  <a:pt x="3492000" y="1563619"/>
                </a:lnTo>
                <a:lnTo>
                  <a:pt x="0" y="156361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666701-A27A-4CEE-BA3C-625A171170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49400" y="1414639"/>
            <a:ext cx="6039577" cy="1380474"/>
          </a:xfrm>
          <a:custGeom>
            <a:avLst/>
            <a:gdLst/>
            <a:ahLst/>
            <a:cxnLst/>
            <a:rect l="l" t="t" r="r" b="b"/>
            <a:pathLst>
              <a:path w="3492000" h="1563619">
                <a:moveTo>
                  <a:pt x="0" y="0"/>
                </a:moveTo>
                <a:lnTo>
                  <a:pt x="3492000" y="0"/>
                </a:lnTo>
                <a:lnTo>
                  <a:pt x="3492000" y="1563619"/>
                </a:lnTo>
                <a:lnTo>
                  <a:pt x="0" y="1563619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FB352C7-3387-4D49-A635-CBEEC73AAE22}"/>
              </a:ext>
            </a:extLst>
          </p:cNvPr>
          <p:cNvSpPr txBox="1"/>
          <p:nvPr/>
        </p:nvSpPr>
        <p:spPr>
          <a:xfrm>
            <a:off x="8436745" y="1916668"/>
            <a:ext cx="4092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VARIABLES DEFINED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77CAE6-BA20-44C6-AD2C-54A505719B53}"/>
              </a:ext>
            </a:extLst>
          </p:cNvPr>
          <p:cNvSpPr txBox="1"/>
          <p:nvPr/>
        </p:nvSpPr>
        <p:spPr>
          <a:xfrm>
            <a:off x="7867070" y="3552904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CONVERTED TABLE LOCATION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88A599-8838-4D18-9500-334E920FBC3E}"/>
              </a:ext>
            </a:extLst>
          </p:cNvPr>
          <p:cNvSpPr txBox="1"/>
          <p:nvPr/>
        </p:nvSpPr>
        <p:spPr>
          <a:xfrm>
            <a:off x="8392855" y="5113650"/>
            <a:ext cx="25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CONVERSION SCRIPT</a:t>
            </a:r>
          </a:p>
        </p:txBody>
      </p:sp>
    </p:spTree>
    <p:extLst>
      <p:ext uri="{BB962C8B-B14F-4D97-AF65-F5344CB8AC3E}">
        <p14:creationId xmlns:p14="http://schemas.microsoft.com/office/powerpoint/2010/main" val="169349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B9144F9C-6F12-451D-9954-9A30E8436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CA1753-FFFE-43DF-A020-83BE3ED43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799"/>
            <a:ext cx="3452432" cy="1220399"/>
          </a:xfrm>
        </p:spPr>
        <p:txBody>
          <a:bodyPr anchor="b">
            <a:normAutofit/>
          </a:bodyPr>
          <a:lstStyle/>
          <a:p>
            <a:r>
              <a:rPr lang="en-US" sz="3500" dirty="0">
                <a:latin typeface="Book Antiqua" panose="02040602050305030304" pitchFamily="18" charset="0"/>
              </a:rPr>
              <a:t>Methods Used </a:t>
            </a:r>
            <a:br>
              <a:rPr lang="en-US" sz="3000" i="0" dirty="0">
                <a:latin typeface="Book Antiqua" panose="02040602050305030304" pitchFamily="18" charset="0"/>
              </a:rPr>
            </a:br>
            <a:br>
              <a:rPr lang="en-US" sz="1500" i="0" dirty="0">
                <a:latin typeface="Book Antiqua" panose="02040602050305030304" pitchFamily="18" charset="0"/>
              </a:rPr>
            </a:br>
            <a:r>
              <a:rPr lang="en-US" sz="1500" i="0" dirty="0">
                <a:latin typeface="Book Antiqua" panose="02040602050305030304" pitchFamily="18" charset="0"/>
              </a:rPr>
              <a:t>Table Join</a:t>
            </a:r>
            <a:br>
              <a:rPr lang="en-US" sz="1500" dirty="0">
                <a:latin typeface="Book Antiqua" panose="02040602050305030304" pitchFamily="18" charset="0"/>
              </a:rPr>
            </a:br>
            <a:endParaRPr lang="en-US" sz="1500" i="0" dirty="0">
              <a:latin typeface="Book Antiqua" panose="02040602050305030304" pitchFamily="18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3454116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0A2CA-0BEF-4ADF-AF15-B78431834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1944000"/>
            <a:ext cx="3452432" cy="1476304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latin typeface="Book Antiqua" panose="02040602050305030304" pitchFamily="18" charset="0"/>
              </a:rPr>
              <a:t>Make feature layer to and table view </a:t>
            </a:r>
          </a:p>
          <a:p>
            <a:pPr marL="1944" indent="0">
              <a:buNone/>
            </a:pPr>
            <a:endParaRPr lang="en-US" dirty="0">
              <a:latin typeface="Book Antiqua" panose="02040602050305030304" pitchFamily="18" charset="0"/>
            </a:endParaRP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A01F82F3-63BF-4E82-A96B-8F776B2C0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612" y="907200"/>
            <a:ext cx="8228677" cy="4756753"/>
          </a:xfrm>
          <a:prstGeom prst="rect">
            <a:avLst/>
          </a:prstGeom>
        </p:spPr>
      </p:pic>
      <p:sp>
        <p:nvSpPr>
          <p:cNvPr id="18" name="Arrow: Right 17">
            <a:extLst>
              <a:ext uri="{FF2B5EF4-FFF2-40B4-BE49-F238E27FC236}">
                <a16:creationId xmlns:a16="http://schemas.microsoft.com/office/drawing/2014/main" id="{EDF27DD1-662C-414B-B141-77CD29345EDC}"/>
              </a:ext>
            </a:extLst>
          </p:cNvPr>
          <p:cNvSpPr/>
          <p:nvPr/>
        </p:nvSpPr>
        <p:spPr>
          <a:xfrm rot="21037236">
            <a:off x="2541100" y="2233337"/>
            <a:ext cx="1333082" cy="4321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9C2D66A9-C607-4A9B-9DAE-A4AFE046FEEA}"/>
              </a:ext>
            </a:extLst>
          </p:cNvPr>
          <p:cNvSpPr/>
          <p:nvPr/>
        </p:nvSpPr>
        <p:spPr>
          <a:xfrm rot="20409664">
            <a:off x="2562186" y="3883319"/>
            <a:ext cx="1295781" cy="50589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18106D-7ACA-419A-AB69-BDC6F6E6D861}"/>
              </a:ext>
            </a:extLst>
          </p:cNvPr>
          <p:cNvSpPr txBox="1"/>
          <p:nvPr/>
        </p:nvSpPr>
        <p:spPr>
          <a:xfrm>
            <a:off x="368086" y="3031437"/>
            <a:ext cx="3403496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8056" indent="-448056">
              <a:lnSpc>
                <a:spcPct val="14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2">
                    <a:alpha val="55000"/>
                  </a:schemeClr>
                </a:solidFill>
                <a:latin typeface="Book Antiqua" panose="02040602050305030304" pitchFamily="18" charset="0"/>
              </a:rPr>
              <a:t>Join feature layer and              table using common field</a:t>
            </a:r>
          </a:p>
          <a:p>
            <a:endParaRPr lang="en-US" dirty="0">
              <a:solidFill>
                <a:schemeClr val="tx2">
                  <a:alpha val="5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90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8" grpId="0" animBg="1"/>
      <p:bldP spid="19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EACEC-DCA2-48EF-ABAE-47EA97776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Book Antiqua" panose="02040602050305030304" pitchFamily="18" charset="0"/>
              </a:rPr>
              <a:t>Methods Used Cont.</a:t>
            </a:r>
            <a:br>
              <a:rPr lang="en-US" i="0" dirty="0">
                <a:latin typeface="Book Antiqua" panose="02040602050305030304" pitchFamily="18" charset="0"/>
              </a:rPr>
            </a:br>
            <a:r>
              <a:rPr lang="en-US" sz="2000" i="0" dirty="0">
                <a:latin typeface="Book Antiqua" panose="02040602050305030304" pitchFamily="18" charset="0"/>
              </a:rPr>
              <a:t>Focus on a specific date</a:t>
            </a:r>
            <a:br>
              <a:rPr lang="en-US" sz="2000" i="0" dirty="0">
                <a:latin typeface="Book Antiqua" panose="02040602050305030304" pitchFamily="18" charset="0"/>
              </a:rPr>
            </a:br>
            <a:endParaRPr lang="en-US" sz="2000" i="0" dirty="0">
              <a:latin typeface="Book Antiqua" panose="020406020503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AB3DF-6F97-4444-8440-1FD70AF71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1735200"/>
            <a:ext cx="11293200" cy="1614507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latin typeface="Book Antiqua" panose="02040602050305030304" pitchFamily="18" charset="0"/>
              </a:rPr>
              <a:t>Create a new table and add fields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B8B630-AD00-4FA3-8437-004A0D61E2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218" b="77311"/>
          <a:stretch/>
        </p:blipFill>
        <p:spPr>
          <a:xfrm>
            <a:off x="4923878" y="1717288"/>
            <a:ext cx="5480752" cy="3693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DC15AB-09B5-4169-BF25-3A0446162FBC}"/>
              </a:ext>
            </a:extLst>
          </p:cNvPr>
          <p:cNvSpPr txBox="1"/>
          <p:nvPr/>
        </p:nvSpPr>
        <p:spPr>
          <a:xfrm>
            <a:off x="448056" y="2149378"/>
            <a:ext cx="266932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2">
                    <a:alpha val="55000"/>
                  </a:schemeClr>
                </a:solidFill>
                <a:latin typeface="Book Antiqua" panose="02040602050305030304" pitchFamily="18" charset="0"/>
              </a:rPr>
              <a:t>FID                         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2">
                    <a:alpha val="55000"/>
                  </a:schemeClr>
                </a:solidFill>
                <a:latin typeface="Book Antiqua" panose="02040602050305030304" pitchFamily="18" charset="0"/>
              </a:rPr>
              <a:t>County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2">
                    <a:alpha val="55000"/>
                  </a:schemeClr>
                </a:solidFill>
                <a:latin typeface="Book Antiqua" panose="02040602050305030304" pitchFamily="18" charset="0"/>
              </a:rPr>
              <a:t>Total Doses</a:t>
            </a:r>
          </a:p>
          <a:p>
            <a:pPr lvl="1"/>
            <a:endParaRPr lang="en-US" dirty="0">
              <a:solidFill>
                <a:schemeClr val="tx2">
                  <a:alpha val="55000"/>
                </a:schemeClr>
              </a:solidFill>
              <a:latin typeface="Book Antiqua" panose="02040602050305030304" pitchFamily="18" charset="0"/>
            </a:endParaRPr>
          </a:p>
          <a:p>
            <a:endParaRPr lang="en-US" dirty="0">
              <a:solidFill>
                <a:schemeClr val="tx2">
                  <a:alpha val="55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19BF9F-D6AF-4CC6-BC17-1EBEB80C5553}"/>
              </a:ext>
            </a:extLst>
          </p:cNvPr>
          <p:cNvSpPr txBox="1"/>
          <p:nvPr/>
        </p:nvSpPr>
        <p:spPr>
          <a:xfrm>
            <a:off x="387226" y="3312497"/>
            <a:ext cx="61173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>
                    <a:alpha val="55000"/>
                  </a:schemeClr>
                </a:solidFill>
                <a:latin typeface="Book Antiqua" panose="02040602050305030304" pitchFamily="18" charset="0"/>
              </a:rPr>
              <a:t>   Using Search and Insert cursor, add data to new table </a:t>
            </a:r>
          </a:p>
          <a:p>
            <a:endParaRPr lang="en-US" dirty="0">
              <a:solidFill>
                <a:schemeClr val="tx1">
                  <a:alpha val="55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320AF6-4EBB-4B14-9BDE-74D9A970C092}"/>
              </a:ext>
            </a:extLst>
          </p:cNvPr>
          <p:cNvSpPr txBox="1"/>
          <p:nvPr/>
        </p:nvSpPr>
        <p:spPr>
          <a:xfrm>
            <a:off x="2396971" y="2149378"/>
            <a:ext cx="20794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2">
                    <a:alpha val="55000"/>
                  </a:schemeClr>
                </a:solidFill>
                <a:latin typeface="Book Antiqua" panose="02040602050305030304" pitchFamily="18" charset="0"/>
              </a:rPr>
              <a:t>Pfizer Doses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err="1">
                <a:solidFill>
                  <a:schemeClr val="tx2">
                    <a:alpha val="55000"/>
                  </a:schemeClr>
                </a:solidFill>
                <a:latin typeface="Book Antiqua" panose="02040602050305030304" pitchFamily="18" charset="0"/>
              </a:rPr>
              <a:t>Moderna</a:t>
            </a:r>
            <a:r>
              <a:rPr lang="en-US" dirty="0">
                <a:solidFill>
                  <a:schemeClr val="tx2">
                    <a:alpha val="55000"/>
                  </a:schemeClr>
                </a:solidFill>
                <a:latin typeface="Book Antiqua" panose="02040602050305030304" pitchFamily="18" charset="0"/>
              </a:rPr>
              <a:t> Doses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2">
                    <a:alpha val="55000"/>
                  </a:schemeClr>
                </a:solidFill>
                <a:latin typeface="Book Antiqua" panose="02040602050305030304" pitchFamily="18" charset="0"/>
              </a:rPr>
              <a:t>J &amp; J Doses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340274-B5F0-46C8-9699-46AF74153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" y="3771639"/>
            <a:ext cx="5980509" cy="4537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00D33B-9695-40A1-8E28-466FFCCF8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7298" y="4380760"/>
            <a:ext cx="6870394" cy="7188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3078B69-65DA-4B41-92EA-5F90A28668B2}"/>
              </a:ext>
            </a:extLst>
          </p:cNvPr>
          <p:cNvSpPr txBox="1"/>
          <p:nvPr/>
        </p:nvSpPr>
        <p:spPr>
          <a:xfrm>
            <a:off x="396104" y="5166793"/>
            <a:ext cx="5633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2">
                    <a:alpha val="55000"/>
                  </a:schemeClr>
                </a:solidFill>
                <a:latin typeface="Book Antiqua" panose="02040602050305030304" pitchFamily="18" charset="0"/>
              </a:rPr>
              <a:t>   Use query to only insert data from specified 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956EDD4-78ED-4001-A379-A7C7CD117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1" y="5741325"/>
            <a:ext cx="8402830" cy="242681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0ECE425-BDB4-40DA-915D-0A1BEC58A402}"/>
              </a:ext>
            </a:extLst>
          </p:cNvPr>
          <p:cNvCxnSpPr>
            <a:cxnSpLocks/>
          </p:cNvCxnSpPr>
          <p:nvPr/>
        </p:nvCxnSpPr>
        <p:spPr>
          <a:xfrm>
            <a:off x="396104" y="1321875"/>
            <a:ext cx="111626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832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94ECF803-D252-4700-A23E-171E66176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079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079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4DEC17-5569-44E9-9DD1-122308426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129" y="1097280"/>
            <a:ext cx="4690872" cy="2441448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Book Antiqua" panose="02040602050305030304" pitchFamily="18" charset="0"/>
              </a:rPr>
              <a:t>Problems </a:t>
            </a:r>
            <a:br>
              <a:rPr lang="en-US" sz="4000" dirty="0">
                <a:latin typeface="Book Antiqua" panose="02040602050305030304" pitchFamily="18" charset="0"/>
              </a:rPr>
            </a:br>
            <a:r>
              <a:rPr lang="en-US" sz="4000" dirty="0">
                <a:latin typeface="Book Antiqua" panose="02040602050305030304" pitchFamily="18" charset="0"/>
              </a:rPr>
              <a:t>Encountered</a:t>
            </a:r>
            <a:br>
              <a:rPr lang="en-US" sz="4000" dirty="0">
                <a:latin typeface="Book Antiqua" panose="02040602050305030304" pitchFamily="18" charset="0"/>
              </a:rPr>
            </a:br>
            <a:r>
              <a:rPr lang="en-US" sz="4000" dirty="0">
                <a:latin typeface="Book Antiqua" panose="02040602050305030304" pitchFamily="18" charset="0"/>
              </a:rPr>
              <a:t>&amp;</a:t>
            </a:r>
            <a:br>
              <a:rPr lang="en-US" sz="4000" dirty="0">
                <a:latin typeface="Book Antiqua" panose="02040602050305030304" pitchFamily="18" charset="0"/>
              </a:rPr>
            </a:br>
            <a:r>
              <a:rPr lang="en-US" sz="4000" dirty="0">
                <a:latin typeface="Book Antiqua" panose="02040602050305030304" pitchFamily="18" charset="0"/>
              </a:rPr>
              <a:t>Resolutions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67E0F8D-CD95-42E8-B49E-DFFDB4AF1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19600" y="450000"/>
            <a:ext cx="0" cy="5966675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4E01897-651D-4CE1-965D-5867578D2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59536"/>
            <a:ext cx="5184648" cy="4681728"/>
          </a:xfrm>
        </p:spPr>
        <p:txBody>
          <a:bodyPr>
            <a:normAutofit/>
          </a:bodyPr>
          <a:lstStyle/>
          <a:p>
            <a:pPr marL="344844" indent="-342900">
              <a:buFont typeface="+mj-lt"/>
              <a:buAutoNum type="arabicPeriod"/>
            </a:pPr>
            <a:r>
              <a:rPr lang="en-US" dirty="0"/>
              <a:t>Issues with created table and converted table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Made output a File Geodatabase</a:t>
            </a:r>
          </a:p>
          <a:p>
            <a:pPr marL="451944" lvl="1" indent="0">
              <a:buNone/>
            </a:pPr>
            <a:endParaRPr lang="en-US" dirty="0"/>
          </a:p>
          <a:p>
            <a:pPr marL="344844" indent="-342900">
              <a:buFont typeface="+mj-lt"/>
              <a:buAutoNum type="arabicPeriod"/>
            </a:pPr>
            <a:r>
              <a:rPr lang="en-US" dirty="0"/>
              <a:t>Insert Cursor was not working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Variables inserted incorrectly due to table joined to output path?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Changed field formats to </a:t>
            </a:r>
            <a:r>
              <a:rPr lang="en-US" b="0" i="0" dirty="0">
                <a:effectLst/>
                <a:latin typeface="Calibri" panose="020F0502020204030204" pitchFamily="34" charset="0"/>
              </a:rPr>
              <a:t>&lt;</a:t>
            </a:r>
            <a:r>
              <a:rPr lang="en-US" b="0" i="0" dirty="0" err="1">
                <a:effectLst/>
                <a:latin typeface="Calibri" panose="020F0502020204030204" pitchFamily="34" charset="0"/>
              </a:rPr>
              <a:t>table_name</a:t>
            </a:r>
            <a:r>
              <a:rPr lang="en-US" b="0" i="0" dirty="0">
                <a:effectLst/>
                <a:latin typeface="Calibri" panose="020F0502020204030204" pitchFamily="34" charset="0"/>
              </a:rPr>
              <a:t>&gt;.&lt;</a:t>
            </a:r>
            <a:r>
              <a:rPr lang="en-US" b="0" i="0" dirty="0" err="1">
                <a:effectLst/>
                <a:latin typeface="Calibri" panose="020F0502020204030204" pitchFamily="34" charset="0"/>
              </a:rPr>
              <a:t>field_name</a:t>
            </a:r>
            <a:r>
              <a:rPr lang="en-US" b="0" i="0" dirty="0">
                <a:effectLst/>
                <a:latin typeface="Calibri" panose="020F0502020204030204" pitchFamily="34" charset="0"/>
              </a:rPr>
              <a:t>&gt;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</a:rPr>
              <a:t>Triple checked spelling and case sensitivity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63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C2C8C-1F1F-4402-A6B9-FA0E750E2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Book Antiqua" panose="02040602050305030304" pitchFamily="18" charset="0"/>
              </a:rPr>
              <a:t>Error Code: </a:t>
            </a:r>
          </a:p>
        </p:txBody>
      </p:sp>
      <p:pic>
        <p:nvPicPr>
          <p:cNvPr id="5" name="Content Placeholder 4" descr="Graphical user interface, text, letter&#10;&#10;Description automatically generated">
            <a:extLst>
              <a:ext uri="{FF2B5EF4-FFF2-40B4-BE49-F238E27FC236}">
                <a16:creationId xmlns:a16="http://schemas.microsoft.com/office/drawing/2014/main" id="{36E90934-1661-4207-BBA5-D0517631FB8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139" y="1501904"/>
            <a:ext cx="9205722" cy="1598393"/>
          </a:xfrm>
          <a:prstGeom prst="rect">
            <a:avLst/>
          </a:prstGeom>
        </p:spPr>
      </p:pic>
      <p:pic>
        <p:nvPicPr>
          <p:cNvPr id="6" name="Content Placeholder 5" descr="Text&#10;&#10;Description automatically generated">
            <a:extLst>
              <a:ext uri="{FF2B5EF4-FFF2-40B4-BE49-F238E27FC236}">
                <a16:creationId xmlns:a16="http://schemas.microsoft.com/office/drawing/2014/main" id="{2341AFEC-FC4D-4680-B5B7-363D92E1F98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100898" y="3545104"/>
            <a:ext cx="5990204" cy="1810992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BF2B29F-FAF9-4321-9762-DC7350D74D58}"/>
              </a:ext>
            </a:extLst>
          </p:cNvPr>
          <p:cNvSpPr/>
          <p:nvPr/>
        </p:nvSpPr>
        <p:spPr>
          <a:xfrm>
            <a:off x="6056376" y="4005071"/>
            <a:ext cx="265176" cy="20833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87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3E905E4-EF0C-4890-85FA-2CF6EEF55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86B2E-92F4-4E51-BFD2-C1E6D461B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3452432" cy="860400"/>
          </a:xfrm>
        </p:spPr>
        <p:txBody>
          <a:bodyPr vert="horz" wrap="square" lIns="0" tIns="0" rIns="0" bIns="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600" dirty="0">
                <a:latin typeface="Book Antiqua" panose="02040602050305030304" pitchFamily="18" charset="0"/>
              </a:rPr>
              <a:t>Problems Encountered and Resolutions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3454116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A096311-6F04-456A-9607-F4CE1048C71B}"/>
              </a:ext>
            </a:extLst>
          </p:cNvPr>
          <p:cNvSpPr txBox="1"/>
          <p:nvPr/>
        </p:nvSpPr>
        <p:spPr>
          <a:xfrm>
            <a:off x="448056" y="1944000"/>
            <a:ext cx="3452432" cy="4006800"/>
          </a:xfrm>
          <a:prstGeom prst="rect">
            <a:avLst/>
          </a:prstGeom>
        </p:spPr>
        <p:txBody>
          <a:bodyPr vert="horz" wrap="square" lIns="0" tIns="0" rIns="91440" bIns="0" rtlCol="0">
            <a:no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sz="1400" dirty="0">
                <a:solidFill>
                  <a:schemeClr val="tx2">
                    <a:alpha val="55000"/>
                  </a:schemeClr>
                </a:solidFill>
                <a:latin typeface="Book Antiqua" panose="02040602050305030304" pitchFamily="18" charset="0"/>
              </a:rPr>
              <a:t>Usage Outcome</a:t>
            </a:r>
          </a:p>
          <a:p>
            <a:pPr marL="580644" lvl="1" indent="-285750">
              <a:lnSpc>
                <a:spcPct val="13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tx2">
                    <a:alpha val="55000"/>
                  </a:schemeClr>
                </a:solidFill>
                <a:latin typeface="Book Antiqua" panose="02040602050305030304" pitchFamily="18" charset="0"/>
              </a:rPr>
              <a:t>created table, not shapefile</a:t>
            </a:r>
          </a:p>
          <a:p>
            <a:pPr marL="1037844" lvl="2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alpha val="55000"/>
                  </a:schemeClr>
                </a:solidFill>
                <a:latin typeface="Book Antiqua" panose="02040602050305030304" pitchFamily="18" charset="0"/>
              </a:rPr>
              <a:t>create feature class instead of table</a:t>
            </a:r>
          </a:p>
          <a:p>
            <a:pPr marL="1037844" lvl="2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alpha val="55000"/>
                  </a:schemeClr>
                </a:solidFill>
                <a:latin typeface="Book Antiqua" panose="02040602050305030304" pitchFamily="18" charset="0"/>
              </a:rPr>
              <a:t>convert table back to shapefile</a:t>
            </a:r>
          </a:p>
          <a:p>
            <a:pPr marL="1037844" lvl="2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alpha val="55000"/>
                  </a:schemeClr>
                </a:solidFill>
                <a:latin typeface="Book Antiqua" panose="02040602050305030304" pitchFamily="18" charset="0"/>
              </a:rPr>
              <a:t>Use select by attribute to map results </a:t>
            </a:r>
          </a:p>
          <a:p>
            <a:pPr marL="580644" lvl="1" indent="-285750">
              <a:lnSpc>
                <a:spcPct val="13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tx2">
                    <a:alpha val="55000"/>
                  </a:schemeClr>
                </a:solidFill>
                <a:latin typeface="Book Antiqua" panose="02040602050305030304" pitchFamily="18" charset="0"/>
              </a:rPr>
              <a:t>Difficult to perform analysis based on 1 specific administered date </a:t>
            </a:r>
          </a:p>
          <a:p>
            <a:pPr marL="1037844" lvl="2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alpha val="55000"/>
                  </a:schemeClr>
                </a:solidFill>
                <a:latin typeface="Book Antiqua" panose="02040602050305030304" pitchFamily="18" charset="0"/>
              </a:rPr>
              <a:t>Could compare earliest date to latest date</a:t>
            </a:r>
          </a:p>
          <a:p>
            <a:pPr marL="1037844" lvl="2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alpha val="55000"/>
                  </a:schemeClr>
                </a:solidFill>
                <a:latin typeface="Book Antiqua" panose="02040602050305030304" pitchFamily="18" charset="0"/>
              </a:rPr>
              <a:t>Focus on specific county instead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9C11AB4-AC60-4144-85E3-EB21717705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28896"/>
          <a:stretch/>
        </p:blipFill>
        <p:spPr>
          <a:xfrm>
            <a:off x="4367213" y="2259279"/>
            <a:ext cx="7381375" cy="188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23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3E905E4-EF0C-4890-85FA-2CF6EEF55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DC7ED2-0877-4319-8BC9-5CDF0ED72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3452432" cy="860400"/>
          </a:xfrm>
        </p:spPr>
        <p:txBody>
          <a:bodyPr vert="horz" wrap="square" lIns="0" tIns="0" rIns="0" bIns="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500" dirty="0">
                <a:latin typeface="Book Antiqua" panose="02040602050305030304" pitchFamily="18" charset="0"/>
              </a:rPr>
              <a:t>Outcomes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3454116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E78323-FAD8-4961-83B0-343DDEBA7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8056" y="1944000"/>
            <a:ext cx="3452432" cy="4006800"/>
          </a:xfrm>
        </p:spPr>
        <p:txBody>
          <a:bodyPr vert="horz" wrap="square" lIns="0" tIns="0" rIns="91440" bIns="0" rtlCol="0"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Copied joined features to a feature class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Attribute table came out weird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One- to –many relationship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7256AA1-4F27-4505-A849-241BFF3A819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367213" y="1552417"/>
            <a:ext cx="7381375" cy="33031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5E745F-E77E-43F7-ACE0-3104E91B3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3137" y="5033071"/>
            <a:ext cx="7671772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39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D86DADD-940E-4CC1-AF60-0D36FB29B1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2E01EB-FD59-430D-B898-8C620A4FB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5432044" cy="860400"/>
          </a:xfrm>
        </p:spPr>
        <p:txBody>
          <a:bodyPr vert="horz" wrap="square" lIns="0" tIns="0" rIns="0" bIns="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/>
              <a:t>Potential Outcomes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5434694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C6DFCC-00DB-48D3-AA83-F23879B09F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8056" y="1944000"/>
            <a:ext cx="5432044" cy="4006800"/>
          </a:xfrm>
        </p:spPr>
        <p:txBody>
          <a:bodyPr vert="horz" wrap="square" lIns="0" tIns="0" rIns="91440" bIns="0" rtlCol="0">
            <a:normAutofit/>
          </a:bodyPr>
          <a:lstStyle/>
          <a:p>
            <a:r>
              <a:rPr lang="en-US" dirty="0"/>
              <a:t>Once one to many join is completed, produce maps of each brand of vaccine</a:t>
            </a:r>
          </a:p>
          <a:p>
            <a:r>
              <a:rPr lang="en-US" dirty="0"/>
              <a:t>Normalize data by dividing # of vaccines by total vaccinated</a:t>
            </a:r>
          </a:p>
          <a:p>
            <a:r>
              <a:rPr lang="en-US" dirty="0"/>
              <a:t>Use code to map different dates for comparison  (use latest date and divide by cumulative total)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CA851B2-58FA-43A8-B2B0-D74DE551A30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307308" y="612590"/>
            <a:ext cx="5441280" cy="51828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E363C13-245B-4AF7-B550-3FD440392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7829" y="4516254"/>
            <a:ext cx="2512147" cy="159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94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AEF2C-E994-443D-B0E1-5E878016A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436" y="305673"/>
            <a:ext cx="11311128" cy="1347636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Book Antiqua" panose="02040602050305030304" pitchFamily="18" charset="0"/>
              </a:rPr>
              <a:t>Thanks!</a:t>
            </a:r>
          </a:p>
        </p:txBody>
      </p:sp>
    </p:spTree>
    <p:extLst>
      <p:ext uri="{BB962C8B-B14F-4D97-AF65-F5344CB8AC3E}">
        <p14:creationId xmlns:p14="http://schemas.microsoft.com/office/powerpoint/2010/main" val="4082443109"/>
      </p:ext>
    </p:extLst>
  </p:cSld>
  <p:clrMapOvr>
    <a:masterClrMapping/>
  </p:clrMapOvr>
</p:sld>
</file>

<file path=ppt/theme/theme1.xml><?xml version="1.0" encoding="utf-8"?>
<a:theme xmlns:a="http://schemas.openxmlformats.org/drawingml/2006/main" name="ThinLineVTI">
  <a:themeElements>
    <a:clrScheme name="AnalogousFromRegularSeedRightStep">
      <a:dk1>
        <a:srgbClr val="000000"/>
      </a:dk1>
      <a:lt1>
        <a:srgbClr val="FFFFFF"/>
      </a:lt1>
      <a:dk2>
        <a:srgbClr val="233A3E"/>
      </a:dk2>
      <a:lt2>
        <a:srgbClr val="E2E8E8"/>
      </a:lt2>
      <a:accent1>
        <a:srgbClr val="D93737"/>
      </a:accent1>
      <a:accent2>
        <a:srgbClr val="C76825"/>
      </a:accent2>
      <a:accent3>
        <a:srgbClr val="BBA32F"/>
      </a:accent3>
      <a:accent4>
        <a:srgbClr val="8CAF20"/>
      </a:accent4>
      <a:accent5>
        <a:srgbClr val="5DB92E"/>
      </a:accent5>
      <a:accent6>
        <a:srgbClr val="23BC2F"/>
      </a:accent6>
      <a:hlink>
        <a:srgbClr val="309191"/>
      </a:hlink>
      <a:folHlink>
        <a:srgbClr val="7F7F7F"/>
      </a:folHlink>
    </a:clrScheme>
    <a:fontScheme name="Custom 3">
      <a:majorFont>
        <a:latin typeface="Sagona Book"/>
        <a:ea typeface=""/>
        <a:cs typeface=""/>
      </a:majorFont>
      <a:minorFont>
        <a:latin typeface="Univer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inLineVTI" id="{DA2A884B-D36C-4F63-9FE8-3C89F2B99A40}" vid="{62C1F77B-42AE-47B9-869B-5CE48C8ED8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2999</TotalTime>
  <Words>465</Words>
  <Application>Microsoft Office PowerPoint</Application>
  <PresentationFormat>Widescreen</PresentationFormat>
  <Paragraphs>75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Book Antiqua</vt:lpstr>
      <vt:lpstr>Calibri</vt:lpstr>
      <vt:lpstr>Calibri Light</vt:lpstr>
      <vt:lpstr>Courier New</vt:lpstr>
      <vt:lpstr>Sagona Book</vt:lpstr>
      <vt:lpstr>Univers</vt:lpstr>
      <vt:lpstr>ThinLineVTI</vt:lpstr>
      <vt:lpstr>COVID-19 Vaccine Analysis</vt:lpstr>
      <vt:lpstr>Project Overview</vt:lpstr>
      <vt:lpstr>Project Overview</vt:lpstr>
      <vt:lpstr>PowerPoint Presentation</vt:lpstr>
      <vt:lpstr>Purpose</vt:lpstr>
      <vt:lpstr>Methods Used   USING COUNTY DATA SHAPEFILE: </vt:lpstr>
      <vt:lpstr>Methods Used Cont. EXCEL TO TABLE CONVERSION</vt:lpstr>
      <vt:lpstr>Methods Used   Table Join </vt:lpstr>
      <vt:lpstr>Methods Used Cont. Focus on a specific date </vt:lpstr>
      <vt:lpstr>Problems  Encountered &amp; Resolutions</vt:lpstr>
      <vt:lpstr>Error Code: </vt:lpstr>
      <vt:lpstr>Problems Encountered and Resolutions</vt:lpstr>
      <vt:lpstr>Outcomes</vt:lpstr>
      <vt:lpstr>Potential Outcomes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COVID-19 Vaccine Analysis</dc:title>
  <dc:creator>Marisol Ramirez</dc:creator>
  <cp:lastModifiedBy>Marisol Ramirez</cp:lastModifiedBy>
  <cp:revision>41</cp:revision>
  <dcterms:created xsi:type="dcterms:W3CDTF">2021-05-06T00:36:37Z</dcterms:created>
  <dcterms:modified xsi:type="dcterms:W3CDTF">2021-05-17T03:26:55Z</dcterms:modified>
</cp:coreProperties>
</file>