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jpeg" ContentType="image/jpeg"/>
  <Override PartName="/ppt/media/image3.png" ContentType="image/png"/>
  <Override PartName="/ppt/media/image2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29566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29566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5806440"/>
            <a:ext cx="10079640" cy="175428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0" y="234108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6699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6699"/>
              </a:solid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4056120"/>
            <a:ext cx="9071640" cy="2097360"/>
          </a:xfrm>
          <a:prstGeom prst="rect">
            <a:avLst/>
          </a:prstGeom>
        </p:spPr>
        <p:txBody>
          <a:bodyPr lIns="0" rIns="0" tIns="0" bIns="0">
            <a:normAutofit fontScale="65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Arial"/>
              </a:rPr>
              <a:t>&lt;date/time&gt;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en-US" sz="1400" spc="-1" strike="noStrike">
                <a:latin typeface="Arial"/>
              </a:rPr>
              <a:t>&lt;footer&gt;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2DA276B0-5389-4B2D-9E22-E7C1BD66290C}" type="slidenum">
              <a:rPr b="0" lang="en-US" sz="1400" spc="-1" strike="noStrike">
                <a:latin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0" y="0"/>
            <a:ext cx="10076760" cy="941760"/>
          </a:xfrm>
          <a:prstGeom prst="rect">
            <a:avLst/>
          </a:prstGeom>
          <a:gradFill rotWithShape="0">
            <a:gsLst>
              <a:gs pos="0">
                <a:srgbClr val="dff2fc"/>
              </a:gs>
              <a:gs pos="100000">
                <a:srgbClr val="009bdd">
                  <a:alpha val="0"/>
                </a:srgbClr>
              </a:gs>
            </a:gsLst>
            <a:lin ang="108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" name="CustomShape 2"/>
          <p:cNvSpPr/>
          <p:nvPr/>
        </p:nvSpPr>
        <p:spPr>
          <a:xfrm>
            <a:off x="0" y="6620400"/>
            <a:ext cx="10076760" cy="941760"/>
          </a:xfrm>
          <a:prstGeom prst="rect">
            <a:avLst/>
          </a:prstGeom>
          <a:gradFill rotWithShape="0">
            <a:gsLst>
              <a:gs pos="0">
                <a:srgbClr val="dff2fc"/>
              </a:gs>
              <a:gs pos="100000">
                <a:srgbClr val="009bdd">
                  <a:alpha val="0"/>
                </a:srgbClr>
              </a:gs>
            </a:gsLst>
            <a:lin ang="108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PlaceHolder 3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66cc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66cc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66cc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66cc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66cc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66cc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66cc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66cc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66cc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66cc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66cc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Arial"/>
              </a:rPr>
              <a:t>&lt;date/time&gt;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en-US" sz="1400" spc="-1" strike="noStrike">
                <a:latin typeface="Arial"/>
              </a:rPr>
              <a:t>&lt;footer&gt;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8" name="PlaceHolder 7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A0FC217F-40F7-417A-A997-232DEF3D5709}" type="slidenum">
              <a:rPr b="0" lang="en-US" sz="1400" spc="-1" strike="noStrike">
                <a:latin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1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slideLayout" Target="../slideLayouts/slideLayout1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1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1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slideLayout" Target="../slideLayouts/slideLayout1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0" y="234108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solidFill>
                  <a:srgbClr val="006699"/>
                </a:solidFill>
                <a:latin typeface="Arial"/>
              </a:rPr>
              <a:t>Automating Image Processing</a:t>
            </a:r>
            <a:endParaRPr b="0" lang="en-US" sz="4400" spc="-1" strike="noStrike">
              <a:solidFill>
                <a:srgbClr val="006699"/>
              </a:solidFill>
              <a:latin typeface="Arial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2011680" y="3657600"/>
            <a:ext cx="6675120" cy="1005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Using MODIS derived Images of the Mojave Desert Preserve</a:t>
            </a:r>
            <a:endParaRPr b="0" lang="en-US" sz="1800" spc="-1" strike="noStrike">
              <a:latin typeface="Arial"/>
            </a:endParaRPr>
          </a:p>
          <a:p>
            <a:endParaRPr b="0" lang="en-US" sz="1800" spc="-1" strike="noStrike">
              <a:latin typeface="Arial"/>
            </a:endParaRPr>
          </a:p>
          <a:p>
            <a:pPr algn="r"/>
            <a:r>
              <a:rPr b="0" lang="en-US" sz="1800" spc="-1" strike="noStrike">
                <a:latin typeface="Arial"/>
              </a:rPr>
              <a:t>Britnee Pannell, GEOG 375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The Question: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Is it possible to detect changes in vegetation coverage between wet (2017) and dry (2015) years in the Mojave Desert Preserve using remotely sensed data?</a:t>
            </a: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0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4000" spc="-1" strike="noStrike">
                <a:solidFill>
                  <a:srgbClr val="0066cc"/>
                </a:solidFill>
                <a:latin typeface="Arial"/>
              </a:rPr>
              <a:t>Yes! It is!</a:t>
            </a:r>
            <a:endParaRPr b="0" lang="en-US" sz="40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504000" y="18540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The Steps: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Collect MODIS data for the years in question</a:t>
            </a: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Automate the processing of the 48 images</a:t>
            </a: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Graph results</a:t>
            </a: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Share results!</a:t>
            </a: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366120" y="182880"/>
            <a:ext cx="916308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Extract data from MODIS hdf files: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4" name="" descr=""/>
          <p:cNvPicPr/>
          <p:nvPr/>
        </p:nvPicPr>
        <p:blipFill>
          <a:blip r:embed="rId1"/>
          <a:stretch/>
        </p:blipFill>
        <p:spPr>
          <a:xfrm>
            <a:off x="1117440" y="1280160"/>
            <a:ext cx="7845480" cy="1371600"/>
          </a:xfrm>
          <a:prstGeom prst="rect">
            <a:avLst/>
          </a:prstGeom>
          <a:ln>
            <a:noFill/>
          </a:ln>
        </p:spPr>
      </p:pic>
      <p:pic>
        <p:nvPicPr>
          <p:cNvPr id="95" name="" descr=""/>
          <p:cNvPicPr/>
          <p:nvPr/>
        </p:nvPicPr>
        <p:blipFill>
          <a:blip r:embed="rId2"/>
          <a:stretch/>
        </p:blipFill>
        <p:spPr>
          <a:xfrm>
            <a:off x="1839600" y="3798360"/>
            <a:ext cx="6400800" cy="3242520"/>
          </a:xfrm>
          <a:prstGeom prst="rect">
            <a:avLst/>
          </a:prstGeom>
          <a:ln>
            <a:noFill/>
          </a:ln>
        </p:spPr>
      </p:pic>
      <p:sp>
        <p:nvSpPr>
          <p:cNvPr id="96" name="CustomShape 2"/>
          <p:cNvSpPr/>
          <p:nvPr/>
        </p:nvSpPr>
        <p:spPr>
          <a:xfrm>
            <a:off x="4754880" y="2651760"/>
            <a:ext cx="548640" cy="822960"/>
          </a:xfrm>
          <a:custGeom>
            <a:avLst/>
            <a:gdLst/>
            <a:ahLst/>
            <a:rect l="0" t="0" r="r" b="b"/>
            <a:pathLst>
              <a:path w="1525" h="2288">
                <a:moveTo>
                  <a:pt x="381" y="0"/>
                </a:moveTo>
                <a:lnTo>
                  <a:pt x="381" y="1715"/>
                </a:lnTo>
                <a:lnTo>
                  <a:pt x="0" y="1715"/>
                </a:lnTo>
                <a:lnTo>
                  <a:pt x="762" y="2287"/>
                </a:lnTo>
                <a:lnTo>
                  <a:pt x="1524" y="1715"/>
                </a:lnTo>
                <a:lnTo>
                  <a:pt x="1143" y="1715"/>
                </a:lnTo>
                <a:lnTo>
                  <a:pt x="1143" y="0"/>
                </a:lnTo>
                <a:lnTo>
                  <a:pt x="381" y="0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7" name="CustomShape 3"/>
          <p:cNvSpPr/>
          <p:nvPr/>
        </p:nvSpPr>
        <p:spPr>
          <a:xfrm>
            <a:off x="822960" y="2011680"/>
            <a:ext cx="822960" cy="274320"/>
          </a:xfrm>
          <a:custGeom>
            <a:avLst/>
            <a:gdLst/>
            <a:ahLst/>
            <a:rect l="0" t="0" r="r" b="b"/>
            <a:pathLst>
              <a:path w="2288" h="764">
                <a:moveTo>
                  <a:pt x="0" y="190"/>
                </a:moveTo>
                <a:lnTo>
                  <a:pt x="1715" y="190"/>
                </a:lnTo>
                <a:lnTo>
                  <a:pt x="1715" y="0"/>
                </a:lnTo>
                <a:lnTo>
                  <a:pt x="2287" y="381"/>
                </a:lnTo>
                <a:lnTo>
                  <a:pt x="1715" y="763"/>
                </a:lnTo>
                <a:lnTo>
                  <a:pt x="1715" y="572"/>
                </a:lnTo>
                <a:lnTo>
                  <a:pt x="0" y="572"/>
                </a:lnTo>
                <a:lnTo>
                  <a:pt x="0" y="190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8" name="Line 4"/>
          <p:cNvSpPr/>
          <p:nvPr/>
        </p:nvSpPr>
        <p:spPr>
          <a:xfrm>
            <a:off x="1737360" y="2194560"/>
            <a:ext cx="2103120" cy="0"/>
          </a:xfrm>
          <a:prstGeom prst="line">
            <a:avLst/>
          </a:prstGeom>
          <a:ln>
            <a:solidFill>
              <a:srgbClr val="2cee0e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9" name="TextShape 5"/>
          <p:cNvSpPr txBox="1"/>
          <p:nvPr/>
        </p:nvSpPr>
        <p:spPr>
          <a:xfrm>
            <a:off x="4389120" y="7132320"/>
            <a:ext cx="155448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Far too large!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504000" y="18288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Mask Data: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01" name="" descr=""/>
          <p:cNvPicPr/>
          <p:nvPr/>
        </p:nvPicPr>
        <p:blipFill>
          <a:blip r:embed="rId1"/>
          <a:stretch/>
        </p:blipFill>
        <p:spPr>
          <a:xfrm>
            <a:off x="1042920" y="1097280"/>
            <a:ext cx="7994160" cy="1791000"/>
          </a:xfrm>
          <a:prstGeom prst="rect">
            <a:avLst/>
          </a:prstGeom>
          <a:ln>
            <a:noFill/>
          </a:ln>
        </p:spPr>
      </p:pic>
      <p:sp>
        <p:nvSpPr>
          <p:cNvPr id="102" name="CustomShape 2"/>
          <p:cNvSpPr/>
          <p:nvPr/>
        </p:nvSpPr>
        <p:spPr>
          <a:xfrm>
            <a:off x="1280160" y="1983960"/>
            <a:ext cx="822960" cy="182880"/>
          </a:xfrm>
          <a:custGeom>
            <a:avLst/>
            <a:gdLst/>
            <a:ahLst/>
            <a:rect l="0" t="0" r="r" b="b"/>
            <a:pathLst>
              <a:path w="2288" h="510">
                <a:moveTo>
                  <a:pt x="0" y="127"/>
                </a:moveTo>
                <a:lnTo>
                  <a:pt x="1715" y="127"/>
                </a:lnTo>
                <a:lnTo>
                  <a:pt x="1715" y="0"/>
                </a:lnTo>
                <a:lnTo>
                  <a:pt x="2287" y="254"/>
                </a:lnTo>
                <a:lnTo>
                  <a:pt x="1715" y="509"/>
                </a:lnTo>
                <a:lnTo>
                  <a:pt x="1715" y="381"/>
                </a:lnTo>
                <a:lnTo>
                  <a:pt x="0" y="381"/>
                </a:lnTo>
                <a:lnTo>
                  <a:pt x="0" y="127"/>
                </a:lnTo>
              </a:path>
            </a:pathLst>
          </a:custGeom>
          <a:solidFill>
            <a:srgbClr val="729fcf"/>
          </a:solidFill>
          <a:ln>
            <a:solidFill>
              <a:srgbClr val="fc5c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TextShape 3"/>
          <p:cNvSpPr txBox="1"/>
          <p:nvPr/>
        </p:nvSpPr>
        <p:spPr>
          <a:xfrm>
            <a:off x="182880" y="2166840"/>
            <a:ext cx="1884600" cy="302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500" spc="-1" strike="noStrike">
                <a:latin typeface="Arial"/>
              </a:rPr>
              <a:t>Mask with boundary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104" name="CustomShape 4"/>
          <p:cNvSpPr/>
          <p:nvPr/>
        </p:nvSpPr>
        <p:spPr>
          <a:xfrm>
            <a:off x="7772400" y="2103120"/>
            <a:ext cx="1005840" cy="274320"/>
          </a:xfrm>
          <a:custGeom>
            <a:avLst/>
            <a:gdLst/>
            <a:ahLst/>
            <a:rect l="0" t="0" r="r" b="b"/>
            <a:pathLst>
              <a:path w="2796" h="764">
                <a:moveTo>
                  <a:pt x="2795" y="190"/>
                </a:moveTo>
                <a:lnTo>
                  <a:pt x="698" y="190"/>
                </a:lnTo>
                <a:lnTo>
                  <a:pt x="698" y="0"/>
                </a:lnTo>
                <a:lnTo>
                  <a:pt x="0" y="381"/>
                </a:lnTo>
                <a:lnTo>
                  <a:pt x="698" y="763"/>
                </a:lnTo>
                <a:lnTo>
                  <a:pt x="698" y="572"/>
                </a:lnTo>
                <a:lnTo>
                  <a:pt x="2795" y="572"/>
                </a:lnTo>
                <a:lnTo>
                  <a:pt x="2795" y="190"/>
                </a:lnTo>
              </a:path>
            </a:pathLst>
          </a:custGeom>
          <a:solidFill>
            <a:srgbClr val="729fcf"/>
          </a:solidFill>
          <a:ln>
            <a:solidFill>
              <a:srgbClr val="fc5c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5" name="TextShape 5"/>
          <p:cNvSpPr txBox="1"/>
          <p:nvPr/>
        </p:nvSpPr>
        <p:spPr>
          <a:xfrm>
            <a:off x="7680960" y="2396880"/>
            <a:ext cx="144756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Save output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06" name="" descr=""/>
          <p:cNvPicPr/>
          <p:nvPr/>
        </p:nvPicPr>
        <p:blipFill>
          <a:blip r:embed="rId2"/>
          <a:stretch/>
        </p:blipFill>
        <p:spPr>
          <a:xfrm>
            <a:off x="457200" y="3383280"/>
            <a:ext cx="2560320" cy="2323080"/>
          </a:xfrm>
          <a:prstGeom prst="rect">
            <a:avLst/>
          </a:prstGeom>
          <a:ln>
            <a:noFill/>
          </a:ln>
        </p:spPr>
      </p:pic>
      <p:sp>
        <p:nvSpPr>
          <p:cNvPr id="107" name="CustomShape 6"/>
          <p:cNvSpPr/>
          <p:nvPr/>
        </p:nvSpPr>
        <p:spPr>
          <a:xfrm>
            <a:off x="3566160" y="4206240"/>
            <a:ext cx="822960" cy="822960"/>
          </a:xfrm>
          <a:custGeom>
            <a:avLst/>
            <a:gdLst/>
            <a:ahLst/>
            <a:rect l="0" t="0" r="r" b="b"/>
            <a:pathLst>
              <a:path w="2288" h="2288">
                <a:moveTo>
                  <a:pt x="1008" y="0"/>
                </a:moveTo>
                <a:lnTo>
                  <a:pt x="1278" y="0"/>
                </a:lnTo>
                <a:lnTo>
                  <a:pt x="1278" y="1008"/>
                </a:lnTo>
                <a:lnTo>
                  <a:pt x="2287" y="1008"/>
                </a:lnTo>
                <a:lnTo>
                  <a:pt x="2287" y="1278"/>
                </a:lnTo>
                <a:lnTo>
                  <a:pt x="1278" y="1278"/>
                </a:lnTo>
                <a:lnTo>
                  <a:pt x="1278" y="2287"/>
                </a:lnTo>
                <a:lnTo>
                  <a:pt x="1008" y="2287"/>
                </a:lnTo>
                <a:lnTo>
                  <a:pt x="1008" y="1278"/>
                </a:lnTo>
                <a:lnTo>
                  <a:pt x="0" y="1278"/>
                </a:lnTo>
                <a:lnTo>
                  <a:pt x="0" y="1008"/>
                </a:lnTo>
                <a:lnTo>
                  <a:pt x="1008" y="1008"/>
                </a:lnTo>
                <a:lnTo>
                  <a:pt x="1008" y="0"/>
                </a:lnTo>
              </a:path>
            </a:pathLst>
          </a:custGeom>
          <a:solidFill>
            <a:srgbClr val="729fcf"/>
          </a:solidFill>
          <a:ln>
            <a:solidFill>
              <a:srgbClr val="fc5c00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08" name="" descr=""/>
          <p:cNvPicPr/>
          <p:nvPr/>
        </p:nvPicPr>
        <p:blipFill>
          <a:blip r:embed="rId3"/>
          <a:stretch/>
        </p:blipFill>
        <p:spPr>
          <a:xfrm>
            <a:off x="5120640" y="3657600"/>
            <a:ext cx="2651760" cy="1926720"/>
          </a:xfrm>
          <a:prstGeom prst="rect">
            <a:avLst/>
          </a:prstGeom>
          <a:ln>
            <a:noFill/>
          </a:ln>
        </p:spPr>
      </p:pic>
      <p:grpSp>
        <p:nvGrpSpPr>
          <p:cNvPr id="109" name="Group 7"/>
          <p:cNvGrpSpPr/>
          <p:nvPr/>
        </p:nvGrpSpPr>
        <p:grpSpPr>
          <a:xfrm>
            <a:off x="8503920" y="4297680"/>
            <a:ext cx="640080" cy="365760"/>
            <a:chOff x="8503920" y="4297680"/>
            <a:chExt cx="640080" cy="365760"/>
          </a:xfrm>
        </p:grpSpPr>
        <p:sp>
          <p:nvSpPr>
            <p:cNvPr id="110" name="CustomShape 8"/>
            <p:cNvSpPr/>
            <p:nvPr/>
          </p:nvSpPr>
          <p:spPr>
            <a:xfrm>
              <a:off x="8503920" y="4297680"/>
              <a:ext cx="640080" cy="91440"/>
            </a:xfrm>
            <a:prstGeom prst="rect">
              <a:avLst/>
            </a:prstGeom>
            <a:solidFill>
              <a:srgbClr val="729fcf"/>
            </a:solidFill>
            <a:ln>
              <a:solidFill>
                <a:srgbClr val="fc5c00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" name="CustomShape 9"/>
            <p:cNvSpPr/>
            <p:nvPr/>
          </p:nvSpPr>
          <p:spPr>
            <a:xfrm>
              <a:off x="8503920" y="4572000"/>
              <a:ext cx="640080" cy="91440"/>
            </a:xfrm>
            <a:prstGeom prst="rect">
              <a:avLst/>
            </a:prstGeom>
            <a:solidFill>
              <a:srgbClr val="729fcf"/>
            </a:solidFill>
            <a:ln>
              <a:solidFill>
                <a:srgbClr val="fc5c00"/>
              </a:solidFill>
            </a:ln>
          </p:spPr>
          <p:style>
            <a:lnRef idx="0"/>
            <a:fillRef idx="0"/>
            <a:effectRef idx="0"/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274320" y="18288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Layer Masked to Study Site: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13" name="" descr=""/>
          <p:cNvPicPr/>
          <p:nvPr/>
        </p:nvPicPr>
        <p:blipFill>
          <a:blip r:embed="rId1"/>
          <a:stretch/>
        </p:blipFill>
        <p:spPr>
          <a:xfrm>
            <a:off x="2058480" y="1280160"/>
            <a:ext cx="5963400" cy="5050800"/>
          </a:xfrm>
          <a:prstGeom prst="rect">
            <a:avLst/>
          </a:prstGeom>
          <a:ln>
            <a:noFill/>
          </a:ln>
        </p:spPr>
      </p:pic>
      <p:grpSp>
        <p:nvGrpSpPr>
          <p:cNvPr id="114" name="Group 2"/>
          <p:cNvGrpSpPr/>
          <p:nvPr/>
        </p:nvGrpSpPr>
        <p:grpSpPr>
          <a:xfrm>
            <a:off x="914400" y="4584600"/>
            <a:ext cx="2743200" cy="1746360"/>
            <a:chOff x="914400" y="4584600"/>
            <a:chExt cx="2743200" cy="1746360"/>
          </a:xfrm>
        </p:grpSpPr>
        <p:pic>
          <p:nvPicPr>
            <p:cNvPr id="115" name="" descr=""/>
            <p:cNvPicPr/>
            <p:nvPr/>
          </p:nvPicPr>
          <p:blipFill>
            <a:blip r:embed="rId2"/>
            <a:stretch/>
          </p:blipFill>
          <p:spPr>
            <a:xfrm>
              <a:off x="1828800" y="5407560"/>
              <a:ext cx="1132920" cy="9234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16" name="CustomShape 3"/>
            <p:cNvSpPr/>
            <p:nvPr/>
          </p:nvSpPr>
          <p:spPr>
            <a:xfrm>
              <a:off x="914400" y="4584600"/>
              <a:ext cx="2743200" cy="548640"/>
            </a:xfrm>
            <a:prstGeom prst="rect">
              <a:avLst/>
            </a:prstGeom>
            <a:solidFill>
              <a:srgbClr val="fde9a9"/>
            </a:solidFill>
            <a:ln>
              <a:solidFill>
                <a:srgbClr val="a33e03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7" name="CustomShape 4"/>
            <p:cNvSpPr/>
            <p:nvPr/>
          </p:nvSpPr>
          <p:spPr>
            <a:xfrm>
              <a:off x="2286000" y="5041800"/>
              <a:ext cx="182880" cy="365760"/>
            </a:xfrm>
            <a:custGeom>
              <a:avLst/>
              <a:gdLst/>
              <a:ahLst/>
              <a:rect l="0" t="0" r="r" b="b"/>
              <a:pathLst>
                <a:path w="510" h="1018">
                  <a:moveTo>
                    <a:pt x="127" y="0"/>
                  </a:moveTo>
                  <a:lnTo>
                    <a:pt x="127" y="762"/>
                  </a:lnTo>
                  <a:lnTo>
                    <a:pt x="0" y="762"/>
                  </a:lnTo>
                  <a:lnTo>
                    <a:pt x="254" y="1017"/>
                  </a:lnTo>
                  <a:lnTo>
                    <a:pt x="509" y="762"/>
                  </a:lnTo>
                  <a:lnTo>
                    <a:pt x="381" y="762"/>
                  </a:lnTo>
                  <a:lnTo>
                    <a:pt x="381" y="0"/>
                  </a:lnTo>
                  <a:lnTo>
                    <a:pt x="127" y="0"/>
                  </a:lnTo>
                </a:path>
              </a:pathLst>
            </a:custGeom>
            <a:solidFill>
              <a:srgbClr val="bf0041"/>
            </a:solidFill>
            <a:ln>
              <a:solidFill>
                <a:srgbClr val="fc5c00"/>
              </a:solidFill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18" name="TextShape 5"/>
          <p:cNvSpPr txBox="1"/>
          <p:nvPr/>
        </p:nvSpPr>
        <p:spPr>
          <a:xfrm>
            <a:off x="1005840" y="4663440"/>
            <a:ext cx="2834640" cy="858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solidFill>
                  <a:srgbClr val="0369a3"/>
                </a:solidFill>
                <a:latin typeface="Arial"/>
              </a:rPr>
              <a:t>Remember these values</a:t>
            </a:r>
            <a:endParaRPr b="0" lang="en-US" sz="1800" spc="-1" strike="noStrike">
              <a:solidFill>
                <a:srgbClr val="0369a3"/>
              </a:solidFill>
              <a:latin typeface="Arial"/>
            </a:endParaRPr>
          </a:p>
        </p:txBody>
      </p:sp>
      <p:sp>
        <p:nvSpPr>
          <p:cNvPr id="119" name="TextShape 6"/>
          <p:cNvSpPr txBox="1"/>
          <p:nvPr/>
        </p:nvSpPr>
        <p:spPr>
          <a:xfrm>
            <a:off x="3383280" y="6701760"/>
            <a:ext cx="3200400" cy="858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Much more manageable layer size!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504000" y="18288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Normalize Data Values: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21" name="" descr=""/>
          <p:cNvPicPr/>
          <p:nvPr/>
        </p:nvPicPr>
        <p:blipFill>
          <a:blip r:embed="rId1"/>
          <a:stretch/>
        </p:blipFill>
        <p:spPr>
          <a:xfrm>
            <a:off x="2085480" y="1160280"/>
            <a:ext cx="6144120" cy="1857240"/>
          </a:xfrm>
          <a:prstGeom prst="rect">
            <a:avLst/>
          </a:prstGeom>
          <a:ln>
            <a:noFill/>
          </a:ln>
        </p:spPr>
      </p:pic>
      <p:sp>
        <p:nvSpPr>
          <p:cNvPr id="122" name="CustomShape 2"/>
          <p:cNvSpPr/>
          <p:nvPr/>
        </p:nvSpPr>
        <p:spPr>
          <a:xfrm>
            <a:off x="1737360" y="1920240"/>
            <a:ext cx="1097280" cy="640080"/>
          </a:xfrm>
          <a:custGeom>
            <a:avLst/>
            <a:gdLst/>
            <a:ahLst/>
            <a:rect l="0" t="0" r="r" b="b"/>
            <a:pathLst>
              <a:path w="3050" h="1780">
                <a:moveTo>
                  <a:pt x="0" y="693"/>
                </a:moveTo>
                <a:lnTo>
                  <a:pt x="2312" y="693"/>
                </a:lnTo>
                <a:lnTo>
                  <a:pt x="2312" y="0"/>
                </a:lnTo>
                <a:lnTo>
                  <a:pt x="3049" y="889"/>
                </a:lnTo>
                <a:lnTo>
                  <a:pt x="2312" y="1779"/>
                </a:lnTo>
                <a:lnTo>
                  <a:pt x="2312" y="1086"/>
                </a:lnTo>
                <a:lnTo>
                  <a:pt x="0" y="1086"/>
                </a:lnTo>
                <a:lnTo>
                  <a:pt x="0" y="693"/>
                </a:lnTo>
              </a:path>
            </a:pathLst>
          </a:custGeom>
          <a:solidFill>
            <a:srgbClr val="729fcf"/>
          </a:solidFill>
          <a:ln>
            <a:solidFill>
              <a:srgbClr val="fc5c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TextShape 3"/>
          <p:cNvSpPr txBox="1"/>
          <p:nvPr/>
        </p:nvSpPr>
        <p:spPr>
          <a:xfrm>
            <a:off x="457200" y="1835640"/>
            <a:ext cx="2560320" cy="541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600" spc="-1" strike="noStrike">
                <a:latin typeface="Arial"/>
              </a:rPr>
              <a:t>Adventures with map algebra!</a:t>
            </a:r>
            <a:endParaRPr b="0" lang="en-US" sz="1600" spc="-1" strike="noStrike">
              <a:latin typeface="Arial"/>
            </a:endParaRPr>
          </a:p>
        </p:txBody>
      </p:sp>
      <p:pic>
        <p:nvPicPr>
          <p:cNvPr id="124" name="" descr=""/>
          <p:cNvPicPr/>
          <p:nvPr/>
        </p:nvPicPr>
        <p:blipFill>
          <a:blip r:embed="rId2"/>
          <a:stretch/>
        </p:blipFill>
        <p:spPr>
          <a:xfrm>
            <a:off x="2616840" y="3015720"/>
            <a:ext cx="4846320" cy="4208040"/>
          </a:xfrm>
          <a:prstGeom prst="rect">
            <a:avLst/>
          </a:prstGeom>
          <a:ln>
            <a:noFill/>
          </a:ln>
        </p:spPr>
      </p:pic>
      <p:pic>
        <p:nvPicPr>
          <p:cNvPr id="125" name="" descr=""/>
          <p:cNvPicPr/>
          <p:nvPr/>
        </p:nvPicPr>
        <p:blipFill>
          <a:blip r:embed="rId3"/>
          <a:stretch/>
        </p:blipFill>
        <p:spPr>
          <a:xfrm>
            <a:off x="2320920" y="6035040"/>
            <a:ext cx="1428120" cy="1123200"/>
          </a:xfrm>
          <a:prstGeom prst="rect">
            <a:avLst/>
          </a:prstGeom>
          <a:ln>
            <a:noFill/>
          </a:ln>
        </p:spPr>
      </p:pic>
      <p:sp>
        <p:nvSpPr>
          <p:cNvPr id="126" name="TextShape 4"/>
          <p:cNvSpPr txBox="1"/>
          <p:nvPr/>
        </p:nvSpPr>
        <p:spPr>
          <a:xfrm>
            <a:off x="274320" y="5669280"/>
            <a:ext cx="2651760" cy="602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Values now normalized!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504000" y="18540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Extract Needed Data: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28" name="" descr=""/>
          <p:cNvPicPr/>
          <p:nvPr/>
        </p:nvPicPr>
        <p:blipFill>
          <a:blip r:embed="rId1"/>
          <a:stretch/>
        </p:blipFill>
        <p:spPr>
          <a:xfrm>
            <a:off x="621000" y="1199160"/>
            <a:ext cx="9071640" cy="1726920"/>
          </a:xfrm>
          <a:prstGeom prst="rect">
            <a:avLst/>
          </a:prstGeom>
          <a:ln>
            <a:noFill/>
          </a:ln>
        </p:spPr>
      </p:pic>
      <p:pic>
        <p:nvPicPr>
          <p:cNvPr id="129" name="" descr=""/>
          <p:cNvPicPr/>
          <p:nvPr/>
        </p:nvPicPr>
        <p:blipFill>
          <a:blip r:embed="rId2"/>
          <a:stretch/>
        </p:blipFill>
        <p:spPr>
          <a:xfrm>
            <a:off x="264240" y="3474720"/>
            <a:ext cx="3562560" cy="3017520"/>
          </a:xfrm>
          <a:prstGeom prst="rect">
            <a:avLst/>
          </a:prstGeom>
          <a:ln>
            <a:noFill/>
          </a:ln>
        </p:spPr>
      </p:pic>
      <p:sp>
        <p:nvSpPr>
          <p:cNvPr id="130" name="CustomShape 2"/>
          <p:cNvSpPr/>
          <p:nvPr/>
        </p:nvSpPr>
        <p:spPr>
          <a:xfrm>
            <a:off x="4297680" y="4754880"/>
            <a:ext cx="1463040" cy="457200"/>
          </a:xfrm>
          <a:custGeom>
            <a:avLst/>
            <a:gdLst/>
            <a:ahLst/>
            <a:rect l="0" t="0" r="r" b="b"/>
            <a:pathLst>
              <a:path w="4066" h="1272">
                <a:moveTo>
                  <a:pt x="0" y="317"/>
                </a:moveTo>
                <a:lnTo>
                  <a:pt x="3048" y="317"/>
                </a:lnTo>
                <a:lnTo>
                  <a:pt x="3048" y="0"/>
                </a:lnTo>
                <a:lnTo>
                  <a:pt x="4065" y="635"/>
                </a:lnTo>
                <a:lnTo>
                  <a:pt x="3048" y="1271"/>
                </a:lnTo>
                <a:lnTo>
                  <a:pt x="3048" y="953"/>
                </a:lnTo>
                <a:lnTo>
                  <a:pt x="0" y="953"/>
                </a:lnTo>
                <a:lnTo>
                  <a:pt x="0" y="317"/>
                </a:lnTo>
              </a:path>
            </a:pathLst>
          </a:custGeom>
          <a:solidFill>
            <a:srgbClr val="729fcf"/>
          </a:solidFill>
          <a:ln>
            <a:solidFill>
              <a:srgbClr val="fc5c00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31" name="" descr=""/>
          <p:cNvPicPr/>
          <p:nvPr/>
        </p:nvPicPr>
        <p:blipFill>
          <a:blip r:embed="rId3"/>
          <a:srcRect l="27042" t="0" r="4921" b="1559"/>
          <a:stretch/>
        </p:blipFill>
        <p:spPr>
          <a:xfrm>
            <a:off x="6309360" y="3372480"/>
            <a:ext cx="3533400" cy="3119400"/>
          </a:xfrm>
          <a:prstGeom prst="rect">
            <a:avLst/>
          </a:prstGeom>
          <a:ln>
            <a:noFill/>
          </a:ln>
        </p:spPr>
      </p:pic>
      <p:sp>
        <p:nvSpPr>
          <p:cNvPr id="132" name="TextShape 3"/>
          <p:cNvSpPr txBox="1"/>
          <p:nvPr/>
        </p:nvSpPr>
        <p:spPr>
          <a:xfrm>
            <a:off x="6492240" y="6675120"/>
            <a:ext cx="3291840" cy="602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We only need cells &gt;= .1, aka:</a:t>
            </a:r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the pink cells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3" name="CustomShape 4"/>
          <p:cNvSpPr/>
          <p:nvPr/>
        </p:nvSpPr>
        <p:spPr>
          <a:xfrm>
            <a:off x="621000" y="2194560"/>
            <a:ext cx="914400" cy="274320"/>
          </a:xfrm>
          <a:custGeom>
            <a:avLst/>
            <a:gdLst/>
            <a:ahLst/>
            <a:rect l="0" t="0" r="r" b="b"/>
            <a:pathLst>
              <a:path w="2542" h="764">
                <a:moveTo>
                  <a:pt x="0" y="273"/>
                </a:moveTo>
                <a:lnTo>
                  <a:pt x="1945" y="273"/>
                </a:lnTo>
                <a:lnTo>
                  <a:pt x="1945" y="0"/>
                </a:lnTo>
                <a:lnTo>
                  <a:pt x="2541" y="381"/>
                </a:lnTo>
                <a:lnTo>
                  <a:pt x="1945" y="763"/>
                </a:lnTo>
                <a:lnTo>
                  <a:pt x="1945" y="490"/>
                </a:lnTo>
                <a:lnTo>
                  <a:pt x="0" y="490"/>
                </a:lnTo>
                <a:lnTo>
                  <a:pt x="0" y="273"/>
                </a:lnTo>
              </a:path>
            </a:pathLst>
          </a:custGeom>
          <a:solidFill>
            <a:srgbClr val="729fcf"/>
          </a:solidFill>
          <a:ln>
            <a:solidFill>
              <a:srgbClr val="fc5c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34" name="TextShape 5"/>
          <p:cNvSpPr txBox="1"/>
          <p:nvPr/>
        </p:nvSpPr>
        <p:spPr>
          <a:xfrm>
            <a:off x="640080" y="6639840"/>
            <a:ext cx="2560320" cy="858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Apply a conditional statement to this layer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Shape 1"/>
          <p:cNvSpPr txBox="1"/>
          <p:nvPr/>
        </p:nvSpPr>
        <p:spPr>
          <a:xfrm>
            <a:off x="504000" y="18540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Modify Tables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36" name="" descr=""/>
          <p:cNvPicPr/>
          <p:nvPr/>
        </p:nvPicPr>
        <p:blipFill>
          <a:blip r:embed="rId1"/>
          <a:stretch/>
        </p:blipFill>
        <p:spPr>
          <a:xfrm>
            <a:off x="229320" y="1554480"/>
            <a:ext cx="5805720" cy="1734480"/>
          </a:xfrm>
          <a:prstGeom prst="rect">
            <a:avLst/>
          </a:prstGeom>
          <a:ln>
            <a:noFill/>
          </a:ln>
        </p:spPr>
      </p:pic>
      <p:sp>
        <p:nvSpPr>
          <p:cNvPr id="137" name="CustomShape 2"/>
          <p:cNvSpPr/>
          <p:nvPr/>
        </p:nvSpPr>
        <p:spPr>
          <a:xfrm>
            <a:off x="5227200" y="2132640"/>
            <a:ext cx="1280160" cy="365760"/>
          </a:xfrm>
          <a:custGeom>
            <a:avLst/>
            <a:gdLst/>
            <a:ahLst/>
            <a:rect l="0" t="0" r="r" b="b"/>
            <a:pathLst>
              <a:path w="3558" h="1018">
                <a:moveTo>
                  <a:pt x="3557" y="254"/>
                </a:moveTo>
                <a:lnTo>
                  <a:pt x="889" y="254"/>
                </a:lnTo>
                <a:lnTo>
                  <a:pt x="889" y="0"/>
                </a:lnTo>
                <a:lnTo>
                  <a:pt x="0" y="508"/>
                </a:lnTo>
                <a:lnTo>
                  <a:pt x="889" y="1017"/>
                </a:lnTo>
                <a:lnTo>
                  <a:pt x="889" y="762"/>
                </a:lnTo>
                <a:lnTo>
                  <a:pt x="3557" y="762"/>
                </a:lnTo>
                <a:lnTo>
                  <a:pt x="3557" y="254"/>
                </a:lnTo>
              </a:path>
            </a:pathLst>
          </a:custGeom>
          <a:solidFill>
            <a:srgbClr val="729fcf"/>
          </a:solidFill>
          <a:ln>
            <a:solidFill>
              <a:srgbClr val="fc5c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38" name="TextShape 3"/>
          <p:cNvSpPr txBox="1"/>
          <p:nvPr/>
        </p:nvSpPr>
        <p:spPr>
          <a:xfrm>
            <a:off x="6858000" y="1884960"/>
            <a:ext cx="2743200" cy="858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Add new fields to tables containing a count of the needed cells (pink cells)  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39" name="" descr=""/>
          <p:cNvPicPr/>
          <p:nvPr/>
        </p:nvPicPr>
        <p:blipFill>
          <a:blip r:embed="rId2"/>
          <a:stretch/>
        </p:blipFill>
        <p:spPr>
          <a:xfrm>
            <a:off x="3017520" y="5306760"/>
            <a:ext cx="6881400" cy="1185480"/>
          </a:xfrm>
          <a:prstGeom prst="rect">
            <a:avLst/>
          </a:prstGeom>
          <a:ln>
            <a:noFill/>
          </a:ln>
        </p:spPr>
      </p:pic>
      <p:sp>
        <p:nvSpPr>
          <p:cNvPr id="140" name="CustomShape 4"/>
          <p:cNvSpPr/>
          <p:nvPr/>
        </p:nvSpPr>
        <p:spPr>
          <a:xfrm>
            <a:off x="1645920" y="5852160"/>
            <a:ext cx="1188720" cy="365760"/>
          </a:xfrm>
          <a:custGeom>
            <a:avLst/>
            <a:gdLst/>
            <a:ahLst/>
            <a:rect l="0" t="0" r="r" b="b"/>
            <a:pathLst>
              <a:path w="3304" h="1018">
                <a:moveTo>
                  <a:pt x="0" y="254"/>
                </a:moveTo>
                <a:lnTo>
                  <a:pt x="2477" y="254"/>
                </a:lnTo>
                <a:lnTo>
                  <a:pt x="2477" y="0"/>
                </a:lnTo>
                <a:lnTo>
                  <a:pt x="3303" y="508"/>
                </a:lnTo>
                <a:lnTo>
                  <a:pt x="2477" y="1017"/>
                </a:lnTo>
                <a:lnTo>
                  <a:pt x="2477" y="762"/>
                </a:lnTo>
                <a:lnTo>
                  <a:pt x="0" y="762"/>
                </a:lnTo>
                <a:lnTo>
                  <a:pt x="0" y="254"/>
                </a:lnTo>
              </a:path>
            </a:pathLst>
          </a:custGeom>
          <a:solidFill>
            <a:srgbClr val="729fcf"/>
          </a:solidFill>
          <a:ln>
            <a:solidFill>
              <a:srgbClr val="fc5c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1" name="TextShape 5"/>
          <p:cNvSpPr txBox="1"/>
          <p:nvPr/>
        </p:nvSpPr>
        <p:spPr>
          <a:xfrm>
            <a:off x="731520" y="5524200"/>
            <a:ext cx="2194560" cy="602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Add data to new fields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457200" y="18288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Table Ready for Aggregation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43" name="" descr=""/>
          <p:cNvPicPr/>
          <p:nvPr/>
        </p:nvPicPr>
        <p:blipFill>
          <a:blip r:embed="rId1"/>
          <a:stretch/>
        </p:blipFill>
        <p:spPr>
          <a:xfrm>
            <a:off x="621000" y="1828800"/>
            <a:ext cx="9071640" cy="1942200"/>
          </a:xfrm>
          <a:prstGeom prst="rect">
            <a:avLst/>
          </a:prstGeom>
          <a:ln>
            <a:noFill/>
          </a:ln>
        </p:spPr>
      </p:pic>
      <p:sp>
        <p:nvSpPr>
          <p:cNvPr id="144" name="CustomShape 2"/>
          <p:cNvSpPr/>
          <p:nvPr/>
        </p:nvSpPr>
        <p:spPr>
          <a:xfrm>
            <a:off x="3108960" y="3566160"/>
            <a:ext cx="365760" cy="731520"/>
          </a:xfrm>
          <a:custGeom>
            <a:avLst/>
            <a:gdLst/>
            <a:ahLst/>
            <a:rect l="0" t="0" r="r" b="b"/>
            <a:pathLst>
              <a:path w="1018" h="2034">
                <a:moveTo>
                  <a:pt x="254" y="2033"/>
                </a:moveTo>
                <a:lnTo>
                  <a:pt x="254" y="508"/>
                </a:lnTo>
                <a:lnTo>
                  <a:pt x="0" y="508"/>
                </a:lnTo>
                <a:lnTo>
                  <a:pt x="508" y="0"/>
                </a:lnTo>
                <a:lnTo>
                  <a:pt x="1017" y="508"/>
                </a:lnTo>
                <a:lnTo>
                  <a:pt x="762" y="508"/>
                </a:lnTo>
                <a:lnTo>
                  <a:pt x="762" y="2033"/>
                </a:lnTo>
                <a:lnTo>
                  <a:pt x="254" y="2033"/>
                </a:lnTo>
              </a:path>
            </a:pathLst>
          </a:custGeom>
          <a:solidFill>
            <a:srgbClr val="729fcf"/>
          </a:solidFill>
          <a:ln>
            <a:solidFill>
              <a:srgbClr val="fc5c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5" name="CustomShape 3"/>
          <p:cNvSpPr/>
          <p:nvPr/>
        </p:nvSpPr>
        <p:spPr>
          <a:xfrm>
            <a:off x="2834640" y="3200400"/>
            <a:ext cx="2743200" cy="91440"/>
          </a:xfrm>
          <a:prstGeom prst="rect">
            <a:avLst/>
          </a:prstGeom>
          <a:solidFill>
            <a:srgbClr val="bf0041"/>
          </a:solidFill>
          <a:ln>
            <a:solidFill>
              <a:srgbClr val="fc5c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6" name="TextShape 4"/>
          <p:cNvSpPr txBox="1"/>
          <p:nvPr/>
        </p:nvSpPr>
        <p:spPr>
          <a:xfrm>
            <a:off x="1463040" y="4023360"/>
            <a:ext cx="2286000" cy="858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New data from CalculateField tool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7" name="CustomShape 5"/>
          <p:cNvSpPr/>
          <p:nvPr/>
        </p:nvSpPr>
        <p:spPr>
          <a:xfrm>
            <a:off x="5943600" y="3379320"/>
            <a:ext cx="457200" cy="2107080"/>
          </a:xfrm>
          <a:custGeom>
            <a:avLst/>
            <a:gdLst/>
            <a:ahLst/>
            <a:rect l="0" t="0" r="r" b="b"/>
            <a:pathLst>
              <a:path w="1272" h="5854">
                <a:moveTo>
                  <a:pt x="451" y="5853"/>
                </a:moveTo>
                <a:lnTo>
                  <a:pt x="451" y="1167"/>
                </a:lnTo>
                <a:lnTo>
                  <a:pt x="0" y="1167"/>
                </a:lnTo>
                <a:lnTo>
                  <a:pt x="635" y="0"/>
                </a:lnTo>
                <a:lnTo>
                  <a:pt x="1271" y="1167"/>
                </a:lnTo>
                <a:lnTo>
                  <a:pt x="820" y="1167"/>
                </a:lnTo>
                <a:lnTo>
                  <a:pt x="820" y="5853"/>
                </a:lnTo>
                <a:lnTo>
                  <a:pt x="451" y="5853"/>
                </a:lnTo>
              </a:path>
            </a:pathLst>
          </a:custGeom>
          <a:solidFill>
            <a:srgbClr val="729fcf"/>
          </a:solidFill>
          <a:ln>
            <a:solidFill>
              <a:srgbClr val="fc5c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8" name="TextShape 6"/>
          <p:cNvSpPr txBox="1"/>
          <p:nvPr/>
        </p:nvSpPr>
        <p:spPr>
          <a:xfrm>
            <a:off x="6492240" y="4244040"/>
            <a:ext cx="1828800" cy="602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New Data from Update Cursor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49" name="" descr=""/>
          <p:cNvPicPr/>
          <p:nvPr/>
        </p:nvPicPr>
        <p:blipFill>
          <a:blip r:embed="rId2"/>
          <a:stretch/>
        </p:blipFill>
        <p:spPr>
          <a:xfrm>
            <a:off x="1463040" y="5398920"/>
            <a:ext cx="8363160" cy="9104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504000" y="9396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Data Ready to Graph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51" name="" descr=""/>
          <p:cNvPicPr/>
          <p:nvPr/>
        </p:nvPicPr>
        <p:blipFill>
          <a:blip r:embed="rId1"/>
          <a:stretch/>
        </p:blipFill>
        <p:spPr>
          <a:xfrm>
            <a:off x="91440" y="1005840"/>
            <a:ext cx="5943600" cy="1350720"/>
          </a:xfrm>
          <a:prstGeom prst="rect">
            <a:avLst/>
          </a:prstGeom>
          <a:ln>
            <a:noFill/>
          </a:ln>
        </p:spPr>
      </p:pic>
      <p:sp>
        <p:nvSpPr>
          <p:cNvPr id="152" name="TextShape 2"/>
          <p:cNvSpPr txBox="1"/>
          <p:nvPr/>
        </p:nvSpPr>
        <p:spPr>
          <a:xfrm>
            <a:off x="822960" y="2743200"/>
            <a:ext cx="3200400" cy="31618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pPr algn="ctr"/>
            <a:r>
              <a:rPr b="0" lang="en-US" sz="1800" spc="-1" strike="noStrike">
                <a:latin typeface="Arial"/>
              </a:rPr>
              <a:t>Aggregate table data by year with Search and Insert Cursors</a:t>
            </a:r>
            <a:endParaRPr b="0" lang="en-US" sz="1800" spc="-1" strike="noStrike">
              <a:latin typeface="Arial"/>
            </a:endParaRPr>
          </a:p>
          <a:p>
            <a:pPr algn="ctr"/>
            <a:endParaRPr b="0" lang="en-US" sz="1800" spc="-1" strike="noStrike">
              <a:latin typeface="Arial"/>
            </a:endParaRPr>
          </a:p>
          <a:p>
            <a:pPr algn="ctr"/>
            <a:endParaRPr b="0" lang="en-US" sz="1800" spc="-1" strike="noStrike">
              <a:latin typeface="Arial"/>
            </a:endParaRPr>
          </a:p>
          <a:p>
            <a:pPr algn="ctr"/>
            <a:endParaRPr b="0" lang="en-US" sz="1800" spc="-1" strike="noStrike">
              <a:latin typeface="Arial"/>
            </a:endParaRPr>
          </a:p>
          <a:p>
            <a:pPr algn="ctr"/>
            <a:endParaRPr b="0" lang="en-US" sz="1800" spc="-1" strike="noStrike">
              <a:latin typeface="Arial"/>
            </a:endParaRPr>
          </a:p>
          <a:p>
            <a:pPr algn="ctr"/>
            <a:endParaRPr b="0" lang="en-US" sz="1800" spc="-1" strike="noStrike">
              <a:latin typeface="Arial"/>
            </a:endParaRPr>
          </a:p>
          <a:p>
            <a:pPr algn="ctr"/>
            <a:r>
              <a:rPr b="0" lang="en-US" sz="1800" spc="-1" strike="noStrike">
                <a:latin typeface="Arial"/>
              </a:rPr>
              <a:t>Make ‘DATE’ Data.</a:t>
            </a:r>
            <a:endParaRPr b="0" lang="en-US" sz="1800" spc="-1" strike="noStrike">
              <a:latin typeface="Arial"/>
            </a:endParaRPr>
          </a:p>
          <a:p>
            <a:pPr algn="ctr"/>
            <a:endParaRPr b="0" lang="en-US" sz="1800" spc="-1" strike="noStrike">
              <a:latin typeface="Arial"/>
            </a:endParaRPr>
          </a:p>
          <a:p>
            <a:pPr algn="ctr"/>
            <a:r>
              <a:rPr b="0" lang="en-US" sz="1800" spc="-1" strike="noStrike">
                <a:latin typeface="Arial"/>
              </a:rPr>
              <a:t>Output table ready for graphing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53" name="CustomShape 3"/>
          <p:cNvSpPr/>
          <p:nvPr/>
        </p:nvSpPr>
        <p:spPr>
          <a:xfrm>
            <a:off x="3200400" y="4023360"/>
            <a:ext cx="2377440" cy="457200"/>
          </a:xfrm>
          <a:custGeom>
            <a:avLst/>
            <a:gdLst/>
            <a:ahLst/>
            <a:rect l="0" t="0" r="r" b="b"/>
            <a:pathLst>
              <a:path w="6606" h="1272">
                <a:moveTo>
                  <a:pt x="0" y="317"/>
                </a:moveTo>
                <a:lnTo>
                  <a:pt x="4953" y="317"/>
                </a:lnTo>
                <a:lnTo>
                  <a:pt x="4953" y="0"/>
                </a:lnTo>
                <a:lnTo>
                  <a:pt x="6605" y="635"/>
                </a:lnTo>
                <a:lnTo>
                  <a:pt x="4953" y="1271"/>
                </a:lnTo>
                <a:lnTo>
                  <a:pt x="4953" y="953"/>
                </a:lnTo>
                <a:lnTo>
                  <a:pt x="0" y="953"/>
                </a:lnTo>
                <a:lnTo>
                  <a:pt x="0" y="317"/>
                </a:lnTo>
              </a:path>
            </a:pathLst>
          </a:custGeom>
          <a:solidFill>
            <a:srgbClr val="729fcf"/>
          </a:solidFill>
          <a:ln>
            <a:solidFill>
              <a:srgbClr val="fc5c00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54" name="" descr=""/>
          <p:cNvPicPr/>
          <p:nvPr/>
        </p:nvPicPr>
        <p:blipFill>
          <a:blip r:embed="rId2"/>
          <a:stretch/>
        </p:blipFill>
        <p:spPr>
          <a:xfrm>
            <a:off x="6315120" y="1188720"/>
            <a:ext cx="3286080" cy="5820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Shape 1"/>
          <p:cNvSpPr txBox="1"/>
          <p:nvPr/>
        </p:nvSpPr>
        <p:spPr>
          <a:xfrm>
            <a:off x="504000" y="18540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2015 Results!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56" name="" descr=""/>
          <p:cNvPicPr/>
          <p:nvPr/>
        </p:nvPicPr>
        <p:blipFill>
          <a:blip r:embed="rId1"/>
          <a:stretch/>
        </p:blipFill>
        <p:spPr>
          <a:xfrm>
            <a:off x="548640" y="1188720"/>
            <a:ext cx="9002880" cy="54216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2017 Results!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58" name="" descr=""/>
          <p:cNvPicPr/>
          <p:nvPr/>
        </p:nvPicPr>
        <p:blipFill>
          <a:blip r:embed="rId1"/>
          <a:stretch/>
        </p:blipFill>
        <p:spPr>
          <a:xfrm>
            <a:off x="379800" y="1007280"/>
            <a:ext cx="9320400" cy="5603040"/>
          </a:xfrm>
          <a:prstGeom prst="rect">
            <a:avLst/>
          </a:prstGeom>
          <a:ln>
            <a:noFill/>
          </a:ln>
        </p:spPr>
      </p:pic>
      <p:sp>
        <p:nvSpPr>
          <p:cNvPr id="159" name="TextShape 2"/>
          <p:cNvSpPr txBox="1"/>
          <p:nvPr/>
        </p:nvSpPr>
        <p:spPr>
          <a:xfrm>
            <a:off x="2891160" y="6661440"/>
            <a:ext cx="4297680" cy="602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Look! More Vegetation cover during a wet year. 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Application>LibreOffice/6.3.1.2$Windows_X86_64 LibreOffice_project/b79626edf0065ac373bd1df5c28bd630b4424273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2020-05-19T12:39:05Z</dcterms:created>
  <dc:creator/>
  <dc:description/>
  <dc:language>en-US</dc:language>
  <cp:lastModifiedBy/>
  <dcterms:modified xsi:type="dcterms:W3CDTF">2020-05-19T14:03:32Z</dcterms:modified>
  <cp:revision>11</cp:revision>
  <dc:subject/>
  <dc:title>Blue Curve</dc:title>
</cp:coreProperties>
</file>