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59" r:id="rId6"/>
    <p:sldId id="262" r:id="rId7"/>
    <p:sldId id="260" r:id="rId8"/>
    <p:sldId id="263" r:id="rId9"/>
    <p:sldId id="264" r:id="rId10"/>
    <p:sldId id="267" r:id="rId11"/>
    <p:sldId id="270" r:id="rId12"/>
    <p:sldId id="271" r:id="rId13"/>
    <p:sldId id="265" r:id="rId14"/>
    <p:sldId id="266" r:id="rId15"/>
    <p:sldId id="268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5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66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8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4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2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9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4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5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5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7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8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46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43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5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09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74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D8E1EE1-9EAE-4DC7-9EEC-5779BF7A8EB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9DD9391-C91B-4414-94F2-25A1B934A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2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2E55-55FC-4255-B034-C4D16BF12F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Supervised Land Classification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71689-F865-47FD-99E3-210D88A2A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Area around Sacramento International Airport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A4DD9-245A-40FD-99C7-E53C1367189E}"/>
              </a:ext>
            </a:extLst>
          </p:cNvPr>
          <p:cNvSpPr txBox="1"/>
          <p:nvPr/>
        </p:nvSpPr>
        <p:spPr>
          <a:xfrm>
            <a:off x="10058400" y="5708341"/>
            <a:ext cx="16995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Justin Murphy</a:t>
            </a:r>
          </a:p>
          <a:p>
            <a:r>
              <a:rPr lang="en-US" dirty="0">
                <a:solidFill>
                  <a:schemeClr val="bg1"/>
                </a:solidFill>
              </a:rPr>
              <a:t>Spring 2021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9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B6B8-6B46-4D87-953C-1C9BE0DD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Summary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34294-192C-4B91-BAF7-F404B2C1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30132"/>
            <a:ext cx="8825659" cy="3770668"/>
          </a:xfrm>
        </p:spPr>
        <p:txBody>
          <a:bodyPr>
            <a:normAutofit/>
          </a:bodyPr>
          <a:lstStyle/>
          <a:p>
            <a:r>
              <a:rPr lang="en-US" dirty="0"/>
              <a:t>Sacramento is growing and farmland is where most the growth is occurring. I thought this was most evident around the airport where a new overpass has been built for a subdivision called Northlake which will have over 3,000 new homes.</a:t>
            </a:r>
          </a:p>
          <a:p>
            <a:r>
              <a:rPr lang="en-US" dirty="0"/>
              <a:t>Data – Landsat 8 imagery from Earth Explorer from 2013 and 2021 (8 years)</a:t>
            </a:r>
          </a:p>
          <a:p>
            <a:r>
              <a:rPr lang="en-US" dirty="0"/>
              <a:t>Clipped Area – Approximately 10 square miles or 6400 acres</a:t>
            </a:r>
          </a:p>
          <a:p>
            <a:r>
              <a:rPr lang="en-US" dirty="0"/>
              <a:t>Processed Data</a:t>
            </a:r>
          </a:p>
          <a:p>
            <a:pPr lvl="1"/>
            <a:r>
              <a:rPr lang="en-US" dirty="0"/>
              <a:t>Segmentation</a:t>
            </a:r>
          </a:p>
          <a:p>
            <a:pPr lvl="1"/>
            <a:r>
              <a:rPr lang="en-US" dirty="0"/>
              <a:t>Used supervised classification through the classification wizard on ArcGIS PRO</a:t>
            </a:r>
          </a:p>
          <a:p>
            <a:r>
              <a:rPr lang="en-US" dirty="0"/>
              <a:t>Analyzed Data – Zonal Statistics			 </a:t>
            </a:r>
          </a:p>
        </p:txBody>
      </p:sp>
    </p:spTree>
    <p:extLst>
      <p:ext uri="{BB962C8B-B14F-4D97-AF65-F5344CB8AC3E}">
        <p14:creationId xmlns:p14="http://schemas.microsoft.com/office/powerpoint/2010/main" val="160143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FCE31-B97E-4729-BCF9-0A3870549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BA69F6-8E1A-418A-9BB4-BFB3189A67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3080198"/>
            <a:ext cx="5758186" cy="293960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EE687BE-BE6D-488A-8E49-DC81F74E4B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807" y="3057874"/>
            <a:ext cx="3126966" cy="2961925"/>
          </a:xfrm>
        </p:spPr>
      </p:pic>
    </p:spTree>
    <p:extLst>
      <p:ext uri="{BB962C8B-B14F-4D97-AF65-F5344CB8AC3E}">
        <p14:creationId xmlns:p14="http://schemas.microsoft.com/office/powerpoint/2010/main" val="97517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11D8-08D8-4304-8882-1929590A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Purpose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44288-2F98-43EC-8714-7E736910B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was hoping to see significant loss of farmland and an increase of development around the Sacramento Airport through the use of satellite imagery.</a:t>
            </a:r>
          </a:p>
          <a:p>
            <a:r>
              <a:rPr lang="en-US" dirty="0"/>
              <a:t>Learn how to classify images though ArcGIS PRO and some assistance from Google Earth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3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36EC0-FD34-44F1-9084-7082B91A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– Earth Explorer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BF853-1028-416E-BB3A-7D7AEB2CD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2013	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B9EDA-2821-43C5-90D9-3BCB189DB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2021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D66BC91-27E2-486E-A7FA-D4BE7DA8C4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3352507"/>
            <a:ext cx="4824413" cy="2494548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53CFF70-90B1-4A35-A774-3423FBCFF9F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3369529"/>
            <a:ext cx="4824412" cy="2460504"/>
          </a:xfrm>
        </p:spPr>
      </p:pic>
    </p:spTree>
    <p:extLst>
      <p:ext uri="{BB962C8B-B14F-4D97-AF65-F5344CB8AC3E}">
        <p14:creationId xmlns:p14="http://schemas.microsoft.com/office/powerpoint/2010/main" val="877947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9D6D-C06B-4FF9-91EF-81792DAC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 Selection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9E1AF9-1D7F-4F72-B11F-8AD64779D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2013 Normal Color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F1F780-5B22-4F88-9449-A22E6880FA64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n-US" dirty="0"/>
              <a:t>Bands 4,3,2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52DFE6-1501-449E-B553-1E29EBB9B3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2021 Shortwave IR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2808E8-FC22-4685-B3F1-094C799B61ED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en-US" dirty="0"/>
              <a:t>Bands 7,6,4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08957A1-6F8B-43FC-94F0-AC95ABB1545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8" r="6738"/>
          <a:stretch>
            <a:fillRect/>
          </a:stretch>
        </p:blipFill>
        <p:spPr>
          <a:xfrm>
            <a:off x="497305" y="2603500"/>
            <a:ext cx="3708088" cy="3423556"/>
          </a:xfr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47B8B317-5FE0-424E-B44A-38C013B07ECD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" r="2194"/>
          <a:stretch>
            <a:fillRect/>
          </a:stretch>
        </p:blipFill>
        <p:spPr>
          <a:xfrm>
            <a:off x="4748462" y="2603500"/>
            <a:ext cx="2894697" cy="1711826"/>
          </a:xfr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0760E4CC-6E49-4E54-95AC-62BFFC45AC0A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r="1072"/>
          <a:stretch>
            <a:fillRect/>
          </a:stretch>
        </p:blipFill>
        <p:spPr>
          <a:xfrm>
            <a:off x="8163031" y="2603500"/>
            <a:ext cx="2894696" cy="1711826"/>
          </a:xfrm>
        </p:spPr>
      </p:pic>
    </p:spTree>
    <p:extLst>
      <p:ext uri="{BB962C8B-B14F-4D97-AF65-F5344CB8AC3E}">
        <p14:creationId xmlns:p14="http://schemas.microsoft.com/office/powerpoint/2010/main" val="390747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44722-5B3C-4F1F-8E60-B8D57F14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Clipped images using same polygon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A0A5E3-F322-462B-91FF-6D739FC14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7" y="2603500"/>
            <a:ext cx="6525490" cy="3852718"/>
          </a:xfrm>
        </p:spPr>
      </p:pic>
    </p:spTree>
    <p:extLst>
      <p:ext uri="{BB962C8B-B14F-4D97-AF65-F5344CB8AC3E}">
        <p14:creationId xmlns:p14="http://schemas.microsoft.com/office/powerpoint/2010/main" val="2326758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2D482-BADE-4747-A265-50719457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02064-55F0-4663-97ED-A779DD5A2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2013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D0E3F48-5108-4B44-ABFB-3A67BD1B87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3" y="3179763"/>
            <a:ext cx="4471207" cy="3259902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50999B-56E3-485B-A087-FB63351DD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2021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8096A22-D97D-4CAF-8FC4-C400DF8E296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1" y="3179762"/>
            <a:ext cx="4330952" cy="3259903"/>
          </a:xfrm>
        </p:spPr>
      </p:pic>
    </p:spTree>
    <p:extLst>
      <p:ext uri="{BB962C8B-B14F-4D97-AF65-F5344CB8AC3E}">
        <p14:creationId xmlns:p14="http://schemas.microsoft.com/office/powerpoint/2010/main" val="357415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1428-C397-47EB-8F61-F749F097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Classify and Train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8C9FB-64B9-495F-95EE-5D537AAE0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422" y="2603500"/>
            <a:ext cx="4825157" cy="576262"/>
          </a:xfrm>
        </p:spPr>
        <p:txBody>
          <a:bodyPr/>
          <a:lstStyle/>
          <a:p>
            <a:r>
              <a:rPr lang="en-US" dirty="0"/>
              <a:t>2013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ACBA3-F7BB-4615-A3DD-1C6FB6182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2021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74FF8592-B45A-43C1-B673-6511168985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40" y="3245956"/>
            <a:ext cx="5072426" cy="2707650"/>
          </a:xfrm>
        </p:spPr>
      </p:pic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5F394837-3C7E-451C-8681-48B48EFE71B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21" y="3179763"/>
            <a:ext cx="4388741" cy="2782627"/>
          </a:xfrm>
        </p:spPr>
      </p:pic>
    </p:spTree>
    <p:extLst>
      <p:ext uri="{BB962C8B-B14F-4D97-AF65-F5344CB8AC3E}">
        <p14:creationId xmlns:p14="http://schemas.microsoft.com/office/powerpoint/2010/main" val="1264979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1A3AE-414D-49E4-B8BD-CD446E4E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Earth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8A431-4F7F-4541-BE7A-0D4972EB0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2013		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EE4C7FC-488F-4D9D-A7C3-C5D13E0954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04" y="3179763"/>
            <a:ext cx="4585855" cy="284003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CFEA4E-7AF1-4D10-963E-B10642EAD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2021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50F718F-FB5E-4CF8-A7F6-49B867C0569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14" y="3179763"/>
            <a:ext cx="4596557" cy="2840037"/>
          </a:xfrm>
        </p:spPr>
      </p:pic>
    </p:spTree>
    <p:extLst>
      <p:ext uri="{BB962C8B-B14F-4D97-AF65-F5344CB8AC3E}">
        <p14:creationId xmlns:p14="http://schemas.microsoft.com/office/powerpoint/2010/main" val="194857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7CDC-9817-48DD-AD84-96CAA529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site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6CB84C-DCCE-4F1B-921A-26CD1FEDA3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8" y="2883115"/>
            <a:ext cx="5187838" cy="2857070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2F97157-6BDA-48FB-81B3-B9355E4932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883115"/>
            <a:ext cx="4824412" cy="2857070"/>
          </a:xfrm>
        </p:spPr>
      </p:pic>
    </p:spTree>
    <p:extLst>
      <p:ext uri="{BB962C8B-B14F-4D97-AF65-F5344CB8AC3E}">
        <p14:creationId xmlns:p14="http://schemas.microsoft.com/office/powerpoint/2010/main" val="3968808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55DA-3953-4A0E-9EBE-07DF3D28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Site 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EB5E09-B0E9-4377-91D0-DB7ADE2D48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832984"/>
            <a:ext cx="4824413" cy="2957331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91C7812-85D1-4924-AC1F-4B7D9B7983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62" y="2832984"/>
            <a:ext cx="4824412" cy="2957331"/>
          </a:xfrm>
        </p:spPr>
      </p:pic>
    </p:spTree>
    <p:extLst>
      <p:ext uri="{BB962C8B-B14F-4D97-AF65-F5344CB8AC3E}">
        <p14:creationId xmlns:p14="http://schemas.microsoft.com/office/powerpoint/2010/main" val="129704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D5CC-33DA-4C3D-ABEC-09CE58E4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via Zonal Statistics (Acres)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E03206-94E1-49B6-854C-14893B541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40" y="2803460"/>
            <a:ext cx="6563599" cy="3224477"/>
          </a:xfrm>
        </p:spPr>
      </p:pic>
    </p:spTree>
    <p:extLst>
      <p:ext uri="{BB962C8B-B14F-4D97-AF65-F5344CB8AC3E}">
        <p14:creationId xmlns:p14="http://schemas.microsoft.com/office/powerpoint/2010/main" val="542180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62E87-9F51-4E87-8E55-33BB9FF1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Difficulties/Issues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6D885-CBC5-49CC-854F-B2EA84002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is hard. I think familiarity with the area is key.</a:t>
            </a:r>
          </a:p>
          <a:p>
            <a:r>
              <a:rPr lang="en-US" dirty="0"/>
              <a:t>Barren land. Didn’t expect this to be present as much as it was. Assumed it would be planted/cultivated.</a:t>
            </a:r>
          </a:p>
          <a:p>
            <a:r>
              <a:rPr lang="en-US" dirty="0"/>
              <a:t>Thought I had classified all the objects in the area, but the Wizard still made changes during reclassification.</a:t>
            </a:r>
          </a:p>
          <a:p>
            <a:r>
              <a:rPr lang="en-US" dirty="0"/>
              <a:t>During training on the 2013 image I was not allowed to make any more changes.</a:t>
            </a:r>
          </a:p>
          <a:p>
            <a:r>
              <a:rPr lang="en-US" dirty="0"/>
              <a:t>Lack of experience.</a:t>
            </a:r>
          </a:p>
        </p:txBody>
      </p:sp>
    </p:spTree>
    <p:extLst>
      <p:ext uri="{BB962C8B-B14F-4D97-AF65-F5344CB8AC3E}">
        <p14:creationId xmlns:p14="http://schemas.microsoft.com/office/powerpoint/2010/main" val="4173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B4B1-015D-4574-9C0C-2EF16231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2630F-C745-42DE-BACD-7B8CB4896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Proved that farmland is being developed around the Sacramento Airport. </a:t>
            </a:r>
            <a:r>
              <a:rPr lang="en-US"/>
              <a:t>However, </a:t>
            </a:r>
            <a:r>
              <a:rPr lang="en-US" dirty="0"/>
              <a:t>my data provided by land classification is not remotely accurate. </a:t>
            </a:r>
          </a:p>
        </p:txBody>
      </p:sp>
    </p:spTree>
    <p:extLst>
      <p:ext uri="{BB962C8B-B14F-4D97-AF65-F5344CB8AC3E}">
        <p14:creationId xmlns:p14="http://schemas.microsoft.com/office/powerpoint/2010/main" val="2302351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424</TotalTime>
  <Words>303</Words>
  <Application>Microsoft Office PowerPoint</Application>
  <PresentationFormat>Widescreen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 Boardroom</vt:lpstr>
      <vt:lpstr>Supervised Land Classification</vt:lpstr>
      <vt:lpstr>Project Summary </vt:lpstr>
      <vt:lpstr>Development</vt:lpstr>
      <vt:lpstr>Project Purpose </vt:lpstr>
      <vt:lpstr>Data – Earth Explorer</vt:lpstr>
      <vt:lpstr>Band Selection</vt:lpstr>
      <vt:lpstr>Clipped images using same polygon</vt:lpstr>
      <vt:lpstr>Segmentation</vt:lpstr>
      <vt:lpstr>Classify and Train</vt:lpstr>
      <vt:lpstr>Google Earth</vt:lpstr>
      <vt:lpstr>On site </vt:lpstr>
      <vt:lpstr>On Site 2</vt:lpstr>
      <vt:lpstr>Results via Zonal Statistics (Acres)</vt:lpstr>
      <vt:lpstr>Difficulties/Issues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Supervised Land Classification</dc:title>
  <dc:creator>Justin Murphy</dc:creator>
  <cp:lastModifiedBy>Justin Murphy</cp:lastModifiedBy>
  <cp:revision>33</cp:revision>
  <cp:lastPrinted>2021-05-16T13:59:34Z</cp:lastPrinted>
  <dcterms:created xsi:type="dcterms:W3CDTF">2021-05-15T20:31:36Z</dcterms:created>
  <dcterms:modified xsi:type="dcterms:W3CDTF">2021-05-18T22:59:26Z</dcterms:modified>
</cp:coreProperties>
</file>