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1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229" b="0" i="0" u="none" strike="noStrike">
                <a:solidFill>
                  <a:srgbClr val="000000"/>
                </a:solidFill>
                <a:latin typeface="Calibri"/>
              </a:defRPr>
            </a:pPr>
            <a:r>
              <a:rPr lang="en-US" sz="1229" b="0" i="0" u="none" strike="noStrike">
                <a:solidFill>
                  <a:srgbClr val="000000"/>
                </a:solidFill>
                <a:latin typeface="Calibri"/>
              </a:rPr>
              <a:t>Acreage per CWHR Class for the 1-mile Analysis Area</a:t>
            </a:r>
          </a:p>
        </c:rich>
      </c:tx>
      <c:layout>
        <c:manualLayout>
          <c:xMode val="edge"/>
          <c:yMode val="edge"/>
          <c:x val="0"/>
          <c:y val="0"/>
          <c:w val="1"/>
          <c:h val="0.210781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21308"/>
          <c:y val="0.210781"/>
          <c:w val="0.63047500000000001"/>
          <c:h val="0.64937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SUM_Area_acres</c:v>
                </c:pt>
              </c:strCache>
            </c:strRef>
          </c:tx>
          <c:spPr>
            <a:solidFill>
              <a:srgbClr val="FEFAA6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blurRad="38100" dist="32700" dir="2470897" algn="tl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8D45-4F91-B55D-492B456883C8}"/>
              </c:ext>
            </c:extLst>
          </c:dPt>
          <c:dPt>
            <c:idx val="1"/>
            <c:bubble3D val="0"/>
            <c:spPr>
              <a:solidFill>
                <a:srgbClr val="F8C65C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470897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D45-4F91-B55D-492B456883C8}"/>
              </c:ext>
            </c:extLst>
          </c:dPt>
          <c:dPt>
            <c:idx val="2"/>
            <c:bubble3D val="0"/>
            <c:spPr>
              <a:solidFill>
                <a:srgbClr val="EF8737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470897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D45-4F91-B55D-492B456883C8}"/>
              </c:ext>
            </c:extLst>
          </c:dPt>
          <c:dPt>
            <c:idx val="3"/>
            <c:bubble3D val="0"/>
            <c:spPr>
              <a:solidFill>
                <a:srgbClr val="E93F33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470897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D45-4F91-B55D-492B456883C8}"/>
              </c:ext>
            </c:extLst>
          </c:dPt>
          <c:dPt>
            <c:idx val="4"/>
            <c:bubble3D val="0"/>
            <c:spPr>
              <a:solidFill>
                <a:srgbClr val="BA3028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470897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D45-4F91-B55D-492B456883C8}"/>
              </c:ext>
            </c:extLst>
          </c:dPt>
          <c:dPt>
            <c:idx val="5"/>
            <c:bubble3D val="0"/>
            <c:spPr>
              <a:solidFill>
                <a:srgbClr val="DDDDDD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470897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D45-4F91-B55D-492B456883C8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D45-4F91-B55D-492B456883C8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D45-4F91-B55D-492B456883C8}"/>
                </c:ext>
              </c:extLst>
            </c:dLbl>
            <c:dLbl>
              <c:idx val="2"/>
              <c:layout>
                <c:manualLayout>
                  <c:x val="4.619732846515013E-2"/>
                  <c:y val="5.5565593742768198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D45-4F91-B55D-492B456883C8}"/>
                </c:ext>
              </c:extLst>
            </c:dLbl>
            <c:dLbl>
              <c:idx val="3"/>
              <c:layout>
                <c:manualLayout>
                  <c:x val="8.1950733508731107E-3"/>
                  <c:y val="5.7166728096197078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D45-4F91-B55D-492B456883C8}"/>
                </c:ext>
              </c:extLst>
            </c:dLbl>
            <c:dLbl>
              <c:idx val="4"/>
              <c:layout>
                <c:manualLayout>
                  <c:x val="-4.8955965612490229E-2"/>
                  <c:y val="3.5255957594521888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D45-4F91-B55D-492B456883C8}"/>
                </c:ext>
              </c:extLst>
            </c:dLbl>
            <c:dLbl>
              <c:idx val="5"/>
              <c:numFmt formatCode="#,##0%" sourceLinked="0"/>
              <c:spPr/>
              <c:txPr>
                <a:bodyPr/>
                <a:lstStyle/>
                <a:p>
                  <a:pPr>
                    <a:defRPr sz="1229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8D45-4F91-B55D-492B456883C8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29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4M</c:v>
                </c:pt>
                <c:pt idx="1">
                  <c:v>4D</c:v>
                </c:pt>
                <c:pt idx="2">
                  <c:v>5M</c:v>
                </c:pt>
                <c:pt idx="3">
                  <c:v>5D</c:v>
                </c:pt>
                <c:pt idx="4">
                  <c:v>6D</c:v>
                </c:pt>
                <c:pt idx="5">
                  <c:v>Other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4549.6464480000004</c:v>
                </c:pt>
                <c:pt idx="1">
                  <c:v>909.25951899999995</c:v>
                </c:pt>
                <c:pt idx="2">
                  <c:v>232.968219</c:v>
                </c:pt>
                <c:pt idx="3">
                  <c:v>128.56631400000001</c:v>
                </c:pt>
                <c:pt idx="4">
                  <c:v>93.701193000000004</c:v>
                </c:pt>
                <c:pt idx="5">
                  <c:v>5091.5200000000004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D45-4F91-B55D-492B45688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4617999999999995"/>
          <c:y val="0.63590000000000002"/>
          <c:w val="0.25381999999999999"/>
          <c:h val="0.311344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029" b="0" i="0" u="none" strike="noStrike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180" b="0" i="0" u="none" strike="noStrike">
                <a:solidFill>
                  <a:srgbClr val="000000"/>
                </a:solidFill>
                <a:latin typeface="Calibri"/>
              </a:defRPr>
            </a:pPr>
            <a:r>
              <a:rPr lang="en-US" sz="1180" b="0" i="0" u="none" strike="noStrike">
                <a:solidFill>
                  <a:srgbClr val="000000"/>
                </a:solidFill>
                <a:latin typeface="Calibri"/>
              </a:rPr>
              <a:t>Acreage per CWHR Class for the 25ft Analysis Area</a:t>
            </a:r>
          </a:p>
        </c:rich>
      </c:tx>
      <c:layout>
        <c:manualLayout>
          <c:xMode val="edge"/>
          <c:yMode val="edge"/>
          <c:x val="0"/>
          <c:y val="0"/>
          <c:w val="0.99185299999999998"/>
          <c:h val="0.164045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1.3282199999999999E-2"/>
          <c:y val="0.164045"/>
          <c:w val="0.78275300000000003"/>
          <c:h val="0.8095059999999999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OBJECTID</c:v>
                </c:pt>
              </c:strCache>
            </c:strRef>
          </c:tx>
          <c:spPr>
            <a:solidFill>
              <a:srgbClr val="FEFAA6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blurRad="38100" dist="32700" dir="2195494" algn="tl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9EB9-4F33-AC6E-5B1825447F13}"/>
              </c:ext>
            </c:extLst>
          </c:dPt>
          <c:dPt>
            <c:idx val="1"/>
            <c:bubble3D val="0"/>
            <c:spPr>
              <a:solidFill>
                <a:srgbClr val="F8C65C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195494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EB9-4F33-AC6E-5B1825447F13}"/>
              </c:ext>
            </c:extLst>
          </c:dPt>
          <c:dPt>
            <c:idx val="2"/>
            <c:bubble3D val="0"/>
            <c:spPr>
              <a:solidFill>
                <a:srgbClr val="EF8737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195494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EB9-4F33-AC6E-5B1825447F13}"/>
              </c:ext>
            </c:extLst>
          </c:dPt>
          <c:dPt>
            <c:idx val="3"/>
            <c:bubble3D val="0"/>
            <c:spPr>
              <a:solidFill>
                <a:srgbClr val="E93F33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195494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EB9-4F33-AC6E-5B1825447F13}"/>
              </c:ext>
            </c:extLst>
          </c:dPt>
          <c:dPt>
            <c:idx val="4"/>
            <c:bubble3D val="0"/>
            <c:spPr>
              <a:solidFill>
                <a:srgbClr val="BA3028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195494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EB9-4F33-AC6E-5B1825447F13}"/>
              </c:ext>
            </c:extLst>
          </c:dPt>
          <c:dPt>
            <c:idx val="5"/>
            <c:bubble3D val="0"/>
            <c:spPr>
              <a:solidFill>
                <a:srgbClr val="DDDDDD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32700" dir="2195494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EB9-4F33-AC6E-5B1825447F13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EB9-4F33-AC6E-5B1825447F13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EB9-4F33-AC6E-5B1825447F13}"/>
                </c:ext>
              </c:extLst>
            </c:dLbl>
            <c:dLbl>
              <c:idx val="2"/>
              <c:layout>
                <c:manualLayout>
                  <c:x val="7.523255292934837E-2"/>
                  <c:y val="3.017860448980822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EB9-4F33-AC6E-5B1825447F13}"/>
                </c:ext>
              </c:extLst>
            </c:dLbl>
            <c:dLbl>
              <c:idx val="3"/>
              <c:layout>
                <c:manualLayout>
                  <c:x val="-2.7970487896236129E-2"/>
                  <c:y val="3.4157639667579259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EB9-4F33-AC6E-5B1825447F13}"/>
                </c:ext>
              </c:extLst>
            </c:dLbl>
            <c:dLbl>
              <c:idx val="4"/>
              <c:layout>
                <c:manualLayout>
                  <c:x val="-3.7530614868685898E-2"/>
                  <c:y val="-2.740607379514089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EB9-4F33-AC6E-5B1825447F13}"/>
                </c:ext>
              </c:extLst>
            </c:dLbl>
            <c:dLbl>
              <c:idx val="5"/>
              <c:numFmt formatCode="#,##0%" sourceLinked="0"/>
              <c:spPr/>
              <c:txPr>
                <a:bodyPr/>
                <a:lstStyle/>
                <a:p>
                  <a:pPr>
                    <a:defRPr sz="118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9EB9-4F33-AC6E-5B1825447F13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8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4M</c:v>
                </c:pt>
                <c:pt idx="1">
                  <c:v>4D</c:v>
                </c:pt>
                <c:pt idx="2">
                  <c:v>5M</c:v>
                </c:pt>
                <c:pt idx="3">
                  <c:v>5D</c:v>
                </c:pt>
                <c:pt idx="4">
                  <c:v>6D</c:v>
                </c:pt>
                <c:pt idx="5">
                  <c:v>Other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68.063372000000001</c:v>
                </c:pt>
                <c:pt idx="1">
                  <c:v>8.4853539999999992</c:v>
                </c:pt>
                <c:pt idx="2">
                  <c:v>0.65854500000000005</c:v>
                </c:pt>
                <c:pt idx="3">
                  <c:v>0.48897499999999999</c:v>
                </c:pt>
                <c:pt idx="4">
                  <c:v>0.85626400000000003</c:v>
                </c:pt>
                <c:pt idx="5">
                  <c:v>47.9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EB9-4F33-AC6E-5B1825447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7894200000000002"/>
          <c:y val="0.68333100000000002"/>
          <c:w val="0.221058"/>
          <c:h val="0.2827850000000000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960" b="0" i="0" u="none" strike="noStrike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" name="Line"/>
          <p:cNvSpPr>
            <a:spLocks noGrp="1"/>
          </p:cNvSpPr>
          <p:nvPr>
            <p:ph type="body" sz="quarter" idx="14"/>
          </p:nvPr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92" name="Image"/>
          <p:cNvSpPr>
            <a:spLocks noGrp="1"/>
          </p:cNvSpPr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>
            <a:spLocks noGrp="1"/>
          </p:cNvSpPr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Image"/>
          <p:cNvSpPr>
            <a:spLocks noGrp="1"/>
          </p:cNvSpPr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3" name="Image"/>
          <p:cNvSpPr>
            <a:spLocks noGrp="1"/>
          </p:cNvSpPr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/>
          </a:p>
        </p:txBody>
      </p:sp>
      <p:sp>
        <p:nvSpPr>
          <p:cNvPr id="12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23" name="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4" name="Text"/>
          <p:cNvSpPr txBox="1">
            <a:spLocks noGrp="1"/>
          </p:cNvSpPr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33" name="Image"/>
          <p:cNvSpPr>
            <a:spLocks noGrp="1"/>
          </p:cNvSpPr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Johnny Appleseed"/>
          <p:cNvSpPr txBox="1">
            <a:spLocks noGrp="1"/>
          </p:cNvSpPr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t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Using GIS to Determine Trail Suitability for User-Created Trail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262889">
              <a:defRPr sz="7650"/>
            </a:lvl1pPr>
          </a:lstStyle>
          <a:p>
            <a:r>
              <a:rPr sz="6600" dirty="0">
                <a:latin typeface="Arial Narrow" panose="020B0606020202030204" pitchFamily="34" charset="0"/>
              </a:rPr>
              <a:t>Using GIS to Determine Trail Suitability for User-Created Trails</a:t>
            </a:r>
          </a:p>
        </p:txBody>
      </p:sp>
      <p:sp>
        <p:nvSpPr>
          <p:cNvPr id="167" name="Katie Mansfield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2">
              <a:defRPr sz="3900"/>
            </a:pPr>
            <a:r>
              <a:rPr dirty="0">
                <a:latin typeface="Arial Narrow" panose="020B0606020202030204" pitchFamily="34" charset="0"/>
              </a:rPr>
              <a:t>Katie Mansfield</a:t>
            </a:r>
          </a:p>
          <a:p>
            <a:pPr lvl="2">
              <a:defRPr sz="3900"/>
            </a:pPr>
            <a:r>
              <a:rPr dirty="0" err="1">
                <a:latin typeface="Arial Narrow" panose="020B0606020202030204" pitchFamily="34" charset="0"/>
              </a:rPr>
              <a:t>Geog</a:t>
            </a:r>
            <a:r>
              <a:rPr dirty="0">
                <a:latin typeface="Arial Narrow" panose="020B0606020202030204" pitchFamily="34" charset="0"/>
              </a:rPr>
              <a:t> 93 Final Project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pic>
        <p:nvPicPr>
          <p:cNvPr id="170" name="Trail System.pdf" descr="Trail System.pdf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/>
          </a:blip>
          <a:srcRect l="30319" t="2682" r="16119" b="2682"/>
          <a:stretch>
            <a:fillRect/>
          </a:stretch>
        </p:blipFill>
        <p:spPr>
          <a:xfrm>
            <a:off x="6907114" y="1386054"/>
            <a:ext cx="5814264" cy="7938234"/>
          </a:xfrm>
          <a:prstGeom prst="rect">
            <a:avLst/>
          </a:prstGeom>
        </p:spPr>
      </p:pic>
      <p:sp>
        <p:nvSpPr>
          <p:cNvPr id="171" name="Purpos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400" dirty="0"/>
              <a:t>Purpose</a:t>
            </a:r>
          </a:p>
        </p:txBody>
      </p:sp>
      <p:sp>
        <p:nvSpPr>
          <p:cNvPr id="172" name="Analyze user-created trails to incorporate them into the National Forest Trail System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Analyze user-created trails to incorporate them into the National Forest Trail System</a:t>
            </a:r>
          </a:p>
          <a:p>
            <a:r>
              <a:t>Use CWHR types to determine potential habitat</a:t>
            </a:r>
          </a:p>
          <a:p>
            <a:r>
              <a:t>Examine trail interaction with sensitive resources (wildlife PACs, den/nest sites, archaeology, etc.)</a:t>
            </a:r>
          </a:p>
          <a:p>
            <a:r>
              <a:t>Determine trail sections that need to be improved or rerouted</a:t>
            </a:r>
          </a:p>
        </p:txBody>
      </p:sp>
      <p:pic>
        <p:nvPicPr>
          <p:cNvPr id="173" name="Trail System.pdf" descr="Trail System.pdf"/>
          <p:cNvPicPr>
            <a:picLocks noChangeAspect="1"/>
          </p:cNvPicPr>
          <p:nvPr/>
        </p:nvPicPr>
        <p:blipFill>
          <a:blip r:embed="rId2">
            <a:extLst/>
          </a:blip>
          <a:srcRect l="2178" t="22914" r="77621" b="39973"/>
          <a:stretch>
            <a:fillRect/>
          </a:stretch>
        </p:blipFill>
        <p:spPr>
          <a:xfrm>
            <a:off x="10678131" y="6395988"/>
            <a:ext cx="2031809" cy="2884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sp>
        <p:nvSpPr>
          <p:cNvPr id="176" name="CWHR typ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400" dirty="0"/>
              <a:t>CWHR types</a:t>
            </a:r>
          </a:p>
        </p:txBody>
      </p:sp>
      <p:sp>
        <p:nvSpPr>
          <p:cNvPr id="177" name="Symbolized by preferred CWHR habitat type (4M, 4D, 5M, 5D, 6D)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Symbolized by preferred CWHR habitat type (4M, 4D, 5M, 5D, 6D)</a:t>
            </a:r>
          </a:p>
          <a:p>
            <a:r>
              <a:rPr dirty="0"/>
              <a:t>Queried 4M and above (i.e. above 11in DBH </a:t>
            </a:r>
            <a:r>
              <a:rPr u="sng" dirty="0"/>
              <a:t>and</a:t>
            </a:r>
            <a:r>
              <a:rPr dirty="0"/>
              <a:t> 40% canopy cover)</a:t>
            </a:r>
          </a:p>
          <a:p>
            <a:r>
              <a:rPr dirty="0"/>
              <a:t>Added an acres field &amp; calculated geometry</a:t>
            </a:r>
          </a:p>
          <a:p>
            <a:r>
              <a:rPr dirty="0"/>
              <a:t>Used Summarize and Summary Statistics to get total area and area per habitat class</a:t>
            </a:r>
          </a:p>
        </p:txBody>
      </p:sp>
      <p:graphicFrame>
        <p:nvGraphicFramePr>
          <p:cNvPr id="178" name="Table"/>
          <p:cNvGraphicFramePr/>
          <p:nvPr/>
        </p:nvGraphicFramePr>
        <p:xfrm>
          <a:off x="6807472" y="1841500"/>
          <a:ext cx="6095453" cy="3564986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25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4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518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800"/>
                        </a:spcBef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CHWR Size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Description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Diameter at Breast Height (DBH)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Seedling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Less than 1 inch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Sapling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 to 5.9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3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Pole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 to 11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Small Tree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11 to 24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5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Medium/Large Tree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Greater than 24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Multi-layered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79" name="Table"/>
          <p:cNvGraphicFramePr/>
          <p:nvPr/>
        </p:nvGraphicFramePr>
        <p:xfrm>
          <a:off x="7130901" y="6239867"/>
          <a:ext cx="5448597" cy="28370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621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8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 sz="1800" b="1" baseline="31999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baseline="0"/>
                        <a:t>Tree Canopy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Description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% Canopy Cover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Sparse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 to 24%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Open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25 to 39%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Moderate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40 to 59%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Dense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60 to 100%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sp>
        <p:nvSpPr>
          <p:cNvPr id="182" name="CWHR typ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400" dirty="0"/>
              <a:t>CWHR types</a:t>
            </a:r>
          </a:p>
        </p:txBody>
      </p:sp>
      <p:sp>
        <p:nvSpPr>
          <p:cNvPr id="183" name="Symbolized by preferred CWHR habitat class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Symbolized by preferred CWHR habitat </a:t>
            </a:r>
            <a:r>
              <a:rPr lang="nb-NO" dirty="0"/>
              <a:t>type (4M, 4D, 5M, 5D, 6D)</a:t>
            </a:r>
          </a:p>
          <a:p>
            <a:r>
              <a:rPr dirty="0" smtClean="0"/>
              <a:t>Queried </a:t>
            </a:r>
            <a:r>
              <a:rPr dirty="0"/>
              <a:t>4M and above (i.e. above 11in DBH </a:t>
            </a:r>
            <a:r>
              <a:rPr u="sng" dirty="0"/>
              <a:t>and</a:t>
            </a:r>
            <a:r>
              <a:rPr dirty="0"/>
              <a:t> 40% canopy cover)</a:t>
            </a:r>
          </a:p>
          <a:p>
            <a:r>
              <a:rPr dirty="0"/>
              <a:t>Added an acres field &amp; calculated geometry</a:t>
            </a:r>
          </a:p>
          <a:p>
            <a:r>
              <a:rPr dirty="0"/>
              <a:t>Used Summarize and Summary Statistics to get total area and area per habitat class</a:t>
            </a:r>
          </a:p>
        </p:txBody>
      </p:sp>
      <p:graphicFrame>
        <p:nvGraphicFramePr>
          <p:cNvPr id="184" name="Table"/>
          <p:cNvGraphicFramePr/>
          <p:nvPr/>
        </p:nvGraphicFramePr>
        <p:xfrm>
          <a:off x="6807472" y="1841500"/>
          <a:ext cx="6095453" cy="3564986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25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4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518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800"/>
                        </a:spcBef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CHWR Size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Description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Diameter at Breast Height (DBH)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Seedling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Less than 1 inch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Sapling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 to 5.9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3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Pole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 to 11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Small Tree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11 to 24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5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Medium/Large Tree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Greater than 24 inches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91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Multi-layered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5" name="Table"/>
          <p:cNvGraphicFramePr/>
          <p:nvPr/>
        </p:nvGraphicFramePr>
        <p:xfrm>
          <a:off x="7130901" y="6239867"/>
          <a:ext cx="5448597" cy="28370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621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8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 sz="1800" b="1" baseline="31999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baseline="0"/>
                        <a:t>Tree Canopy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Description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% Canopy Cover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70AD47"/>
                      </a:solidFill>
                      <a:miter lim="400000"/>
                    </a:lnL>
                    <a:lnR w="6350">
                      <a:solidFill>
                        <a:srgbClr val="70AD47"/>
                      </a:solidFill>
                      <a:miter lim="400000"/>
                    </a:lnR>
                    <a:lnT w="6350">
                      <a:solidFill>
                        <a:srgbClr val="70AD47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Sparse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 to 24%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Open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25 to 39%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Moderate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40 to 59%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41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Dense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 b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60 to 100%</a:t>
                      </a:r>
                    </a:p>
                  </a:txBody>
                  <a:tcPr marL="50800" marR="50800" marT="50800" marB="50800" horzOverflow="overflow">
                    <a:lnL w="6350">
                      <a:solidFill>
                        <a:srgbClr val="A8D08D"/>
                      </a:solidFill>
                      <a:miter lim="400000"/>
                    </a:lnL>
                    <a:lnR w="6350">
                      <a:solidFill>
                        <a:srgbClr val="A8D08D"/>
                      </a:solidFill>
                      <a:miter lim="400000"/>
                    </a:lnR>
                    <a:lnT w="6350">
                      <a:solidFill>
                        <a:srgbClr val="A8D08D"/>
                      </a:solidFill>
                      <a:miter lim="400000"/>
                    </a:lnT>
                    <a:lnB w="6350">
                      <a:solidFill>
                        <a:srgbClr val="A8D08D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6" name="Rectangle"/>
          <p:cNvSpPr/>
          <p:nvPr/>
        </p:nvSpPr>
        <p:spPr>
          <a:xfrm>
            <a:off x="7154118" y="3895675"/>
            <a:ext cx="5517903" cy="1468091"/>
          </a:xfrm>
          <a:prstGeom prst="rect">
            <a:avLst/>
          </a:prstGeom>
          <a:ln w="50800">
            <a:solidFill>
              <a:schemeClr val="accent1">
                <a:hueOff val="104794"/>
                <a:lumOff val="-843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/>
          </a:p>
        </p:txBody>
      </p:sp>
      <p:sp>
        <p:nvSpPr>
          <p:cNvPr id="187" name="Rectangle"/>
          <p:cNvSpPr/>
          <p:nvPr/>
        </p:nvSpPr>
        <p:spPr>
          <a:xfrm>
            <a:off x="7331000" y="7937251"/>
            <a:ext cx="5048400" cy="1007915"/>
          </a:xfrm>
          <a:prstGeom prst="rect">
            <a:avLst/>
          </a:prstGeom>
          <a:ln w="50800">
            <a:solidFill>
              <a:schemeClr val="accent1">
                <a:hueOff val="104794"/>
                <a:lumOff val="-843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ummary Statistics 1 setup.JPG" descr="Summary Statistics 1 setup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459037"/>
            <a:ext cx="3400884" cy="8811957"/>
          </a:xfrm>
          <a:prstGeom prst="rect">
            <a:avLst/>
          </a:prstGeom>
          <a:ln>
            <a:solidFill>
              <a:srgbClr val="7E786C"/>
            </a:solidFill>
            <a:miter lim="400000"/>
          </a:ln>
          <a:effectLst>
            <a:outerShdw blurRad="25400" dist="12700" dir="4080000" rotWithShape="0">
              <a:srgbClr val="000000">
                <a:alpha val="50000"/>
              </a:srgbClr>
            </a:outerShdw>
          </a:effectLst>
        </p:spPr>
      </p:pic>
      <p:pic>
        <p:nvPicPr>
          <p:cNvPr id="190" name="Summary Statistics 1.JPG" descr="Summary Statistics 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81389" y="939800"/>
            <a:ext cx="7165902" cy="2847106"/>
          </a:xfrm>
          <a:prstGeom prst="rect">
            <a:avLst/>
          </a:prstGeom>
          <a:ln>
            <a:solidFill>
              <a:srgbClr val="7E786C"/>
            </a:solidFill>
            <a:miter lim="400000"/>
          </a:ln>
          <a:effectLst>
            <a:outerShdw blurRad="25400" dist="12700" dir="4080000" rotWithShape="0">
              <a:srgbClr val="000000">
                <a:alpha val="50000"/>
              </a:srgbClr>
            </a:outerShdw>
          </a:effectLst>
        </p:spPr>
      </p:pic>
      <p:sp>
        <p:nvSpPr>
          <p:cNvPr id="191" name="Arrow"/>
          <p:cNvSpPr/>
          <p:nvPr/>
        </p:nvSpPr>
        <p:spPr>
          <a:xfrm>
            <a:off x="4299754" y="1950578"/>
            <a:ext cx="939965" cy="825550"/>
          </a:xfrm>
          <a:prstGeom prst="rightArrow">
            <a:avLst>
              <a:gd name="adj1" fmla="val 46668"/>
              <a:gd name="adj2" fmla="val 44068"/>
            </a:avLst>
          </a:prstGeom>
          <a:solidFill>
            <a:srgbClr val="00A3D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92" name="Image 5-21-19 at 8.55 PM.jpg" descr="Image 5-21-19 at 8.55 PM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96594" y="5639205"/>
            <a:ext cx="8947975" cy="2730095"/>
          </a:xfrm>
          <a:prstGeom prst="rect">
            <a:avLst/>
          </a:prstGeom>
          <a:ln>
            <a:solidFill>
              <a:srgbClr val="7E786C"/>
            </a:solidFill>
            <a:miter lim="400000"/>
          </a:ln>
          <a:effectLst>
            <a:outerShdw blurRad="25400" dist="12700" dir="4080000" rotWithShape="0">
              <a:srgbClr val="000000">
                <a:alpha val="50000"/>
              </a:srgbClr>
            </a:outerShdw>
          </a:effectLst>
        </p:spPr>
      </p:pic>
      <p:sp>
        <p:nvSpPr>
          <p:cNvPr id="193" name="Arrow"/>
          <p:cNvSpPr/>
          <p:nvPr/>
        </p:nvSpPr>
        <p:spPr>
          <a:xfrm rot="5400000">
            <a:off x="8141834" y="4475228"/>
            <a:ext cx="984268" cy="808286"/>
          </a:xfrm>
          <a:prstGeom prst="rightArrow">
            <a:avLst>
              <a:gd name="adj1" fmla="val 46668"/>
              <a:gd name="adj2" fmla="val 47131"/>
            </a:avLst>
          </a:prstGeom>
          <a:solidFill>
            <a:srgbClr val="00A3D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4" name="Note: Total area - 126.45 acres"/>
          <p:cNvSpPr txBox="1"/>
          <p:nvPr/>
        </p:nvSpPr>
        <p:spPr>
          <a:xfrm>
            <a:off x="6816598" y="8775700"/>
            <a:ext cx="3662934" cy="44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Note: Total area - 126.45 acres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CWHR Habitat Classes.pdf" descr="CWHR Habitat Classes.pdf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470" b="1470"/>
          <a:stretch>
            <a:fillRect/>
          </a:stretch>
        </p:blipFill>
        <p:spPr>
          <a:xfrm>
            <a:off x="0" y="996235"/>
            <a:ext cx="10135553" cy="7601665"/>
          </a:xfrm>
          <a:prstGeom prst="rect">
            <a:avLst/>
          </a:prstGeom>
        </p:spPr>
      </p:pic>
      <p:graphicFrame>
        <p:nvGraphicFramePr>
          <p:cNvPr id="197" name="Acreage per CWHR Class for the 1-mile Analysis Area"/>
          <p:cNvGraphicFramePr/>
          <p:nvPr>
            <p:extLst>
              <p:ext uri="{D42A27DB-BD31-4B8C-83A1-F6EECF244321}">
                <p14:modId xmlns:p14="http://schemas.microsoft.com/office/powerpoint/2010/main" val="2344895279"/>
              </p:ext>
            </p:extLst>
          </p:nvPr>
        </p:nvGraphicFramePr>
        <p:xfrm>
          <a:off x="9590201" y="486254"/>
          <a:ext cx="3414599" cy="3285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8" name="Acreage per CWHR Class for the 25ft Analysis Area"/>
          <p:cNvGraphicFramePr/>
          <p:nvPr>
            <p:extLst>
              <p:ext uri="{D42A27DB-BD31-4B8C-83A1-F6EECF244321}">
                <p14:modId xmlns:p14="http://schemas.microsoft.com/office/powerpoint/2010/main" val="3110886241"/>
              </p:ext>
            </p:extLst>
          </p:nvPr>
        </p:nvGraphicFramePr>
        <p:xfrm>
          <a:off x="9590201" y="4613002"/>
          <a:ext cx="3414599" cy="3251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pic>
        <p:nvPicPr>
          <p:cNvPr id="201" name="Trails with Resources.pdf" descr="Trails with Resources.pdf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3122757" y="2117476"/>
            <a:ext cx="9882044" cy="7636124"/>
          </a:xfrm>
          <a:prstGeom prst="rect">
            <a:avLst/>
          </a:prstGeom>
        </p:spPr>
      </p:pic>
      <p:sp>
        <p:nvSpPr>
          <p:cNvPr id="202" name="Sensitive Resources"/>
          <p:cNvSpPr txBox="1">
            <a:spLocks noGrp="1"/>
          </p:cNvSpPr>
          <p:nvPr>
            <p:ph type="title"/>
          </p:nvPr>
        </p:nvSpPr>
        <p:spPr>
          <a:xfrm>
            <a:off x="406400" y="1244600"/>
            <a:ext cx="7556500" cy="723900"/>
          </a:xfrm>
          <a:prstGeom prst="rect">
            <a:avLst/>
          </a:prstGeom>
        </p:spPr>
        <p:txBody>
          <a:bodyPr>
            <a:no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400" dirty="0"/>
              <a:t>Sensitive Resources</a:t>
            </a:r>
          </a:p>
        </p:txBody>
      </p:sp>
      <p:sp>
        <p:nvSpPr>
          <p:cNvPr id="203" name="Areas to avoid…"/>
          <p:cNvSpPr txBox="1">
            <a:spLocks noGrp="1"/>
          </p:cNvSpPr>
          <p:nvPr>
            <p:ph type="body" sz="quarter" idx="1"/>
          </p:nvPr>
        </p:nvSpPr>
        <p:spPr>
          <a:xfrm>
            <a:off x="148728" y="2117476"/>
            <a:ext cx="2987230" cy="7398248"/>
          </a:xfrm>
          <a:prstGeom prst="rect">
            <a:avLst/>
          </a:prstGeom>
        </p:spPr>
        <p:txBody>
          <a:bodyPr/>
          <a:lstStyle/>
          <a:p>
            <a:pPr marL="444499" indent="-444499">
              <a:defRPr sz="2400"/>
            </a:pPr>
            <a:r>
              <a:t>Areas to avoid</a:t>
            </a:r>
          </a:p>
          <a:p>
            <a:pPr marL="444499" indent="-444499">
              <a:defRPr sz="2400"/>
            </a:pPr>
            <a:r>
              <a:t>Merged sensitive areas </a:t>
            </a:r>
          </a:p>
          <a:p>
            <a:pPr lvl="1">
              <a:defRPr sz="2400"/>
            </a:pPr>
            <a:r>
              <a:t>Protect resources and reduce bias</a:t>
            </a:r>
          </a:p>
          <a:p>
            <a:pPr marL="444499" indent="-444499">
              <a:defRPr sz="2400"/>
            </a:pPr>
            <a:r>
              <a:t>Added suitable habitat for SNYL Frogs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pic>
        <p:nvPicPr>
          <p:cNvPr id="206" name="Image" descr="Image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/>
          </a:blip>
          <a:srcRect l="1946" t="697" r="1946" b="697"/>
          <a:stretch>
            <a:fillRect/>
          </a:stretch>
        </p:blipFill>
        <p:spPr>
          <a:xfrm>
            <a:off x="7243960" y="5558234"/>
            <a:ext cx="5222636" cy="3590117"/>
          </a:xfrm>
          <a:prstGeom prst="rect">
            <a:avLst/>
          </a:prstGeom>
        </p:spPr>
      </p:pic>
      <p:sp>
        <p:nvSpPr>
          <p:cNvPr id="207" name="Trail Reroutes and improvements"/>
          <p:cNvSpPr txBox="1">
            <a:spLocks noGrp="1"/>
          </p:cNvSpPr>
          <p:nvPr>
            <p:ph type="title"/>
          </p:nvPr>
        </p:nvSpPr>
        <p:spPr>
          <a:xfrm>
            <a:off x="520700" y="1266526"/>
            <a:ext cx="6426200" cy="828973"/>
          </a:xfrm>
          <a:prstGeom prst="rect">
            <a:avLst/>
          </a:prstGeom>
        </p:spPr>
        <p:txBody>
          <a:bodyPr>
            <a:noAutofit/>
          </a:bodyPr>
          <a:lstStyle>
            <a:lvl1pPr defTabSz="403097">
              <a:spcBef>
                <a:spcPts val="1900"/>
              </a:spcBef>
              <a:defRPr sz="4140"/>
            </a:lvl1pPr>
          </a:lstStyle>
          <a:p>
            <a:r>
              <a:rPr sz="3200" dirty="0"/>
              <a:t>Trail Reroutes and improvements</a:t>
            </a:r>
          </a:p>
        </p:txBody>
      </p:sp>
      <p:sp>
        <p:nvSpPr>
          <p:cNvPr id="208" name="Selected highly preferred CWHR classes (5D and 6D), exported, intersected with trails…"/>
          <p:cNvSpPr txBox="1">
            <a:spLocks noGrp="1"/>
          </p:cNvSpPr>
          <p:nvPr>
            <p:ph type="body" sz="half" idx="1"/>
          </p:nvPr>
        </p:nvSpPr>
        <p:spPr>
          <a:xfrm>
            <a:off x="406400" y="2342554"/>
            <a:ext cx="6299200" cy="6948092"/>
          </a:xfrm>
          <a:prstGeom prst="rect">
            <a:avLst/>
          </a:prstGeom>
        </p:spPr>
        <p:txBody>
          <a:bodyPr/>
          <a:lstStyle/>
          <a:p>
            <a:pPr marL="404495" indent="-404495" defTabSz="531622">
              <a:spcBef>
                <a:spcPts val="2500"/>
              </a:spcBef>
              <a:defRPr sz="2548"/>
            </a:pPr>
            <a:r>
              <a:t>Selected highly preferred CWHR classes (5D and 6D), exported, intersected with trails</a:t>
            </a:r>
          </a:p>
          <a:p>
            <a:pPr marL="404495" indent="-404495" defTabSz="531622">
              <a:spcBef>
                <a:spcPts val="2500"/>
              </a:spcBef>
              <a:defRPr sz="2548"/>
            </a:pPr>
            <a:r>
              <a:t>Intersected sensitive resources and trails</a:t>
            </a:r>
          </a:p>
          <a:p>
            <a:pPr marL="404495" indent="-404495" defTabSz="531622">
              <a:spcBef>
                <a:spcPts val="2500"/>
              </a:spcBef>
              <a:defRPr sz="2548"/>
            </a:pPr>
            <a:r>
              <a:t>Merged those to create trail segments to potentially reroute </a:t>
            </a:r>
          </a:p>
          <a:p>
            <a:pPr marL="404495" indent="-404495" defTabSz="531622">
              <a:spcBef>
                <a:spcPts val="2500"/>
              </a:spcBef>
              <a:defRPr sz="2548"/>
            </a:pPr>
            <a:r>
              <a:t>Intersected SNYL Frog suitable habitat with trails</a:t>
            </a:r>
          </a:p>
          <a:p>
            <a:pPr marL="808990" lvl="1" indent="-404495" defTabSz="531622">
              <a:spcBef>
                <a:spcPts val="2500"/>
              </a:spcBef>
              <a:defRPr sz="2548"/>
            </a:pPr>
            <a:r>
              <a:t>May require reroute</a:t>
            </a:r>
          </a:p>
          <a:p>
            <a:pPr marL="808990" lvl="1" indent="-404495" defTabSz="531622">
              <a:spcBef>
                <a:spcPts val="2500"/>
              </a:spcBef>
              <a:defRPr sz="2548"/>
            </a:pPr>
            <a:r>
              <a:t>At stream crossings — armoring or bridge</a:t>
            </a:r>
          </a:p>
        </p:txBody>
      </p:sp>
      <p:pic>
        <p:nvPicPr>
          <p:cNvPr id="20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3960" y="1436191"/>
            <a:ext cx="5222480" cy="39168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REROUTES.PDF" descr="REROUTES.PDF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470" b="147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sp>
        <p:nvSpPr>
          <p:cNvPr id="214" name="Issues and Resolutions"/>
          <p:cNvSpPr txBox="1">
            <a:spLocks noGrp="1"/>
          </p:cNvSpPr>
          <p:nvPr>
            <p:ph type="title"/>
          </p:nvPr>
        </p:nvSpPr>
        <p:spPr>
          <a:xfrm>
            <a:off x="431557" y="1242210"/>
            <a:ext cx="8397896" cy="723900"/>
          </a:xfrm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000" dirty="0"/>
              <a:t>Issues and Resolutions</a:t>
            </a:r>
          </a:p>
        </p:txBody>
      </p:sp>
      <p:sp>
        <p:nvSpPr>
          <p:cNvPr id="215" name="Mac workaround - somewhat successful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Mac workaround - somewhat successful</a:t>
            </a:r>
          </a:p>
          <a:p>
            <a:r>
              <a:t>Concurrent use of ArcMap (at work) and ArcGis Pro (at home)</a:t>
            </a:r>
          </a:p>
          <a:p>
            <a:r>
              <a:t>Calculating areas - symbology vs. query issue</a:t>
            </a:r>
          </a:p>
          <a:p>
            <a:r>
              <a:t>Crash during ModelBuilder</a:t>
            </a:r>
          </a:p>
        </p:txBody>
      </p:sp>
      <p:pic>
        <p:nvPicPr>
          <p:cNvPr id="2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5914" y="1966110"/>
            <a:ext cx="3633172" cy="1749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29453" y="4028375"/>
            <a:ext cx="4044949" cy="1864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50025" y="6204693"/>
            <a:ext cx="4044950" cy="2110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Eog 93 final projec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GEog 93 final project</a:t>
            </a:r>
          </a:p>
        </p:txBody>
      </p:sp>
      <p:pic>
        <p:nvPicPr>
          <p:cNvPr id="221" name="Image" descr="Image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/>
          </a:blip>
          <a:srcRect l="14820" r="14820"/>
          <a:stretch>
            <a:fillRect/>
          </a:stretch>
        </p:blipFill>
        <p:spPr>
          <a:xfrm>
            <a:off x="8475582" y="2905720"/>
            <a:ext cx="3559838" cy="5059583"/>
          </a:xfrm>
          <a:prstGeom prst="rect">
            <a:avLst/>
          </a:prstGeom>
        </p:spPr>
      </p:pic>
      <p:sp>
        <p:nvSpPr>
          <p:cNvPr id="222" name="Learning Experiences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7912100" cy="723900"/>
          </a:xfrm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sz="4000" dirty="0"/>
              <a:t>Learning Experiences</a:t>
            </a:r>
          </a:p>
        </p:txBody>
      </p:sp>
      <p:sp>
        <p:nvSpPr>
          <p:cNvPr id="223" name="Import symbology from another layer…"/>
          <p:cNvSpPr txBox="1">
            <a:spLocks noGrp="1"/>
          </p:cNvSpPr>
          <p:nvPr>
            <p:ph type="body" sz="half" idx="1"/>
          </p:nvPr>
        </p:nvSpPr>
        <p:spPr>
          <a:xfrm>
            <a:off x="406400" y="2743200"/>
            <a:ext cx="7100541" cy="6108700"/>
          </a:xfrm>
          <a:prstGeom prst="rect">
            <a:avLst/>
          </a:prstGeom>
        </p:spPr>
        <p:txBody>
          <a:bodyPr/>
          <a:lstStyle/>
          <a:p>
            <a:pPr marL="435609" indent="-435609" defTabSz="572516">
              <a:spcBef>
                <a:spcPts val="2700"/>
              </a:spcBef>
              <a:defRPr sz="2744"/>
            </a:pPr>
            <a:r>
              <a:t>Import symbology from another layer</a:t>
            </a:r>
          </a:p>
          <a:p>
            <a:pPr marL="435609" indent="-435609" defTabSz="572516">
              <a:spcBef>
                <a:spcPts val="2700"/>
              </a:spcBef>
              <a:defRPr sz="2744"/>
            </a:pPr>
            <a:r>
              <a:t>Use Summary Statistics to make a bar graph</a:t>
            </a:r>
          </a:p>
          <a:p>
            <a:pPr marL="435609" indent="-435609" defTabSz="572516">
              <a:spcBef>
                <a:spcPts val="2700"/>
              </a:spcBef>
              <a:defRPr sz="2744"/>
            </a:pPr>
            <a:r>
              <a:t>Discovered the Append tool</a:t>
            </a:r>
          </a:p>
          <a:p>
            <a:pPr marL="435609" indent="-435609" defTabSz="572516">
              <a:spcBef>
                <a:spcPts val="2700"/>
              </a:spcBef>
              <a:defRPr sz="2744"/>
            </a:pPr>
            <a:r>
              <a:t>Save a master layout file to add multiple layouts to project</a:t>
            </a:r>
          </a:p>
          <a:p>
            <a:pPr marL="435609" indent="-435609" defTabSz="572516">
              <a:spcBef>
                <a:spcPts val="2700"/>
              </a:spcBef>
              <a:defRPr sz="2744"/>
            </a:pPr>
            <a:r>
              <a:t>Actually learned to SAVE this semester</a:t>
            </a:r>
          </a:p>
          <a:p>
            <a:pPr marL="435609" indent="-435609" defTabSz="572516">
              <a:spcBef>
                <a:spcPts val="2700"/>
              </a:spcBef>
              <a:defRPr sz="2744"/>
            </a:pPr>
            <a:r>
              <a:t>Everything takes 5 times longer than I think it will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536</Words>
  <Application>Microsoft Office PowerPoint</Application>
  <PresentationFormat>Custom</PresentationFormat>
  <Paragraphs>134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 Narrow</vt:lpstr>
      <vt:lpstr>Avenir Next</vt:lpstr>
      <vt:lpstr>Avenir Next Medium</vt:lpstr>
      <vt:lpstr>Calibri</vt:lpstr>
      <vt:lpstr>DIN Alternate</vt:lpstr>
      <vt:lpstr>DIN Condensed</vt:lpstr>
      <vt:lpstr>Helvetica</vt:lpstr>
      <vt:lpstr>Helvetica Neue</vt:lpstr>
      <vt:lpstr>Helvetica Neue Medium</vt:lpstr>
      <vt:lpstr>Times New Roman</vt:lpstr>
      <vt:lpstr>New_Template7</vt:lpstr>
      <vt:lpstr>Using GIS to Determine Trail Suitability for User-Created Trails</vt:lpstr>
      <vt:lpstr>Purpose</vt:lpstr>
      <vt:lpstr>CWHR types</vt:lpstr>
      <vt:lpstr>CWHR types</vt:lpstr>
      <vt:lpstr>PowerPoint Presentation</vt:lpstr>
      <vt:lpstr>PowerPoint Presentation</vt:lpstr>
      <vt:lpstr>Sensitive Resources</vt:lpstr>
      <vt:lpstr>Trail Reroutes and improvements</vt:lpstr>
      <vt:lpstr>PowerPoint Presentation</vt:lpstr>
      <vt:lpstr>Issues and Resolutions</vt:lpstr>
      <vt:lpstr>Learning Experiences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GIS to Determine Trail Suitability for User-Created Trails</dc:title>
  <cp:lastModifiedBy>Kaitlin Mansfield</cp:lastModifiedBy>
  <cp:revision>4</cp:revision>
  <dcterms:modified xsi:type="dcterms:W3CDTF">2019-05-24T00:30:55Z</dcterms:modified>
</cp:coreProperties>
</file>