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4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0" d="100"/>
          <a:sy n="80" d="100"/>
        </p:scale>
        <p:origin x="5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9FC14-ADFA-40A0-B6F4-44671EFB26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956503-602D-446B-8E10-4B99710A09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2966DB-AE44-4E34-A786-D893144F7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2029A-7FD2-4464-934C-27A424EE6822}" type="datetimeFigureOut">
              <a:rPr lang="en-AU" smtClean="0"/>
              <a:t>18/05/2021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076F8B-1CC6-4F83-99DA-B0214BC1A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F9110A-9F7A-44D7-AFB6-2F3736B9D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21E4-AD73-4280-8ED6-91A9CADE2C3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33586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2E44C-3B9F-475C-AF10-A06A8A566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3F8D-6C76-4D0F-B731-56D824D69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741350-F95F-4883-A091-9E6C764AC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2029A-7FD2-4464-934C-27A424EE6822}" type="datetimeFigureOut">
              <a:rPr lang="en-AU" smtClean="0"/>
              <a:t>18/05/2021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B957F-1283-4433-98E3-FEE357875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4CFD06-7DD0-4801-9A74-45EDD22EA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21E4-AD73-4280-8ED6-91A9CADE2C3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61979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F90AD-3635-4840-88F8-4C4FCF35B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C55DE0-9BA3-470F-AC23-F9440F58CD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D2A93-83B2-447F-ABEE-1444036BB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2029A-7FD2-4464-934C-27A424EE6822}" type="datetimeFigureOut">
              <a:rPr lang="en-AU" smtClean="0"/>
              <a:t>18/05/2021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66C455-0E28-4278-9501-24990AEB6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C5A97-ADBA-4329-821C-6567E33C7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21E4-AD73-4280-8ED6-91A9CADE2C3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9003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4EBCB-E0A2-4A64-A0C0-EC744E896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325B7-16C8-471A-A51B-57039ADC99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4F7C2E-9401-42E5-AC54-DB2EC989DC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63E8CA-06FB-4D6A-BF35-DB3BED687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2029A-7FD2-4464-934C-27A424EE6822}" type="datetimeFigureOut">
              <a:rPr lang="en-AU" smtClean="0"/>
              <a:t>18/05/2021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9B1A11-6699-425D-8324-4F9705592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A5AC02-FADA-4822-B351-DFCB7D741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21E4-AD73-4280-8ED6-91A9CADE2C3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1713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1802D-3AB5-4938-9289-02327E30A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19C227-BB9A-47CB-BE80-89EA55E790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FC62C9-38B6-48D7-98E8-ED0443DB46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13B8ED-59BF-4B86-9B22-0821429417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4287DC-6723-4BF4-8988-04DA50F05E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3885CD-D14E-4C17-B55C-AF01F10C8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2029A-7FD2-4464-934C-27A424EE6822}" type="datetimeFigureOut">
              <a:rPr lang="en-AU" smtClean="0"/>
              <a:t>18/05/2021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C03A51-E3AE-4F6C-9DAB-A6D55211F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5BD3BB-2094-4845-B92A-B6505157A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21E4-AD73-4280-8ED6-91A9CADE2C3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35611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7CD0A-99DD-455E-9639-B650F0B30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4DB4E2-E9EF-45AE-8A93-36240AFAC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2029A-7FD2-4464-934C-27A424EE6822}" type="datetimeFigureOut">
              <a:rPr lang="en-AU" smtClean="0"/>
              <a:t>18/05/2021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B43522-7447-4AF9-8BFD-19D409E84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308536-4C62-4EBF-B883-9E33020CB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21E4-AD73-4280-8ED6-91A9CADE2C3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77007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30B4CC-A45B-495A-AB35-722E18073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2029A-7FD2-4464-934C-27A424EE6822}" type="datetimeFigureOut">
              <a:rPr lang="en-AU" smtClean="0"/>
              <a:t>18/05/2021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B619B6-36D1-445D-947C-0E3D2C96A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5DF2A2-D81B-4A30-B7F2-F214FF86B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21E4-AD73-4280-8ED6-91A9CADE2C3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31170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252A3-7A03-4856-A38F-94DB31590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C2BF6-8644-49AD-AB98-22A22C398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93F975-EEA9-4F29-A96B-8C5BE6E4DE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EEAFDA-E715-4E09-A8E5-30B32244B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2029A-7FD2-4464-934C-27A424EE6822}" type="datetimeFigureOut">
              <a:rPr lang="en-AU" smtClean="0"/>
              <a:t>18/05/2021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6A14D9-1874-45F3-B1F6-0B8D99B47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94FE30-C70F-4750-B0F4-D3CA0A104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21E4-AD73-4280-8ED6-91A9CADE2C3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85974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54021-EDE0-428D-A292-DCE008D50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3E63B6-6FC5-420B-9A32-1D99685EB8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701307-B1B5-4C1C-BFD2-D0C98D20D1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836322-D3E6-42CF-B94A-98D23736A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2029A-7FD2-4464-934C-27A424EE6822}" type="datetimeFigureOut">
              <a:rPr lang="en-AU" smtClean="0"/>
              <a:t>18/05/2021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09CFED-8FF7-4C57-B40E-83D4133CD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994A50-EF47-4DC7-991A-ACE00CC48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21E4-AD73-4280-8ED6-91A9CADE2C3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77818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A5847-F516-49A9-A776-D32231CD5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478FA9-9679-4B99-85BD-405776AD14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D85886-0BA2-4EF9-AD26-625E91F70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2029A-7FD2-4464-934C-27A424EE6822}" type="datetimeFigureOut">
              <a:rPr lang="en-AU" smtClean="0"/>
              <a:t>18/05/2021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877D-EF97-4C78-B1B0-6FD87BA74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592F95-6282-4EFB-AE3E-780248904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21E4-AD73-4280-8ED6-91A9CADE2C3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2668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4D2F2A-74D2-4EE6-8BF9-25801718A8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F78998-E06B-4685-B9E1-53D807EBED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E1994B-BDD4-4D04-B4AB-2404F5E1E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2029A-7FD2-4464-934C-27A424EE6822}" type="datetimeFigureOut">
              <a:rPr lang="en-AU" smtClean="0"/>
              <a:t>18/05/2021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3D2E9A-BC8A-4311-A061-2324AC30A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2694D3-74A8-4A80-A521-4723B1D15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21E4-AD73-4280-8ED6-91A9CADE2C3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74117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7B0C63-FF5A-48AE-B28F-DC8BFBDE0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6D9FDD-1751-40D5-8F34-6A337E137C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72A8D-9AF1-42E5-BEE9-2DE0C21E38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12029A-7FD2-4464-934C-27A424EE6822}" type="datetimeFigureOut">
              <a:rPr lang="en-AU" smtClean="0"/>
              <a:t>18/05/2021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A1E811-F952-46A3-ADD8-466679F980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BE2345-23AE-44A2-A864-A28809578F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D21E4-AD73-4280-8ED6-91A9CADE2C3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63979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E16C00-8C3B-42DF-859F-BD1A10F6F4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154" b="1579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69D714-B041-4604-9F70-7FB1246EED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2021" y="3231931"/>
            <a:ext cx="3852041" cy="1834056"/>
          </a:xfrm>
        </p:spPr>
        <p:txBody>
          <a:bodyPr>
            <a:normAutofit/>
          </a:bodyPr>
          <a:lstStyle/>
          <a:p>
            <a:r>
              <a:rPr lang="en-AU" sz="4000" dirty="0"/>
              <a:t>2015 Rocky Fire Impact on Cache Creek Wilderness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8820B5-6E7B-48B1-AAF1-8874AB75A1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2910" y="5242675"/>
            <a:ext cx="4330262" cy="683284"/>
          </a:xfrm>
        </p:spPr>
        <p:txBody>
          <a:bodyPr>
            <a:normAutofit/>
          </a:bodyPr>
          <a:lstStyle/>
          <a:p>
            <a:r>
              <a:rPr lang="en-AU" sz="2000" dirty="0"/>
              <a:t>Russell </a:t>
            </a:r>
            <a:r>
              <a:rPr lang="en-AU" sz="2000" dirty="0" err="1"/>
              <a:t>Lessman</a:t>
            </a:r>
            <a:endParaRPr lang="en-AU" sz="2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3167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61BB7B-077B-44C9-BAED-BCE4D74F1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>
            <a:normAutofit/>
          </a:bodyPr>
          <a:lstStyle/>
          <a:p>
            <a:r>
              <a:rPr lang="en-AU" sz="3200" dirty="0">
                <a:solidFill>
                  <a:srgbClr val="FFFFFF"/>
                </a:solidFill>
              </a:rPr>
              <a:t>Rocky Fire Perimeter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C6B3F386-93A7-48C5-B004-6B2AEBE69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951" y="3355130"/>
            <a:ext cx="2669407" cy="2427333"/>
          </a:xfrm>
        </p:spPr>
        <p:txBody>
          <a:bodyPr>
            <a:normAutofit/>
          </a:bodyPr>
          <a:lstStyle/>
          <a:p>
            <a:r>
              <a:rPr lang="en-US" sz="1600" dirty="0"/>
              <a:t>Basically covered all of Cache Creek Wilderness</a:t>
            </a:r>
          </a:p>
          <a:p>
            <a:r>
              <a:rPr lang="en-US" sz="1600" dirty="0"/>
              <a:t>We will look at the damage to vegetation and the recovery</a:t>
            </a:r>
          </a:p>
        </p:txBody>
      </p:sp>
      <p:pic>
        <p:nvPicPr>
          <p:cNvPr id="9" name="Content Placeholder 8" descr="Map&#10;&#10;Description automatically generated">
            <a:extLst>
              <a:ext uri="{FF2B5EF4-FFF2-40B4-BE49-F238E27FC236}">
                <a16:creationId xmlns:a16="http://schemas.microsoft.com/office/drawing/2014/main" id="{B47964D5-844E-4C1E-B3B5-F754E058B1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2" r="1704" b="-2"/>
          <a:stretch/>
        </p:blipFill>
        <p:spPr>
          <a:xfrm>
            <a:off x="5426404" y="952500"/>
            <a:ext cx="5375119" cy="482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097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ABB1E0-A2BF-42BD-95A1-AEF72D89C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>
            <a:normAutofit/>
          </a:bodyPr>
          <a:lstStyle/>
          <a:p>
            <a:r>
              <a:rPr lang="en-AU" sz="3000">
                <a:solidFill>
                  <a:srgbClr val="FFFFFF"/>
                </a:solidFill>
              </a:rPr>
              <a:t>Landsat 8 Clipped to Cache Creek Wilderness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6ED812E-3EB3-44BC-A579-E3DF7569FD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951" y="3355130"/>
            <a:ext cx="2669407" cy="2427333"/>
          </a:xfrm>
        </p:spPr>
        <p:txBody>
          <a:bodyPr>
            <a:normAutofit/>
          </a:bodyPr>
          <a:lstStyle/>
          <a:p>
            <a:r>
              <a:rPr lang="en-US" sz="1600" dirty="0"/>
              <a:t>Taken two days before Rocky Fire started on 7/29/2015</a:t>
            </a:r>
          </a:p>
          <a:p>
            <a:r>
              <a:rPr lang="en-US" sz="1600" dirty="0"/>
              <a:t>Fire was under control by 8/15/2015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2207181-AEB2-460D-96FC-1BD8DE2260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56" r="6455" b="-2"/>
          <a:stretch/>
        </p:blipFill>
        <p:spPr>
          <a:xfrm>
            <a:off x="5426392" y="952500"/>
            <a:ext cx="5375142" cy="482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370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8F810B-78FA-412D-88BA-3EDCDC73A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NDVI for Landsat 8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C1A792B-E024-45B0-801E-059EA6ED6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951" y="3355130"/>
            <a:ext cx="2669407" cy="242733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1600" b="0" i="0" kern="1200" dirty="0">
                <a:effectLst/>
                <a:latin typeface="+mn-lt"/>
                <a:ea typeface="+mn-ea"/>
                <a:cs typeface="+mn-cs"/>
              </a:rPr>
              <a:t>NDVI = (Band 5 – Band 4) / (Band 5 + Band 4)</a:t>
            </a:r>
            <a:endParaRPr lang="en-US" sz="1600" kern="1200" dirty="0"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80C028-224A-4640-9060-C25A08B02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4685" y="952500"/>
            <a:ext cx="6418556" cy="482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455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2CABFB-AD78-485A-BB15-827DF7989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816095" cy="719092"/>
          </a:xfrm>
        </p:spPr>
        <p:txBody>
          <a:bodyPr>
            <a:normAutofit/>
          </a:bodyPr>
          <a:lstStyle/>
          <a:p>
            <a:r>
              <a:rPr lang="en-AU" dirty="0"/>
              <a:t>Remapping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74430C4-F555-4E20-8FD1-8FB3533983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9880"/>
            <a:ext cx="3816096" cy="4993617"/>
          </a:xfrm>
        </p:spPr>
        <p:txBody>
          <a:bodyPr>
            <a:normAutofit/>
          </a:bodyPr>
          <a:lstStyle/>
          <a:p>
            <a:r>
              <a:rPr lang="en-US" sz="2000" dirty="0"/>
              <a:t>Each pixel placed into one of three categories</a:t>
            </a:r>
          </a:p>
          <a:p>
            <a:r>
              <a:rPr lang="en-US" sz="2000" dirty="0"/>
              <a:t>Barren / Low category is for NDVI values under .2 (this includes barren surfaces)</a:t>
            </a:r>
          </a:p>
          <a:p>
            <a:r>
              <a:rPr lang="en-US" sz="2000" dirty="0"/>
              <a:t>Sparse category is for NDVI values between .2 and .6</a:t>
            </a:r>
          </a:p>
          <a:p>
            <a:r>
              <a:rPr lang="en-US" sz="2000" dirty="0"/>
              <a:t>Dense category is for NDVI values above .6</a:t>
            </a:r>
          </a:p>
          <a:p>
            <a:pPr marL="0" indent="0">
              <a:buNone/>
            </a:pPr>
            <a:r>
              <a:rPr lang="en-US" sz="2000" dirty="0"/>
              <a:t>Barren / Low = Yellow</a:t>
            </a:r>
          </a:p>
          <a:p>
            <a:pPr marL="0" indent="0">
              <a:buNone/>
            </a:pPr>
            <a:r>
              <a:rPr lang="en-US" sz="2000" dirty="0"/>
              <a:t>Sparse = Blue</a:t>
            </a:r>
          </a:p>
          <a:p>
            <a:pPr marL="0" indent="0">
              <a:buNone/>
            </a:pPr>
            <a:r>
              <a:rPr lang="en-US" sz="2000" dirty="0"/>
              <a:t>Dense = Red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245C829-C4F5-417D-B19A-4EC8AA8B8D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541" r="-1" b="21466"/>
          <a:stretch/>
        </p:blipFill>
        <p:spPr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450A56-FD10-4C50-982A-FEA30AA837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2008"/>
          <a:stretch/>
        </p:blipFill>
        <p:spPr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90166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4E4F4A09-7C17-4762-B60B-8E7008732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>
            <a:normAutofit/>
          </a:bodyPr>
          <a:lstStyle/>
          <a:p>
            <a:r>
              <a:rPr lang="en-AU" sz="3200">
                <a:solidFill>
                  <a:srgbClr val="FFFFFF"/>
                </a:solidFill>
              </a:rPr>
              <a:t>2015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27BE355-8833-4F0A-A5F2-6AF3B40B8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951" y="3355130"/>
            <a:ext cx="2669407" cy="24273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/>
              <a:t>Barren / Low = Yellow</a:t>
            </a:r>
          </a:p>
          <a:p>
            <a:pPr marL="0" indent="0">
              <a:buNone/>
            </a:pPr>
            <a:r>
              <a:rPr lang="en-US" sz="1600" dirty="0"/>
              <a:t>Sparse = Blue</a:t>
            </a:r>
          </a:p>
          <a:p>
            <a:pPr marL="0" indent="0">
              <a:buNone/>
            </a:pPr>
            <a:r>
              <a:rPr lang="en-US" sz="1600" dirty="0"/>
              <a:t>Dense = Red</a:t>
            </a:r>
          </a:p>
          <a:p>
            <a:pPr marL="0" indent="0">
              <a:buNone/>
            </a:pPr>
            <a:r>
              <a:rPr lang="en-US" sz="1600" dirty="0"/>
              <a:t>	</a:t>
            </a:r>
            <a:endParaRPr lang="en-AU" sz="16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8F12497-24BB-49B6-8B78-0078B8D54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2581" y="952500"/>
            <a:ext cx="6802764" cy="482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243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24B1BE-0673-4B4A-8D65-61A3E3F33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>
            <a:normAutofit/>
          </a:bodyPr>
          <a:lstStyle/>
          <a:p>
            <a:r>
              <a:rPr lang="en-AU" sz="3200" dirty="0">
                <a:solidFill>
                  <a:srgbClr val="FFFFFF"/>
                </a:solidFill>
              </a:rPr>
              <a:t>2017 – The Damage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E259FE7-65F0-48B4-9952-8945A1299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951" y="3355130"/>
            <a:ext cx="2669407" cy="2427333"/>
          </a:xfrm>
        </p:spPr>
        <p:txBody>
          <a:bodyPr>
            <a:normAutofit/>
          </a:bodyPr>
          <a:lstStyle/>
          <a:p>
            <a:r>
              <a:rPr lang="en-US" sz="1600" dirty="0"/>
              <a:t>Low Values spike 71%</a:t>
            </a:r>
          </a:p>
          <a:p>
            <a:r>
              <a:rPr lang="en-US" sz="1600" dirty="0"/>
              <a:t>Sparse Values up 12%</a:t>
            </a:r>
          </a:p>
          <a:p>
            <a:r>
              <a:rPr lang="en-US" sz="1600" dirty="0"/>
              <a:t>Dense Values plummet 76.5%</a:t>
            </a:r>
          </a:p>
          <a:p>
            <a:pPr marL="0" indent="0">
              <a:buNone/>
            </a:pPr>
            <a:r>
              <a:rPr lang="en-US" sz="1600" dirty="0"/>
              <a:t>Barren / Low = Yellow</a:t>
            </a:r>
          </a:p>
          <a:p>
            <a:pPr marL="0" indent="0">
              <a:buNone/>
            </a:pPr>
            <a:r>
              <a:rPr lang="en-US" sz="1600" dirty="0"/>
              <a:t>Sparse = Blue</a:t>
            </a:r>
          </a:p>
          <a:p>
            <a:pPr marL="0" indent="0">
              <a:buNone/>
            </a:pPr>
            <a:r>
              <a:rPr lang="en-US" sz="1600" dirty="0"/>
              <a:t>Dense = Red</a:t>
            </a:r>
          </a:p>
          <a:p>
            <a:pPr marL="0" indent="0">
              <a:buNone/>
            </a:pPr>
            <a:endParaRPr lang="en-US" sz="16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92D49B9-5CBA-426D-B3F2-5CD03FBFF2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8458" y="952500"/>
            <a:ext cx="6851011" cy="482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806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F4A021-5ECF-43FA-8B8C-34FB51BA9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>
            <a:normAutofit/>
          </a:bodyPr>
          <a:lstStyle/>
          <a:p>
            <a:r>
              <a:rPr lang="en-AU" sz="3200">
                <a:solidFill>
                  <a:srgbClr val="FFFFFF"/>
                </a:solidFill>
              </a:rPr>
              <a:t>2020 – Recovery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4C358FA-A16C-4F54-A124-F7C6F568E8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951" y="3355130"/>
            <a:ext cx="2669407" cy="2427333"/>
          </a:xfrm>
        </p:spPr>
        <p:txBody>
          <a:bodyPr>
            <a:normAutofit/>
          </a:bodyPr>
          <a:lstStyle/>
          <a:p>
            <a:r>
              <a:rPr lang="en-US" sz="1600" dirty="0"/>
              <a:t>Low Values drop 40%</a:t>
            </a:r>
          </a:p>
          <a:p>
            <a:r>
              <a:rPr lang="en-US" sz="1600" dirty="0"/>
              <a:t>Sparse Values hold with less than .5% drop</a:t>
            </a:r>
          </a:p>
          <a:p>
            <a:r>
              <a:rPr lang="en-US" sz="1600" dirty="0"/>
              <a:t>Dense Values up 7%</a:t>
            </a:r>
          </a:p>
          <a:p>
            <a:pPr marL="0" indent="0">
              <a:buNone/>
            </a:pPr>
            <a:r>
              <a:rPr lang="en-US" sz="1600" dirty="0"/>
              <a:t>Barren / Low = Yellow</a:t>
            </a:r>
          </a:p>
          <a:p>
            <a:pPr marL="0" indent="0">
              <a:buNone/>
            </a:pPr>
            <a:r>
              <a:rPr lang="en-US" sz="1600" dirty="0"/>
              <a:t>Sparse = Blue</a:t>
            </a:r>
          </a:p>
          <a:p>
            <a:pPr marL="0" indent="0">
              <a:buNone/>
            </a:pPr>
            <a:r>
              <a:rPr lang="en-US" sz="1600" dirty="0"/>
              <a:t>Dense = Red</a:t>
            </a:r>
          </a:p>
          <a:p>
            <a:pPr marL="0" indent="0">
              <a:buNone/>
            </a:pPr>
            <a:endParaRPr lang="en-US" sz="1600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48635F2-CBAB-4C02-BECF-F5E6EA9C4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0562" y="952500"/>
            <a:ext cx="6826803" cy="482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336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E234CF4-802C-4AA1-B540-36C3B838C4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800584-727A-48CF-8223-244AD9717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967" y="-1"/>
            <a:ext cx="5038344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386BE1-94F7-4A84-9D3B-956535E3C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650" y="1332952"/>
            <a:ext cx="3926898" cy="3921176"/>
          </a:xfrm>
        </p:spPr>
        <p:txBody>
          <a:bodyPr anchor="ctr">
            <a:normAutofit/>
          </a:bodyPr>
          <a:lstStyle/>
          <a:p>
            <a:r>
              <a:rPr lang="en-AU" sz="5400"/>
              <a:t>Challenges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0CED441-B73B-4907-9AF2-614CEAC6A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5422392" y="64008"/>
            <a:chExt cx="1178966" cy="232963"/>
          </a:xfrm>
        </p:grpSpPr>
        <p:sp>
          <p:nvSpPr>
            <p:cNvPr id="17" name="Rectangle 64">
              <a:extLst>
                <a:ext uri="{FF2B5EF4-FFF2-40B4-BE49-F238E27FC236}">
                  <a16:creationId xmlns:a16="http://schemas.microsoft.com/office/drawing/2014/main" id="{A03170C9-14E4-4D47-827E-51518FA9CA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757EFF12-1826-499E-94C2-AF4400A664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4">
              <a:extLst>
                <a:ext uri="{FF2B5EF4-FFF2-40B4-BE49-F238E27FC236}">
                  <a16:creationId xmlns:a16="http://schemas.microsoft.com/office/drawing/2014/main" id="{20CC511B-2DB0-4523-82ED-40CCC5C7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6">
              <a:extLst>
                <a:ext uri="{FF2B5EF4-FFF2-40B4-BE49-F238E27FC236}">
                  <a16:creationId xmlns:a16="http://schemas.microsoft.com/office/drawing/2014/main" id="{6CB93565-67D6-49DD-8D4E-4685AC81A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4">
              <a:extLst>
                <a:ext uri="{FF2B5EF4-FFF2-40B4-BE49-F238E27FC236}">
                  <a16:creationId xmlns:a16="http://schemas.microsoft.com/office/drawing/2014/main" id="{AE9D45A7-FFB3-4E69-A4EC-FAA3489B0E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6">
              <a:extLst>
                <a:ext uri="{FF2B5EF4-FFF2-40B4-BE49-F238E27FC236}">
                  <a16:creationId xmlns:a16="http://schemas.microsoft.com/office/drawing/2014/main" id="{A29467A6-0F59-4991-89B5-35408BD725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4">
              <a:extLst>
                <a:ext uri="{FF2B5EF4-FFF2-40B4-BE49-F238E27FC236}">
                  <a16:creationId xmlns:a16="http://schemas.microsoft.com/office/drawing/2014/main" id="{AA726CA1-9A94-4AF0-B9DD-3572C692A1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6">
              <a:extLst>
                <a:ext uri="{FF2B5EF4-FFF2-40B4-BE49-F238E27FC236}">
                  <a16:creationId xmlns:a16="http://schemas.microsoft.com/office/drawing/2014/main" id="{EB03BD70-FD68-460B-A88B-005DAB5BED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4">
              <a:extLst>
                <a:ext uri="{FF2B5EF4-FFF2-40B4-BE49-F238E27FC236}">
                  <a16:creationId xmlns:a16="http://schemas.microsoft.com/office/drawing/2014/main" id="{C1040543-6AB1-4FE1-8946-59D0E7BB8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BEEF4851-38D3-48A2-B05D-2697716268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4">
              <a:extLst>
                <a:ext uri="{FF2B5EF4-FFF2-40B4-BE49-F238E27FC236}">
                  <a16:creationId xmlns:a16="http://schemas.microsoft.com/office/drawing/2014/main" id="{DEC37F16-C638-42B2-AA09-CA5142D85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0AC31779-80E9-4BF3-9703-F63FE8094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4">
              <a:extLst>
                <a:ext uri="{FF2B5EF4-FFF2-40B4-BE49-F238E27FC236}">
                  <a16:creationId xmlns:a16="http://schemas.microsoft.com/office/drawing/2014/main" id="{D71CA5FF-D764-4C4E-8854-E5875684FE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6">
              <a:extLst>
                <a:ext uri="{FF2B5EF4-FFF2-40B4-BE49-F238E27FC236}">
                  <a16:creationId xmlns:a16="http://schemas.microsoft.com/office/drawing/2014/main" id="{81A1FA9D-7285-4D42-ADF3-BC14114B27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4">
              <a:extLst>
                <a:ext uri="{FF2B5EF4-FFF2-40B4-BE49-F238E27FC236}">
                  <a16:creationId xmlns:a16="http://schemas.microsoft.com/office/drawing/2014/main" id="{A1E40F6A-5F88-46D9-A510-00D54F0B81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6">
              <a:extLst>
                <a:ext uri="{FF2B5EF4-FFF2-40B4-BE49-F238E27FC236}">
                  <a16:creationId xmlns:a16="http://schemas.microsoft.com/office/drawing/2014/main" id="{938C555D-926A-4092-966E-1BC7E455F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4">
              <a:extLst>
                <a:ext uri="{FF2B5EF4-FFF2-40B4-BE49-F238E27FC236}">
                  <a16:creationId xmlns:a16="http://schemas.microsoft.com/office/drawing/2014/main" id="{58D049FF-3E13-4E3E-A5BE-CF5253B8E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6">
              <a:extLst>
                <a:ext uri="{FF2B5EF4-FFF2-40B4-BE49-F238E27FC236}">
                  <a16:creationId xmlns:a16="http://schemas.microsoft.com/office/drawing/2014/main" id="{A16547CF-5B03-4E57-B466-A0FDCECADD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4">
              <a:extLst>
                <a:ext uri="{FF2B5EF4-FFF2-40B4-BE49-F238E27FC236}">
                  <a16:creationId xmlns:a16="http://schemas.microsoft.com/office/drawing/2014/main" id="{84C012C4-5959-40D5-8A7B-8542BD4B98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66">
              <a:extLst>
                <a:ext uri="{FF2B5EF4-FFF2-40B4-BE49-F238E27FC236}">
                  <a16:creationId xmlns:a16="http://schemas.microsoft.com/office/drawing/2014/main" id="{8C7DF75A-2C0D-4388-A295-397333ADBD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831FF-AA39-4C6F-9A00-729B1F126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1120" y="499833"/>
            <a:ext cx="5100320" cy="5581226"/>
          </a:xfrm>
        </p:spPr>
        <p:txBody>
          <a:bodyPr anchor="ctr">
            <a:normAutofit/>
          </a:bodyPr>
          <a:lstStyle/>
          <a:p>
            <a:r>
              <a:rPr lang="en-AU" sz="2200" dirty="0"/>
              <a:t>Clouds!</a:t>
            </a:r>
          </a:p>
          <a:p>
            <a:r>
              <a:rPr lang="en-AU" sz="2200" dirty="0"/>
              <a:t>Finding the correct imagery for what I wanted to do</a:t>
            </a:r>
          </a:p>
          <a:p>
            <a:pPr marL="0" indent="0">
              <a:buNone/>
            </a:pPr>
            <a:endParaRPr lang="en-AU" sz="2200" dirty="0"/>
          </a:p>
          <a:p>
            <a:pPr marL="0" indent="0">
              <a:buNone/>
            </a:pPr>
            <a:endParaRPr lang="en-AU" sz="2200" dirty="0"/>
          </a:p>
          <a:p>
            <a:pPr marL="0" indent="0">
              <a:buNone/>
            </a:pPr>
            <a:endParaRPr lang="en-AU" sz="2200" dirty="0"/>
          </a:p>
          <a:p>
            <a:pPr marL="0" indent="0">
              <a:buNone/>
            </a:pPr>
            <a:endParaRPr lang="en-AU" sz="2200" dirty="0"/>
          </a:p>
          <a:p>
            <a:pPr marL="0" indent="0">
              <a:buNone/>
            </a:pPr>
            <a:endParaRPr lang="en-AU" sz="2200" dirty="0"/>
          </a:p>
          <a:p>
            <a:pPr marL="0" indent="0">
              <a:buNone/>
            </a:pPr>
            <a:endParaRPr lang="en-AU" sz="2200" dirty="0"/>
          </a:p>
          <a:p>
            <a:pPr marL="0" indent="0">
              <a:buNone/>
            </a:pPr>
            <a:r>
              <a:rPr lang="en-AU" sz="2200" dirty="0"/>
              <a:t>Imagery from USGS</a:t>
            </a:r>
          </a:p>
          <a:p>
            <a:pPr marL="0" indent="0">
              <a:buNone/>
            </a:pPr>
            <a:r>
              <a:rPr lang="en-AU" sz="2200" dirty="0"/>
              <a:t>Cache Creek Wilderness Boarders and Rocky Fire Perimeter from BLM</a:t>
            </a:r>
          </a:p>
        </p:txBody>
      </p:sp>
    </p:spTree>
    <p:extLst>
      <p:ext uri="{BB962C8B-B14F-4D97-AF65-F5344CB8AC3E}">
        <p14:creationId xmlns:p14="http://schemas.microsoft.com/office/powerpoint/2010/main" val="3390167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235</Words>
  <Application>Microsoft Office PowerPoint</Application>
  <PresentationFormat>Widescreen</PresentationFormat>
  <Paragraphs>48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2015 Rocky Fire Impact on Cache Creek Wilderness</vt:lpstr>
      <vt:lpstr>Rocky Fire Perimeter</vt:lpstr>
      <vt:lpstr>Landsat 8 Clipped to Cache Creek Wilderness</vt:lpstr>
      <vt:lpstr>NDVI for Landsat 8</vt:lpstr>
      <vt:lpstr>Remapping</vt:lpstr>
      <vt:lpstr>2015</vt:lpstr>
      <vt:lpstr>2017 – The Damage</vt:lpstr>
      <vt:lpstr>2020 – Recovery</vt:lpstr>
      <vt:lpstr>Challenges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SUPREME NECK PROTEKT0R</dc:creator>
  <cp:lastModifiedBy>SUPREME NECK PROTEKT0R</cp:lastModifiedBy>
  <cp:revision>15</cp:revision>
  <dcterms:created xsi:type="dcterms:W3CDTF">2021-05-18T17:06:46Z</dcterms:created>
  <dcterms:modified xsi:type="dcterms:W3CDTF">2021-05-19T00:20:44Z</dcterms:modified>
</cp:coreProperties>
</file>