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1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3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0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02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93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2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5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4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5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6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0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30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241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3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14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48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48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7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57B2F0F-DE2C-4D79-88DA-D617C22226BB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92232-766F-450A-ACF9-C3862237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44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411481"/>
            <a:ext cx="8825658" cy="3451392"/>
          </a:xfrm>
        </p:spPr>
        <p:txBody>
          <a:bodyPr/>
          <a:lstStyle/>
          <a:p>
            <a:pPr algn="ctr"/>
            <a:r>
              <a:rPr lang="en-US" sz="6600" dirty="0"/>
              <a:t>Facilitate Creation of Spatial Address Lists Within the TCC Area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Greg Helzerman</a:t>
            </a:r>
          </a:p>
          <a:p>
            <a:pPr algn="ctr"/>
            <a:r>
              <a:rPr lang="en-US" dirty="0"/>
              <a:t>Geography 375, Spring 2021</a:t>
            </a:r>
          </a:p>
        </p:txBody>
      </p:sp>
    </p:spTree>
    <p:extLst>
      <p:ext uri="{BB962C8B-B14F-4D97-AF65-F5344CB8AC3E}">
        <p14:creationId xmlns:p14="http://schemas.microsoft.com/office/powerpoint/2010/main" val="249427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290" y="452717"/>
            <a:ext cx="7044856" cy="2066548"/>
          </a:xfrm>
        </p:spPr>
        <p:txBody>
          <a:bodyPr/>
          <a:lstStyle/>
          <a:p>
            <a:pPr algn="ctr"/>
            <a:r>
              <a:rPr lang="en-US" dirty="0"/>
              <a:t>Background: Transformative Climate Communities (TCC)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864498"/>
            <a:ext cx="8946541" cy="3383901"/>
          </a:xfrm>
        </p:spPr>
        <p:txBody>
          <a:bodyPr>
            <a:normAutofit/>
          </a:bodyPr>
          <a:lstStyle/>
          <a:p>
            <a:r>
              <a:rPr lang="en-US" dirty="0"/>
              <a:t>Goal is to Transform California disadvantaged communities</a:t>
            </a:r>
          </a:p>
          <a:p>
            <a:r>
              <a:rPr lang="en-US" dirty="0"/>
              <a:t>Areas most impacted by pollution</a:t>
            </a:r>
          </a:p>
          <a:p>
            <a:r>
              <a:rPr lang="en-US" dirty="0"/>
              <a:t>Funds to target environmental, health and economic benefits</a:t>
            </a:r>
          </a:p>
          <a:p>
            <a:pPr lvl="1"/>
            <a:r>
              <a:rPr lang="en-US" dirty="0"/>
              <a:t>Development Projects</a:t>
            </a:r>
          </a:p>
          <a:p>
            <a:pPr lvl="1"/>
            <a:r>
              <a:rPr lang="en-US" dirty="0"/>
              <a:t>Infrastructure Projects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1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019440" cy="1304520"/>
          </a:xfrm>
        </p:spPr>
        <p:txBody>
          <a:bodyPr/>
          <a:lstStyle/>
          <a:p>
            <a:r>
              <a:rPr lang="en-US" sz="3600" dirty="0"/>
              <a:t>Sacramento</a:t>
            </a:r>
            <a:br>
              <a:rPr lang="en-US" sz="3600" dirty="0"/>
            </a:br>
            <a:r>
              <a:rPr lang="en-US" sz="3600" dirty="0"/>
              <a:t> TCC Area</a:t>
            </a:r>
          </a:p>
        </p:txBody>
      </p:sp>
      <p:pic>
        <p:nvPicPr>
          <p:cNvPr id="1026" name="Picture 2" descr="C:\Users\ghelzerman\AppData\Roaming\PixelMetrics\CaptureWiz\Temp\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593" y="303000"/>
            <a:ext cx="6541295" cy="6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C05B229-0498-41C9-8931-1E7695D9BBF7}"/>
              </a:ext>
            </a:extLst>
          </p:cNvPr>
          <p:cNvSpPr txBox="1">
            <a:spLocks/>
          </p:cNvSpPr>
          <p:nvPr/>
        </p:nvSpPr>
        <p:spPr>
          <a:xfrm>
            <a:off x="350901" y="2096098"/>
            <a:ext cx="446936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dirty="0"/>
              <a:t>Sacramento TCC (SIMPL: Sacramento Integrated Multimodal Place-based Living Project)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Mirasol Village Housing Development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New Light Rail Station Near N 12</a:t>
            </a:r>
            <a:r>
              <a:rPr lang="en-US" baseline="30000" dirty="0"/>
              <a:t>th</a:t>
            </a:r>
            <a:r>
              <a:rPr lang="en-US" dirty="0"/>
              <a:t> and Richards Blvd.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Tree Planting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More</a:t>
            </a: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91B5A0CD-A1AE-4211-9667-6330FE710789}"/>
              </a:ext>
            </a:extLst>
          </p:cNvPr>
          <p:cNvSpPr/>
          <p:nvPr/>
        </p:nvSpPr>
        <p:spPr>
          <a:xfrm>
            <a:off x="10049070" y="2369976"/>
            <a:ext cx="214604" cy="1959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ED5EF8C7-62EA-4739-A2E6-5A003F09A8D1}"/>
              </a:ext>
            </a:extLst>
          </p:cNvPr>
          <p:cNvSpPr/>
          <p:nvPr/>
        </p:nvSpPr>
        <p:spPr>
          <a:xfrm>
            <a:off x="9501674" y="2234682"/>
            <a:ext cx="214604" cy="1959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1296"/>
          </a:xfrm>
        </p:spPr>
        <p:txBody>
          <a:bodyPr/>
          <a:lstStyle/>
          <a:p>
            <a:r>
              <a:rPr lang="en-US" sz="3200" dirty="0"/>
              <a:t>Why Address Lists?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 and engage the community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Contact businesses about training opportunities and to aid in business retention in the area</a:t>
            </a:r>
          </a:p>
        </p:txBody>
      </p:sp>
    </p:spTree>
    <p:extLst>
      <p:ext uri="{BB962C8B-B14F-4D97-AF65-F5344CB8AC3E}">
        <p14:creationId xmlns:p14="http://schemas.microsoft.com/office/powerpoint/2010/main" val="1632859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1296"/>
          </a:xfrm>
        </p:spPr>
        <p:txBody>
          <a:bodyPr/>
          <a:lstStyle/>
          <a:p>
            <a:r>
              <a:rPr lang="en-US" sz="3200" dirty="0"/>
              <a:t>Spatial Address List Python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679207"/>
            <a:ext cx="8946541" cy="4195481"/>
          </a:xfrm>
        </p:spPr>
        <p:txBody>
          <a:bodyPr/>
          <a:lstStyle/>
          <a:p>
            <a:r>
              <a:rPr lang="en-US" dirty="0"/>
              <a:t>Address Lists</a:t>
            </a:r>
          </a:p>
          <a:p>
            <a:pPr lvl="1"/>
            <a:r>
              <a:rPr lang="en-US" dirty="0"/>
              <a:t>Parcel Owner Mailing Addresses (With List of All APNs Owned by the Same Owner)</a:t>
            </a:r>
          </a:p>
          <a:p>
            <a:pPr lvl="1"/>
            <a:r>
              <a:rPr lang="en-US" dirty="0"/>
              <a:t>Master Address Database (MAGMA) Mailing Addresses (USPS Deliverable Only)</a:t>
            </a:r>
          </a:p>
          <a:p>
            <a:pPr lvl="1"/>
            <a:r>
              <a:rPr lang="en-US" dirty="0"/>
              <a:t>Combination of Owners and Addresses (Without Duplication)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Business Address List</a:t>
            </a:r>
          </a:p>
          <a:p>
            <a:pPr lvl="1"/>
            <a:r>
              <a:rPr lang="en-US" dirty="0"/>
              <a:t>Business Addresses in the Sacramento City open dataset “Business Operation Tax Information” Geocoded</a:t>
            </a:r>
          </a:p>
        </p:txBody>
      </p:sp>
    </p:spTree>
    <p:extLst>
      <p:ext uri="{BB962C8B-B14F-4D97-AF65-F5344CB8AC3E}">
        <p14:creationId xmlns:p14="http://schemas.microsoft.com/office/powerpoint/2010/main" val="375368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1296"/>
          </a:xfrm>
        </p:spPr>
        <p:txBody>
          <a:bodyPr/>
          <a:lstStyle/>
          <a:p>
            <a:r>
              <a:rPr lang="en-US" sz="3200" dirty="0"/>
              <a:t>Parcel Owner Addresses (Over 2,300)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2050" name="Picture 2" descr="C:\Users\ghelzerman\AppData\Roaming\PixelMetrics\CaptureWiz\Temp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984" y="1247997"/>
            <a:ext cx="5497802" cy="519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77078" y="1551323"/>
            <a:ext cx="3601942" cy="4149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/>
              <a:t>If Parcel Owner Owns More Than One Parcel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Consolidated Parcel Owner Mailing Addresses (Over 1,300)</a:t>
            </a:r>
          </a:p>
          <a:p>
            <a:endParaRPr lang="en-US" sz="2400" dirty="0"/>
          </a:p>
          <a:p>
            <a:r>
              <a:rPr lang="en-US" sz="2400" dirty="0">
                <a:sym typeface="Wingdings" panose="05000000000000000000" pitchFamily="2" charset="2"/>
              </a:rPr>
              <a:t> List of APNs for each owner Mailing Address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6395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49351"/>
            <a:ext cx="9404723" cy="851296"/>
          </a:xfrm>
        </p:spPr>
        <p:txBody>
          <a:bodyPr/>
          <a:lstStyle/>
          <a:p>
            <a:r>
              <a:rPr lang="en-US" sz="3200" dirty="0"/>
              <a:t>MAGMA Addresses (Over 10,000)</a:t>
            </a:r>
            <a:br>
              <a:rPr lang="en-US" sz="3200" dirty="0"/>
            </a:br>
            <a:r>
              <a:rPr lang="en-US" sz="3200" dirty="0"/>
              <a:t>USPS Deliverable without </a:t>
            </a:r>
            <a:r>
              <a:rPr lang="en-US" sz="3200" dirty="0" err="1"/>
              <a:t>Mirasol</a:t>
            </a:r>
            <a:r>
              <a:rPr lang="en-US" sz="3200" dirty="0"/>
              <a:t> (Over 7,800)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15847" y="2806810"/>
            <a:ext cx="2512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Removed Addresses in </a:t>
            </a:r>
            <a:r>
              <a:rPr lang="en-US" dirty="0" err="1"/>
              <a:t>Mirasol</a:t>
            </a:r>
            <a:r>
              <a:rPr lang="en-US" dirty="0"/>
              <a:t> Village (Currently Under Construction)</a:t>
            </a:r>
          </a:p>
        </p:txBody>
      </p:sp>
      <p:pic>
        <p:nvPicPr>
          <p:cNvPr id="1030" name="Picture 6" descr="C:\Users\ghelzerman\AppData\Roaming\PixelMetrics\CaptureWiz\Temp\3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541" y="1392679"/>
            <a:ext cx="5375640" cy="530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6257677" y="3013544"/>
            <a:ext cx="2154803" cy="9541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56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44" y="1456414"/>
            <a:ext cx="3782765" cy="4642236"/>
          </a:xfrm>
        </p:spPr>
        <p:txBody>
          <a:bodyPr/>
          <a:lstStyle/>
          <a:p>
            <a:r>
              <a:rPr lang="en-US" sz="2400" dirty="0"/>
              <a:t>Purple – Business Locations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Green – Business mailing addresses (No business location entered)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	Internet business</a:t>
            </a:r>
            <a:br>
              <a:rPr lang="en-US" sz="2400" dirty="0"/>
            </a:br>
            <a:r>
              <a:rPr lang="en-US" sz="2400" dirty="0"/>
              <a:t>	Photography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 err="1"/>
              <a:t>Ect</a:t>
            </a:r>
            <a:r>
              <a:rPr lang="en-US" sz="2400" dirty="0"/>
              <a:t>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	</a:t>
            </a:r>
          </a:p>
        </p:txBody>
      </p:sp>
      <p:pic>
        <p:nvPicPr>
          <p:cNvPr id="1026" name="Picture 2" descr="C:\Users\ghelzerman\AppData\Roaming\PixelMetrics\CaptureWiz\Temp\4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28" y="1154140"/>
            <a:ext cx="5050841" cy="488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98511" y="605118"/>
            <a:ext cx="9404723" cy="8512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/>
              <a:t>Business Addresses Geocoded (Over 1,900)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9470" y="6042656"/>
            <a:ext cx="9796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Created a composite locator with MAGMA and Centerlines</a:t>
            </a:r>
          </a:p>
          <a:p>
            <a:r>
              <a:rPr lang="en-US" dirty="0" err="1"/>
              <a:t>arcpy.geocoding.GeocodeAddresses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30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helzerman\AppData\Roaming\PixelMetrics\CaptureWiz\Temp\3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315" y="1373106"/>
            <a:ext cx="2975009" cy="94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98511" y="605117"/>
            <a:ext cx="9404723" cy="1232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/>
              <a:t>Used Pandas Python Library Perform Some Operations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87286" y="2968063"/>
            <a:ext cx="9373263" cy="3521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Code below will replace all Nulls (nan) with blank to the “bus” pandas data frame.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# Replace Nulls with "" blank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 err="1"/>
              <a:t>bus.fillna</a:t>
            </a:r>
            <a:r>
              <a:rPr lang="en-US" sz="2000" dirty="0"/>
              <a:t>("", </a:t>
            </a:r>
            <a:r>
              <a:rPr lang="en-US" sz="2000" dirty="0" err="1"/>
              <a:t>inplace</a:t>
            </a:r>
            <a:r>
              <a:rPr lang="en-US" sz="2000" dirty="0"/>
              <a:t> = True)</a:t>
            </a:r>
            <a:br>
              <a:rPr lang="en-US" sz="20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2078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392" y="3030348"/>
            <a:ext cx="10051045" cy="2933131"/>
          </a:xfrm>
        </p:spPr>
        <p:txBody>
          <a:bodyPr/>
          <a:lstStyle/>
          <a:p>
            <a:r>
              <a:rPr lang="en-US" sz="1800" dirty="0"/>
              <a:t># Highlight the rows that are business mail addresses (No business location provided)</a:t>
            </a:r>
            <a:br>
              <a:rPr lang="en-US" sz="1800" dirty="0"/>
            </a:br>
            <a:r>
              <a:rPr lang="en-US" sz="1800" dirty="0" err="1"/>
              <a:t>def</a:t>
            </a:r>
            <a:r>
              <a:rPr lang="en-US" sz="1800" dirty="0"/>
              <a:t> </a:t>
            </a:r>
            <a:r>
              <a:rPr lang="en-US" sz="1800" dirty="0" err="1"/>
              <a:t>highlight_cells</a:t>
            </a:r>
            <a:r>
              <a:rPr lang="en-US" sz="1800" dirty="0"/>
              <a:t>(</a:t>
            </a:r>
            <a:r>
              <a:rPr lang="en-US" sz="1800" dirty="0" err="1"/>
              <a:t>val</a:t>
            </a:r>
            <a:r>
              <a:rPr lang="en-US" sz="1800" dirty="0"/>
              <a:t>):</a:t>
            </a:r>
            <a:br>
              <a:rPr lang="en-US" sz="1800" dirty="0"/>
            </a:br>
            <a:r>
              <a:rPr lang="en-US" sz="1800" dirty="0"/>
              <a:t>    if </a:t>
            </a:r>
            <a:r>
              <a:rPr lang="en-US" sz="1800" dirty="0" err="1"/>
              <a:t>str</a:t>
            </a:r>
            <a:r>
              <a:rPr lang="en-US" sz="1800" dirty="0"/>
              <a:t>(</a:t>
            </a:r>
            <a:r>
              <a:rPr lang="en-US" sz="1800" dirty="0" err="1"/>
              <a:t>val.Location_Street_Name</a:t>
            </a:r>
            <a:r>
              <a:rPr lang="en-US" sz="1800" dirty="0"/>
              <a:t>) == "":</a:t>
            </a:r>
            <a:br>
              <a:rPr lang="en-US" sz="1800" dirty="0"/>
            </a:br>
            <a:r>
              <a:rPr lang="en-US" sz="1800" dirty="0"/>
              <a:t>        return ['background-color: #d9d9d9']*</a:t>
            </a:r>
            <a:r>
              <a:rPr lang="en-US" sz="1800" dirty="0" err="1"/>
              <a:t>len</a:t>
            </a:r>
            <a:r>
              <a:rPr lang="en-US" sz="1800" dirty="0"/>
              <a:t>(</a:t>
            </a:r>
            <a:r>
              <a:rPr lang="en-US" sz="1800" dirty="0" err="1"/>
              <a:t>val</a:t>
            </a:r>
            <a:r>
              <a:rPr lang="en-US" sz="1800" dirty="0"/>
              <a:t>)</a:t>
            </a:r>
            <a:br>
              <a:rPr lang="en-US" sz="1800" dirty="0"/>
            </a:br>
            <a:r>
              <a:rPr lang="en-US" sz="1800" dirty="0"/>
              <a:t>    else:</a:t>
            </a:r>
            <a:br>
              <a:rPr lang="en-US" sz="1800" dirty="0"/>
            </a:br>
            <a:r>
              <a:rPr lang="en-US" sz="1800" dirty="0"/>
              <a:t>        return ['color: black']*</a:t>
            </a:r>
            <a:r>
              <a:rPr lang="en-US" sz="1800" dirty="0" err="1"/>
              <a:t>len</a:t>
            </a:r>
            <a:r>
              <a:rPr lang="en-US" sz="1800" dirty="0"/>
              <a:t>(</a:t>
            </a:r>
            <a:r>
              <a:rPr lang="en-US" sz="1800" dirty="0" err="1"/>
              <a:t>val</a:t>
            </a:r>
            <a:r>
              <a:rPr lang="en-US" sz="1800" dirty="0"/>
              <a:t>)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 err="1"/>
              <a:t>bus_styler</a:t>
            </a:r>
            <a:r>
              <a:rPr lang="en-US" sz="1800" dirty="0"/>
              <a:t> = </a:t>
            </a:r>
            <a:r>
              <a:rPr lang="en-US" sz="1800" dirty="0" err="1"/>
              <a:t>bus.style.apply</a:t>
            </a:r>
            <a:r>
              <a:rPr lang="en-US" sz="1800" dirty="0"/>
              <a:t>(</a:t>
            </a:r>
            <a:r>
              <a:rPr lang="en-US" sz="1800" dirty="0" err="1"/>
              <a:t>highlight_cells</a:t>
            </a:r>
            <a:r>
              <a:rPr lang="en-US" sz="1800" dirty="0"/>
              <a:t>, axis=1)</a:t>
            </a:r>
            <a:br>
              <a:rPr lang="en-US" sz="1800" dirty="0"/>
            </a:br>
            <a:r>
              <a:rPr lang="en-US" sz="1800" dirty="0" err="1"/>
              <a:t>busfiltered_styler</a:t>
            </a:r>
            <a:r>
              <a:rPr lang="en-US" sz="1800" dirty="0"/>
              <a:t> = </a:t>
            </a:r>
            <a:r>
              <a:rPr lang="en-US" sz="1800" dirty="0" err="1"/>
              <a:t>busfiltered.style.apply</a:t>
            </a:r>
            <a:r>
              <a:rPr lang="en-US" sz="1800" dirty="0"/>
              <a:t>(</a:t>
            </a:r>
            <a:r>
              <a:rPr lang="en-US" sz="1800" dirty="0" err="1"/>
              <a:t>highlight_cells</a:t>
            </a:r>
            <a:r>
              <a:rPr lang="en-US" sz="1800" dirty="0"/>
              <a:t>, axis=1)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026" name="Picture 2" descr="C:\Users\ghelzerman\AppData\Roaming\PixelMetrics\CaptureWiz\Temp\3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817" y="1848874"/>
            <a:ext cx="2975009" cy="94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98511" y="605117"/>
            <a:ext cx="9404723" cy="15496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/>
              <a:t>Highlight specific rows using a function that would be conveyed to the Excel Formatting</a:t>
            </a:r>
          </a:p>
          <a:p>
            <a:r>
              <a:rPr lang="en-US" sz="3200" dirty="0"/>
              <a:t>Using Pandas </a:t>
            </a:r>
            <a:r>
              <a:rPr lang="en-US" sz="3200" dirty="0" err="1"/>
              <a:t>Styler</a:t>
            </a:r>
            <a:r>
              <a:rPr lang="en-US" sz="3200" dirty="0"/>
              <a:t> Object</a:t>
            </a:r>
          </a:p>
        </p:txBody>
      </p:sp>
    </p:spTree>
    <p:extLst>
      <p:ext uri="{BB962C8B-B14F-4D97-AF65-F5344CB8AC3E}">
        <p14:creationId xmlns:p14="http://schemas.microsoft.com/office/powerpoint/2010/main" val="43166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201153"/>
          </a:xfrm>
        </p:spPr>
        <p:txBody>
          <a:bodyPr/>
          <a:lstStyle/>
          <a:p>
            <a:r>
              <a:rPr lang="en-US" sz="3200" dirty="0"/>
              <a:t>Example Business Addresses Formatted into Mailing Labels Using Microsoft Word</a:t>
            </a:r>
          </a:p>
        </p:txBody>
      </p:sp>
      <p:pic>
        <p:nvPicPr>
          <p:cNvPr id="4" name="Content Placeholder 3" descr="C:\Users\ghelzerman\AppData\Roaming\PixelMetrics\CaptureWiz\Temp\5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87" y="1876507"/>
            <a:ext cx="7971181" cy="323618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311168" y="1367625"/>
            <a:ext cx="41723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# Format Unit Number</a:t>
            </a:r>
          </a:p>
          <a:p>
            <a:endParaRPr lang="en-US" sz="1200" dirty="0"/>
          </a:p>
          <a:p>
            <a:r>
              <a:rPr lang="en-US" sz="1200" dirty="0" err="1"/>
              <a:t>def</a:t>
            </a:r>
            <a:r>
              <a:rPr lang="en-US" sz="1200" dirty="0"/>
              <a:t> </a:t>
            </a:r>
            <a:r>
              <a:rPr lang="en-US" sz="1200" dirty="0" err="1"/>
              <a:t>format_unit</a:t>
            </a:r>
            <a:r>
              <a:rPr lang="en-US" sz="1200" dirty="0"/>
              <a:t>(</a:t>
            </a:r>
            <a:r>
              <a:rPr lang="en-US" sz="1200" dirty="0" err="1"/>
              <a:t>val</a:t>
            </a:r>
            <a:r>
              <a:rPr lang="en-US" sz="1200" dirty="0"/>
              <a:t>):</a:t>
            </a:r>
          </a:p>
          <a:p>
            <a:r>
              <a:rPr lang="en-US" sz="1200" dirty="0"/>
              <a:t>    if </a:t>
            </a:r>
            <a:r>
              <a:rPr lang="en-US" sz="1200" dirty="0" err="1"/>
              <a:t>val</a:t>
            </a:r>
            <a:r>
              <a:rPr lang="en-US" sz="1200" dirty="0"/>
              <a:t> == "":</a:t>
            </a:r>
          </a:p>
          <a:p>
            <a:r>
              <a:rPr lang="en-US" sz="1200" dirty="0"/>
              <a:t>        return ""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("PMB")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("STE")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("SUITE")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("PO BOX")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("UNIT")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("FL")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("APT")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 err="1"/>
              <a:t>elif</a:t>
            </a:r>
            <a:r>
              <a:rPr lang="en-US" sz="1200" dirty="0"/>
              <a:t> </a:t>
            </a:r>
            <a:r>
              <a:rPr lang="en-US" sz="1200" dirty="0" err="1"/>
              <a:t>val.count</a:t>
            </a:r>
            <a:r>
              <a:rPr lang="en-US" sz="1200" dirty="0"/>
              <a:t>("BASEMENT") &gt; 0:</a:t>
            </a:r>
          </a:p>
          <a:p>
            <a:r>
              <a:rPr lang="en-US" sz="1200" dirty="0"/>
              <a:t>        return ",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else:</a:t>
            </a:r>
          </a:p>
          <a:p>
            <a:r>
              <a:rPr lang="en-US" sz="1200" dirty="0"/>
              <a:t>        return ", UNIT " + </a:t>
            </a:r>
            <a:r>
              <a:rPr lang="en-US" sz="1200" dirty="0" err="1"/>
              <a:t>val</a:t>
            </a:r>
            <a:endParaRPr lang="en-US" sz="1200" dirty="0"/>
          </a:p>
          <a:p>
            <a:r>
              <a:rPr lang="en-US" sz="1200" dirty="0"/>
              <a:t>    </a:t>
            </a:r>
          </a:p>
          <a:p>
            <a:r>
              <a:rPr lang="en-US" sz="1200" dirty="0"/>
              <a:t>bus["</a:t>
            </a:r>
            <a:r>
              <a:rPr lang="en-US" sz="1200" dirty="0" err="1"/>
              <a:t>Unit_Formatted</a:t>
            </a:r>
            <a:r>
              <a:rPr lang="en-US" sz="1200" dirty="0"/>
              <a:t>"] = bus[["</a:t>
            </a:r>
            <a:r>
              <a:rPr lang="en-US" sz="1200" dirty="0" err="1"/>
              <a:t>Unit_Number</a:t>
            </a:r>
            <a:r>
              <a:rPr lang="en-US" sz="1200" dirty="0"/>
              <a:t>"]].</a:t>
            </a:r>
            <a:r>
              <a:rPr lang="en-US" sz="1200" dirty="0" err="1"/>
              <a:t>applymap</a:t>
            </a:r>
            <a:r>
              <a:rPr lang="en-US" sz="1200" dirty="0"/>
              <a:t>(</a:t>
            </a:r>
            <a:r>
              <a:rPr lang="en-US" sz="1200" dirty="0" err="1"/>
              <a:t>format_unit</a:t>
            </a:r>
            <a:r>
              <a:rPr lang="en-US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951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185768" y="533555"/>
            <a:ext cx="3208946" cy="7227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/>
              <a:t>Thank you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87286" y="2968063"/>
            <a:ext cx="9373263" cy="3521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3200" dirty="0"/>
          </a:p>
        </p:txBody>
      </p:sp>
      <p:pic>
        <p:nvPicPr>
          <p:cNvPr id="2050" name="Picture 2" descr="C:\Users\ghelzerman\AppData\Roaming\PixelMetrics\CaptureWiz\Temp\4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459" y="1366026"/>
            <a:ext cx="7712743" cy="512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210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510</TotalTime>
  <Words>655</Words>
  <Application>Microsoft Office PowerPoint</Application>
  <PresentationFormat>Widescreen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Ion</vt:lpstr>
      <vt:lpstr>Facilitate Creation of Spatial Address Lists Within the TCC Area</vt:lpstr>
      <vt:lpstr>Background: Transformative Climate Communities (TCC)</vt:lpstr>
      <vt:lpstr>Sacramento  TCC Area</vt:lpstr>
      <vt:lpstr>Why Address Lists?</vt:lpstr>
      <vt:lpstr>Spatial Address List Python Programs</vt:lpstr>
      <vt:lpstr>Parcel Owner Addresses (Over 2,300) </vt:lpstr>
      <vt:lpstr>MAGMA Addresses (Over 10,000) USPS Deliverable without Mirasol (Over 7,800)</vt:lpstr>
      <vt:lpstr>Purple – Business Locations    Green – Business mailing addresses (No business location entered)   Internet business  Photography  Ect.    </vt:lpstr>
      <vt:lpstr>PowerPoint Presentation</vt:lpstr>
      <vt:lpstr># Highlight the rows that are business mail addresses (No business location provided) def highlight_cells(val):     if str(val.Location_Street_Name) == "":         return ['background-color: #d9d9d9']*len(val)     else:         return ['color: black']*len(val)  bus_styler = bus.style.apply(highlight_cells, axis=1) busfiltered_styler = busfiltered.style.apply(highlight_cells, axis=1) </vt:lpstr>
      <vt:lpstr>Example Business Addresses Formatted into Mailing Labels Using Microsoft Word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Sacramento Promise Zone Experience</dc:title>
  <dc:creator>Greg Helzerman</dc:creator>
  <cp:lastModifiedBy>Greg Helzerman</cp:lastModifiedBy>
  <cp:revision>28</cp:revision>
  <dcterms:created xsi:type="dcterms:W3CDTF">2020-12-10T00:14:17Z</dcterms:created>
  <dcterms:modified xsi:type="dcterms:W3CDTF">2021-05-08T01:43:20Z</dcterms:modified>
</cp:coreProperties>
</file>