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83" r:id="rId4"/>
    <p:sldId id="263" r:id="rId5"/>
    <p:sldId id="260" r:id="rId6"/>
    <p:sldId id="262" r:id="rId7"/>
    <p:sldId id="266" r:id="rId8"/>
    <p:sldId id="268" r:id="rId9"/>
    <p:sldId id="270" r:id="rId10"/>
    <p:sldId id="272" r:id="rId11"/>
    <p:sldId id="285" r:id="rId12"/>
    <p:sldId id="284" r:id="rId13"/>
    <p:sldId id="276" r:id="rId14"/>
    <p:sldId id="274" r:id="rId15"/>
    <p:sldId id="277" r:id="rId16"/>
    <p:sldId id="286" r:id="rId17"/>
    <p:sldId id="280" r:id="rId18"/>
    <p:sldId id="282" r:id="rId19"/>
    <p:sldId id="258" r:id="rId20"/>
    <p:sldId id="292" r:id="rId21"/>
    <p:sldId id="290" r:id="rId22"/>
    <p:sldId id="293" r:id="rId23"/>
    <p:sldId id="294" r:id="rId24"/>
    <p:sldId id="29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A3"/>
    <a:srgbClr val="D7F5C1"/>
    <a:srgbClr val="C6F0A6"/>
    <a:srgbClr val="FFE389"/>
    <a:srgbClr val="FE8282"/>
    <a:srgbClr val="FD6363"/>
    <a:srgbClr val="FEB4B4"/>
    <a:srgbClr val="B8E6FE"/>
    <a:srgbClr val="CDEEFF"/>
    <a:srgbClr val="DD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B4B9A-9DC5-4EB7-AECF-B10FA2AE7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180D8-356B-40B4-8DF3-4F21EC57B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0044E-5E36-41CB-AC9A-918C8848D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EF076-90A8-46B6-BE5A-92DD54B2C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76E4C-526C-4417-93AB-B8720D92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4DDB9-D06F-4540-B51E-094E64217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03D73-3BC8-4A86-8149-E4431991D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A590-3669-4E64-981F-D2E180742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0FECA-A205-435E-84A9-1D8AC346D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627F7-28E7-4E9F-9484-16E298C4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0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329FF-9C45-4997-8B62-B23DC7504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4A52B-AD30-4BD7-939D-9C7A320D4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1FA19-4F5F-4E80-80D5-CF334375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4B6ED-FBD7-48E7-8992-73853636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DE8E8-ADDA-4038-B032-C5AB52D88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53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96F9-86E2-446A-B41C-A79F97DE6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84946-8EC0-4D9E-9B09-FA7971023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21C65-FFFE-40AB-B29A-321C3BE56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22B82-C6B4-4EA3-A9AD-0BDD16268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D6E21-B1D4-47B9-9BA3-8B7426FE7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02C94-B63C-4F88-A8D4-E8A7B2B7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28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4674-BDA4-4F8A-B5A0-6A93ED52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6A591-EFF9-4019-9BCC-A4C1934DD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C0DA7B-4CD1-4CB3-9B08-579023B0F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24482-B558-43D1-AEA5-586C2BC72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670D8-AC5C-4A69-A6EC-C7668FC73D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4C8665-E3DA-40FE-9FF7-2C32288DD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F49BDA-970D-4F0D-977F-27A5F858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8A3D81-3443-4DA1-827E-21594EF78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4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3967B-7FE6-4FF5-95C4-EA56C564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DCE7DA-6E62-4C8F-B955-CE898134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C077F-02B7-4D43-9F21-6B259406A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766F07-6005-4894-BB7A-3A44E6AE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2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D834B6-854E-43A3-9030-3A960C328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1F6719-34BE-4B0B-A626-C797BE663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8ADE7-6513-42B1-BAD5-071927F9E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1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C481-1340-4102-A293-50F2404D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30D5E-8E4A-465B-8D52-43B3DCFC6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B428F-B88C-4589-82DE-BAC8941EA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92CCE-C61D-4F40-8384-551726DA9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A7CFF-AE2B-4965-8969-F89F8C297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9D35B-7C89-44D7-942B-DBEED796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7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3650-BC86-402E-935D-1952153B3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6FF06C-82F9-45F6-A777-416EC95C07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0581F-51C7-4A4E-B6F6-B13D5B2DE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EB11-D28B-4BB6-B740-6A2A1C4E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8B449-9A22-4F07-9814-3993F7DD6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CD402-2CEA-4244-8B56-F5EDC310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5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C196-464D-4ECA-ACAB-D5D35834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C567F1-A055-47D5-9894-E4DBAA2DF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9FD67-0A95-40DD-9654-290E76E84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A1B0E-080F-44F4-B605-3918A967D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DB015-16C2-4F6E-8FDA-F08CD227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4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87601-3A95-47AD-8880-B3A879DAC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2C71F-B8B9-4067-9684-533A3916B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1EA73-7085-497C-A081-B48A4AB29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18494-D3FA-4D6F-BCDD-4441345A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39882-FFEA-4CE3-BF4A-7EFFBB87F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8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229D14-F4D1-44F2-B518-312F867D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5E74A-81D7-4F17-91F6-502717C8E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628F5-09E9-40F1-B7AF-48398027E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64A28-4357-4AD4-A5CC-B061E1E2EE4E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5C022-AC67-44DA-8798-B1E260829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917C5-575C-4421-8356-DB22F8500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54B1A-0DB6-4513-8367-37495F19E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3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.arcgis.com/en/pro-app/arcpy/geoprocessing_and_python/setting-script-tool-parameters.htm" TargetMode="External"/><Relationship Id="rId3" Type="http://schemas.openxmlformats.org/officeDocument/2006/relationships/hyperlink" Target="https://pro.arcgis.com/en/pro-app/tool-reference/analysis/buffer.htm" TargetMode="External"/><Relationship Id="rId7" Type="http://schemas.openxmlformats.org/officeDocument/2006/relationships/hyperlink" Target="https://pro.arcgis.com/en/pro-app/arcpy/geoprocessing_and_python/adding-a-script-tool.htm" TargetMode="External"/><Relationship Id="rId2" Type="http://schemas.openxmlformats.org/officeDocument/2006/relationships/hyperlink" Target="https://pro.arcgis.com/en/pro-app/tool-reference/analysis/multiple-ring-buffer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unity.esri.com/blogs/dan_patterson/2016/05/19/toolbox-creation-in-arcgis-pro" TargetMode="External"/><Relationship Id="rId5" Type="http://schemas.openxmlformats.org/officeDocument/2006/relationships/hyperlink" Target="https://pro.arcgis.com/en/pro-app/arcpy/geoprocessing_and_python/comparing-custom-and-python-toolboxes.htm" TargetMode="External"/><Relationship Id="rId10" Type="http://schemas.openxmlformats.org/officeDocument/2006/relationships/hyperlink" Target="https://www.youtube.com/watch?v=Q5ZDwksdLHM" TargetMode="External"/><Relationship Id="rId4" Type="http://schemas.openxmlformats.org/officeDocument/2006/relationships/hyperlink" Target="https://pro.arcgis.com/en/pro-app/help/editing/clip-features-using-another-feature.htm" TargetMode="External"/><Relationship Id="rId9" Type="http://schemas.openxmlformats.org/officeDocument/2006/relationships/hyperlink" Target="https://pro.arcgis.com/en/pro-app/arcpy/geoprocessing_and_python/understanding-script-tool-parameters.ht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pro.arcgis.com/en/pro-app/arcpy/functions/getparameterastext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4324-85D1-499A-B3E3-8A8961FB6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476250"/>
            <a:ext cx="4347027" cy="1892300"/>
          </a:xfrm>
          <a:noFill/>
        </p:spPr>
        <p:txBody>
          <a:bodyPr/>
          <a:lstStyle/>
          <a:p>
            <a:r>
              <a:rPr lang="en-US" dirty="0"/>
              <a:t>Automating Species Determination During A Spill Response.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9E32A-D66E-46EC-A3B7-087FD1A84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6571" y="5421086"/>
            <a:ext cx="4347029" cy="1436914"/>
          </a:xfrm>
        </p:spPr>
        <p:txBody>
          <a:bodyPr>
            <a:normAutofit/>
          </a:bodyPr>
          <a:lstStyle/>
          <a:p>
            <a:r>
              <a:rPr lang="en-US" sz="1800" dirty="0"/>
              <a:t>Greg Ewing</a:t>
            </a:r>
          </a:p>
          <a:p>
            <a:r>
              <a:rPr lang="en-US" sz="1800" dirty="0" err="1"/>
              <a:t>Geog</a:t>
            </a:r>
            <a:r>
              <a:rPr lang="en-US" sz="1800" dirty="0"/>
              <a:t> 375 – Final Project</a:t>
            </a:r>
          </a:p>
          <a:p>
            <a:r>
              <a:rPr lang="en-US" sz="1800" dirty="0"/>
              <a:t>Spring 2020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F0E0935C-CCE9-4238-A6D6-E6EA0AD453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" b="803"/>
          <a:stretch>
            <a:fillRect/>
          </a:stretch>
        </p:blipFill>
        <p:spPr>
          <a:xfrm>
            <a:off x="4673600" y="0"/>
            <a:ext cx="7518400" cy="6858000"/>
          </a:xfrm>
        </p:spPr>
      </p:pic>
    </p:spTree>
    <p:extLst>
      <p:ext uri="{BB962C8B-B14F-4D97-AF65-F5344CB8AC3E}">
        <p14:creationId xmlns:p14="http://schemas.microsoft.com/office/powerpoint/2010/main" val="3452153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8303-4549-4597-9C17-305A0714C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601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u="sng" dirty="0"/>
              <a:t>Purpose</a:t>
            </a:r>
            <a:r>
              <a:rPr lang="en-US" sz="3200" dirty="0"/>
              <a:t>: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542797-EC99-4B9B-A6B6-2D3D502BD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214" y="1355271"/>
            <a:ext cx="11315700" cy="5007429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sz="5900" dirty="0"/>
              <a:t>Create a Python script with two purposes in mind:</a:t>
            </a:r>
          </a:p>
          <a:p>
            <a:pPr algn="l"/>
            <a:endParaRPr lang="en-US" sz="5900" dirty="0"/>
          </a:p>
          <a:p>
            <a:pPr marL="457200" indent="-457200" algn="l">
              <a:buFont typeface="+mj-lt"/>
              <a:buAutoNum type="arabicParenR"/>
            </a:pPr>
            <a:r>
              <a:rPr lang="en-US" sz="5900" dirty="0"/>
              <a:t>Create a tool that will be a useful for the GIS Analyst during the initial hours of a spill response.</a:t>
            </a:r>
          </a:p>
          <a:p>
            <a:pPr marL="457200" indent="-457200" algn="l">
              <a:buFont typeface="+mj-lt"/>
              <a:buAutoNum type="arabicParenR"/>
            </a:pPr>
            <a:r>
              <a:rPr lang="en-US" sz="5900" dirty="0"/>
              <a:t>Create a tool that will decrease the time taken to create a finished product so needed information can be placed in the hands of the decision makers sooner without compromising the quality of the product.</a:t>
            </a:r>
          </a:p>
          <a:p>
            <a:pPr algn="l"/>
            <a:endParaRPr lang="en-US" sz="5900" dirty="0"/>
          </a:p>
          <a:p>
            <a:pPr algn="l"/>
            <a:r>
              <a:rPr lang="en-US" sz="5900" dirty="0"/>
              <a:t>This script will create a buffer at a specified distance from a known spill location.  It will then take the result and use it to produce a subset of the statewide California Natural Diversity Database (CNDDB) dataset. This desired output layer can now define where the species are geographically through its inclusion in a map, but also can specify what species may be impacted specifically by exporting the attributes of that output layer to a spreadsheet.  </a:t>
            </a:r>
          </a:p>
          <a:p>
            <a:pPr algn="l"/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5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C6B54-7701-4231-A464-90836C05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" y="457200"/>
            <a:ext cx="4412797" cy="979714"/>
          </a:xfrm>
        </p:spPr>
        <p:txBody>
          <a:bodyPr>
            <a:normAutofit/>
          </a:bodyPr>
          <a:lstStyle/>
          <a:p>
            <a:r>
              <a:rPr lang="en-US" sz="3200" b="1" dirty="0"/>
              <a:t>Step 1: Create Initial Code Framework.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C382C1-6CFE-47FB-B405-6CC106A285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1FD877-07CA-4A44-A054-54461870A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228" y="1649186"/>
            <a:ext cx="4412797" cy="4546924"/>
          </a:xfrm>
        </p:spPr>
        <p:txBody>
          <a:bodyPr/>
          <a:lstStyle/>
          <a:p>
            <a:r>
              <a:rPr lang="en-US" sz="2000" dirty="0"/>
              <a:t>As a starting point to any coding project add highlighted code to establish a framework.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Import the needed modules that will be needed for your code.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Create code in the Except block.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/>
              <a:t>Trap code that creates error.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/>
              <a:t>Provides feedback to programmer which aids in the correction of those errors.   </a:t>
            </a:r>
          </a:p>
          <a:p>
            <a:pPr marL="342900" indent="-342900">
              <a:buAutoNum type="alphaU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04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CCE8DA-4388-4F28-A6E3-FF805A0DC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30" y="457200"/>
            <a:ext cx="4412796" cy="1338943"/>
          </a:xfrm>
        </p:spPr>
        <p:txBody>
          <a:bodyPr>
            <a:noAutofit/>
          </a:bodyPr>
          <a:lstStyle/>
          <a:p>
            <a:r>
              <a:rPr lang="en-US" b="1" dirty="0"/>
              <a:t>Step 2: Create Variables And Execute Tool To Create A Buffer.</a:t>
            </a: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AD941C1-B3AB-4DD1-A3A8-A309E0EF4A6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8706" y="625475"/>
            <a:ext cx="6963294" cy="5570635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478FCE-EF6A-41E3-B795-2850A68A3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230" y="2057400"/>
            <a:ext cx="4412796" cy="4343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000" dirty="0"/>
              <a:t>Use Buffer tool: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/>
              <a:t>Creates a boundary at a defined distance from a point feature (i.e. The location of where an oil spill occurred in this case).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Output from this interim step: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Represents the distance from spill location, 1 Mile in this case.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Output defined by defined path.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Serves as an input to a future step that will be discussed shortly.</a:t>
            </a:r>
          </a:p>
          <a:p>
            <a:r>
              <a:rPr lang="en-US" sz="2000" b="1" dirty="0"/>
              <a:t>Note:  </a:t>
            </a:r>
            <a:r>
              <a:rPr lang="en-US" sz="2000" dirty="0"/>
              <a:t>Sample code shows the implementation of buffer tool was successful.  </a:t>
            </a:r>
          </a:p>
        </p:txBody>
      </p:sp>
    </p:spTree>
    <p:extLst>
      <p:ext uri="{BB962C8B-B14F-4D97-AF65-F5344CB8AC3E}">
        <p14:creationId xmlns:p14="http://schemas.microsoft.com/office/powerpoint/2010/main" val="8275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0B68-4A2F-48A3-8C89-B877C7C91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30" y="457200"/>
            <a:ext cx="4823958" cy="1404257"/>
          </a:xfrm>
        </p:spPr>
        <p:txBody>
          <a:bodyPr>
            <a:noAutofit/>
          </a:bodyPr>
          <a:lstStyle/>
          <a:p>
            <a:r>
              <a:rPr lang="en-US" b="1" dirty="0"/>
              <a:t>Step 2a: Buffer Output Naming Problem - How Can The Output Be Rename?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0BD0224-5FBB-4260-AE50-2B3452647C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F60CA-6E05-4048-9358-498DB6EB5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230" y="2057400"/>
            <a:ext cx="4412795" cy="4506686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With input of Buffer tool being a shapefile with a “.</a:t>
            </a:r>
            <a:r>
              <a:rPr lang="en-US" sz="2000" dirty="0" err="1"/>
              <a:t>shp</a:t>
            </a:r>
            <a:r>
              <a:rPr lang="en-US" sz="2000" dirty="0"/>
              <a:t>” extension, how can output of tool get uniquely name to prevent from being overwritten if Buffer tool is run more that once?  </a:t>
            </a:r>
          </a:p>
          <a:p>
            <a:r>
              <a:rPr lang="en-US" sz="2000" dirty="0"/>
              <a:t>Introduction of a real issue: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Extension needs to be temporarily removed before file name can be renamed. 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Once renamed extension needs to be reinstated once file name modified.   </a:t>
            </a:r>
          </a:p>
          <a:p>
            <a:r>
              <a:rPr lang="en-US" sz="2000" b="1" dirty="0"/>
              <a:t>Note:  </a:t>
            </a:r>
            <a:r>
              <a:rPr lang="en-US" sz="2000" dirty="0"/>
              <a:t>Sample code shows result of output in console window after “trying” to resolve the issue.</a:t>
            </a:r>
          </a:p>
        </p:txBody>
      </p:sp>
    </p:spTree>
    <p:extLst>
      <p:ext uri="{BB962C8B-B14F-4D97-AF65-F5344CB8AC3E}">
        <p14:creationId xmlns:p14="http://schemas.microsoft.com/office/powerpoint/2010/main" val="220528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AF319-4410-4BF2-94BD-DEFD682D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43" y="457200"/>
            <a:ext cx="4461782" cy="947057"/>
          </a:xfrm>
        </p:spPr>
        <p:txBody>
          <a:bodyPr>
            <a:noAutofit/>
          </a:bodyPr>
          <a:lstStyle/>
          <a:p>
            <a:r>
              <a:rPr lang="en-US" b="1" dirty="0"/>
              <a:t>Step 2b: Buffer Output Naming Solution.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E868CF-D7A1-4CD7-825C-7CB4B47F89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650BE-F626-4356-81D4-4510176D2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0243" y="1404257"/>
            <a:ext cx="4461782" cy="4996543"/>
          </a:xfrm>
        </p:spPr>
        <p:txBody>
          <a:bodyPr>
            <a:normAutofit/>
          </a:bodyPr>
          <a:lstStyle/>
          <a:p>
            <a:r>
              <a:rPr lang="en-US" sz="2000" dirty="0"/>
              <a:t>Resolution for solving the Buffer output renaming of file:</a:t>
            </a:r>
          </a:p>
          <a:p>
            <a:r>
              <a:rPr lang="en-US" sz="2000" dirty="0"/>
              <a:t>Create a geodatabase: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Input to Buffer tool now a feature class.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Given output of Buffer tool is feature class file name can be renamed since no extension.  </a:t>
            </a:r>
          </a:p>
          <a:p>
            <a:r>
              <a:rPr lang="en-US" sz="2000" b="1" dirty="0"/>
              <a:t>Note:  </a:t>
            </a:r>
            <a:r>
              <a:rPr lang="en-US" sz="2000" dirty="0"/>
              <a:t>Geodatabase created manually.  Future version of code will create this.</a:t>
            </a:r>
            <a:endParaRPr lang="en-US" sz="2000" b="1" dirty="0"/>
          </a:p>
          <a:p>
            <a:r>
              <a:rPr lang="en-US" sz="2000" dirty="0"/>
              <a:t>Sample code shows result of output in console window.  Solution found.  Renaming successful.</a:t>
            </a:r>
          </a:p>
          <a:p>
            <a:endParaRPr lang="en-US" sz="2000" dirty="0"/>
          </a:p>
          <a:p>
            <a:r>
              <a:rPr lang="en-US" sz="2000" dirty="0"/>
              <a:t>Slide 1 of 2  (Defined variables)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3692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0EDB5-EF8B-4119-B4BE-8D571D40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457201"/>
            <a:ext cx="4478111" cy="914400"/>
          </a:xfrm>
        </p:spPr>
        <p:txBody>
          <a:bodyPr>
            <a:noAutofit/>
          </a:bodyPr>
          <a:lstStyle/>
          <a:p>
            <a:r>
              <a:rPr lang="en-US" b="1" dirty="0"/>
              <a:t>Step 2b: Buffer Output Naming Solution.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F758CFC-C234-4411-95E5-2B7680F186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8150C-E1F8-4FE3-9573-DF0A15F47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914" y="1371601"/>
            <a:ext cx="4478111" cy="502919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/>
              <a:t>Slide 2 of 2  (Code within Try block)</a:t>
            </a:r>
          </a:p>
        </p:txBody>
      </p:sp>
    </p:spTree>
    <p:extLst>
      <p:ext uri="{BB962C8B-B14F-4D97-AF65-F5344CB8AC3E}">
        <p14:creationId xmlns:p14="http://schemas.microsoft.com/office/powerpoint/2010/main" val="3708645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3F18-AB75-4A32-9E28-704F77FE0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214" y="457200"/>
            <a:ext cx="4363811" cy="1420586"/>
          </a:xfrm>
        </p:spPr>
        <p:txBody>
          <a:bodyPr>
            <a:noAutofit/>
          </a:bodyPr>
          <a:lstStyle/>
          <a:p>
            <a:r>
              <a:rPr lang="en-US" b="1" dirty="0"/>
              <a:t>Step 3: Create Variables And Execute Tool To Clip CNDDB dataset.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A45FB90-33B7-45CE-9BE4-B8051FB394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1287" y="640715"/>
            <a:ext cx="6970713" cy="55765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625FC-DCE1-4237-8D8E-9169CD836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8214" y="1877786"/>
            <a:ext cx="4363811" cy="4980214"/>
          </a:xfrm>
        </p:spPr>
        <p:txBody>
          <a:bodyPr>
            <a:noAutofit/>
          </a:bodyPr>
          <a:lstStyle/>
          <a:p>
            <a:r>
              <a:rPr lang="en-US" sz="2000" dirty="0"/>
              <a:t>Use Clip tool: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Use statewide CNDDB dataset as input.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Use interim output from buffer tool as clipping boundary for CNDDB input.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Output location defined by output path.</a:t>
            </a:r>
          </a:p>
          <a:p>
            <a:endParaRPr lang="en-US" sz="2000" dirty="0"/>
          </a:p>
          <a:p>
            <a:r>
              <a:rPr lang="en-US" sz="2000" b="1" dirty="0"/>
              <a:t>Note: </a:t>
            </a:r>
            <a:r>
              <a:rPr lang="en-US" sz="2000" dirty="0"/>
              <a:t>Sample code shows the implementation of buffer tool was successful. </a:t>
            </a:r>
          </a:p>
          <a:p>
            <a:r>
              <a:rPr lang="en-US" sz="2000" dirty="0"/>
              <a:t>Output is desired end product.  Used in map to define location and specific species of interest.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9487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484A-088E-4644-88B4-338D513A2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57" y="457199"/>
            <a:ext cx="4396469" cy="996043"/>
          </a:xfrm>
        </p:spPr>
        <p:txBody>
          <a:bodyPr>
            <a:noAutofit/>
          </a:bodyPr>
          <a:lstStyle/>
          <a:p>
            <a:r>
              <a:rPr lang="en-US" b="1" dirty="0"/>
              <a:t>Step 3a: Clip Output Naming Verification.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17E0CE1-3074-423A-8188-7BE2BB57E9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92487" y="665560"/>
            <a:ext cx="6999513" cy="552687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89D0-A97A-4D4D-8D73-025AF802C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5558" y="1453241"/>
            <a:ext cx="4396468" cy="4947559"/>
          </a:xfrm>
        </p:spPr>
        <p:txBody>
          <a:bodyPr>
            <a:normAutofit lnSpcReduction="10000"/>
          </a:bodyPr>
          <a:lstStyle/>
          <a:p>
            <a:endParaRPr lang="en-US" sz="2000" dirty="0"/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Resolution used to rename output of Buffer tool also a verifiable solution for renaming of Clip tool output.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Sample code shows result of output in console window.  Renaming successful.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Slide 1 of 2  (Defined variables)</a:t>
            </a:r>
          </a:p>
        </p:txBody>
      </p:sp>
    </p:spTree>
    <p:extLst>
      <p:ext uri="{BB962C8B-B14F-4D97-AF65-F5344CB8AC3E}">
        <p14:creationId xmlns:p14="http://schemas.microsoft.com/office/powerpoint/2010/main" val="1953325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24903-BB84-4482-B021-2A6425F7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457200"/>
            <a:ext cx="4082143" cy="963386"/>
          </a:xfrm>
        </p:spPr>
        <p:txBody>
          <a:bodyPr>
            <a:noAutofit/>
          </a:bodyPr>
          <a:lstStyle/>
          <a:p>
            <a:r>
              <a:rPr lang="en-US" b="1" dirty="0"/>
              <a:t>Step 3a: Clip Output Naming Verification.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FF21E53-5A6F-48E1-9F7E-211BE25C00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2069D-66B3-4BCE-812E-928E1306F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1886" y="1420586"/>
            <a:ext cx="4380139" cy="487362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/>
              <a:t>Slide 2 of 2  (Code within Try block)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9448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D47F-6678-42BD-828E-CCD247670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44" y="457200"/>
            <a:ext cx="4461782" cy="1404257"/>
          </a:xfrm>
        </p:spPr>
        <p:txBody>
          <a:bodyPr>
            <a:noAutofit/>
          </a:bodyPr>
          <a:lstStyle/>
          <a:p>
            <a:r>
              <a:rPr lang="en-US" b="1" dirty="0"/>
              <a:t>Step 4: Creating Custom Toolbox For User Interface.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770884D-A7AD-4F89-AFE3-2E663C003D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" b="553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DD923-EAD8-4B41-AB8A-A3AF7AED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0244" y="1861457"/>
            <a:ext cx="4461781" cy="4539343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From “Insert” tab within ArcGIS Pro: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/>
              <a:t>Click “Toolbox” – drop down listing will open.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/>
              <a:t>Select “New Toolbox”.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/>
              <a:t>Define name of toolbox and location to be saved.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/>
              <a:t>Right click on Toolbox: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200" dirty="0"/>
              <a:t>Populate Name, Label, and Alias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200" dirty="0"/>
              <a:t>Populate Description with a brief purpose of toolbox.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/>
              <a:t>Right click on Toolbox: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200" dirty="0"/>
              <a:t>Select “New”.</a:t>
            </a:r>
          </a:p>
          <a:p>
            <a:pPr marL="1371600" lvl="2" indent="-457200">
              <a:buFont typeface="+mj-lt"/>
              <a:buAutoNum type="arabicParenR"/>
            </a:pPr>
            <a:r>
              <a:rPr lang="en-US" sz="2200" dirty="0"/>
              <a:t>Select “Script” from selection. </a:t>
            </a:r>
          </a:p>
          <a:p>
            <a:pPr marL="914400" lvl="1" indent="-457200">
              <a:buFont typeface="+mj-lt"/>
              <a:buAutoNum type="alphaU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88704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C21A-5C77-4F26-815F-AED4E7DCF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457199"/>
            <a:ext cx="3477986" cy="1861457"/>
          </a:xfrm>
        </p:spPr>
        <p:txBody>
          <a:bodyPr>
            <a:noAutofit/>
          </a:bodyPr>
          <a:lstStyle/>
          <a:p>
            <a:r>
              <a:rPr lang="en-US" b="1" dirty="0"/>
              <a:t>Step 4a: Creating User Interface - Defining General Tab.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9456015-27C1-484B-9033-603E0617AFF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1900" y="1308687"/>
            <a:ext cx="8420100" cy="42311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365E0-E536-425E-A352-6D0DCB8CB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914" y="2318656"/>
            <a:ext cx="3477985" cy="4539344"/>
          </a:xfrm>
        </p:spPr>
        <p:txBody>
          <a:bodyPr>
            <a:normAutofit/>
          </a:bodyPr>
          <a:lstStyle/>
          <a:p>
            <a:r>
              <a:rPr lang="en-US" sz="2000" dirty="0"/>
              <a:t>Right click on new script and select Properties: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Populate “Name” field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Populate “Label” (This is name that is seen on script within ArcGIS Pro).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Navigate to where code is stored.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Check Import Script (optional).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Check “Store tool with relative path”.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Click OK.</a:t>
            </a:r>
          </a:p>
        </p:txBody>
      </p:sp>
    </p:spTree>
    <p:extLst>
      <p:ext uri="{BB962C8B-B14F-4D97-AF65-F5344CB8AC3E}">
        <p14:creationId xmlns:p14="http://schemas.microsoft.com/office/powerpoint/2010/main" val="3540148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9D8C4-4085-4766-807A-F2B163E4B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57200"/>
            <a:ext cx="4429126" cy="1469571"/>
          </a:xfrm>
        </p:spPr>
        <p:txBody>
          <a:bodyPr>
            <a:normAutofit/>
          </a:bodyPr>
          <a:lstStyle/>
          <a:p>
            <a:r>
              <a:rPr lang="en-US" b="1" dirty="0"/>
              <a:t>Step 4b: Creating User Interface - Defining Parameters.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A092F48-BAFF-4B40-8F76-DC63CBA9627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109" y="646726"/>
            <a:ext cx="6978891" cy="556454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4B8C4-8A04-4DE2-8CCD-E8B2E5B4B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0" y="1926771"/>
            <a:ext cx="4429126" cy="4931229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Define Parameters: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Populate “Label” field with desired name.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Populate “Name” field with variables used in code.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“Data Type” - define from drop down.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“Type” - required, optional, or derived field?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“Direction” - input or output?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/>
              <a:t>“Filter” - chosen from drop down (Data type selected will define what in filter drop down).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000" dirty="0"/>
              <a:t>“Value Lists” – Define desired input options.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/>
              <a:t>“Default” </a:t>
            </a:r>
            <a:r>
              <a:rPr lang="en-US" sz="2000" dirty="0"/>
              <a:t>-  default values assigned when tool opens (optional).</a:t>
            </a:r>
          </a:p>
          <a:p>
            <a:pPr marL="914400" lvl="1" indent="-457200">
              <a:buFont typeface="+mj-lt"/>
              <a:buAutoNum type="alphaU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3096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2A5D7-4254-424E-9FA2-0DC9982D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457200"/>
            <a:ext cx="4380139" cy="1453243"/>
          </a:xfrm>
        </p:spPr>
        <p:txBody>
          <a:bodyPr/>
          <a:lstStyle/>
          <a:p>
            <a:r>
              <a:rPr lang="en-US" b="1" dirty="0"/>
              <a:t>Step 5: User Interface Parameters Defined in Code.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6A5BD32-668B-49DD-BA03-5A90937144C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" b="649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0B945-5324-4678-9C40-0869234E7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1886" y="1910443"/>
            <a:ext cx="4380139" cy="4490357"/>
          </a:xfrm>
        </p:spPr>
        <p:txBody>
          <a:bodyPr>
            <a:normAutofit/>
          </a:bodyPr>
          <a:lstStyle/>
          <a:p>
            <a:r>
              <a:rPr lang="en-US" sz="2000" dirty="0"/>
              <a:t>Using </a:t>
            </a:r>
            <a:r>
              <a:rPr lang="en-US" sz="2000" dirty="0" err="1"/>
              <a:t>GetParameterAsText</a:t>
            </a:r>
            <a:r>
              <a:rPr lang="en-US" sz="2000" dirty="0"/>
              <a:t> in code: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Uses any value defined in user interface and returns it as a text string to applicable variable in the code.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Associates the individual user interface input to the applicable variable in the code via an index number.</a:t>
            </a:r>
          </a:p>
          <a:p>
            <a:r>
              <a:rPr lang="en-US" sz="2000" dirty="0"/>
              <a:t> </a:t>
            </a:r>
            <a:r>
              <a:rPr lang="en-US" sz="2000" b="1" dirty="0"/>
              <a:t>Note:  </a:t>
            </a:r>
            <a:r>
              <a:rPr lang="en-US" sz="2000" dirty="0"/>
              <a:t>Highlighted sections of code provides an example of how “</a:t>
            </a:r>
            <a:r>
              <a:rPr lang="en-US" sz="2000" dirty="0" err="1"/>
              <a:t>GetParameterAsText</a:t>
            </a:r>
            <a:r>
              <a:rPr lang="en-US" sz="2000" dirty="0"/>
              <a:t>” is defined in code.</a:t>
            </a:r>
          </a:p>
        </p:txBody>
      </p:sp>
    </p:spTree>
    <p:extLst>
      <p:ext uri="{BB962C8B-B14F-4D97-AF65-F5344CB8AC3E}">
        <p14:creationId xmlns:p14="http://schemas.microsoft.com/office/powerpoint/2010/main" val="1717919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6EEA0-3884-4995-B82C-521CFB2B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457200"/>
            <a:ext cx="4378325" cy="952500"/>
          </a:xfrm>
        </p:spPr>
        <p:txBody>
          <a:bodyPr>
            <a:noAutofit/>
          </a:bodyPr>
          <a:lstStyle/>
          <a:p>
            <a:r>
              <a:rPr lang="en-US" b="1" dirty="0"/>
              <a:t>Step 6: User Interface Finished Script.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D33AD90-6936-440A-BB60-2DA1767C579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" b="601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57C8C-5FB6-4546-88F6-754F7C98C3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3700" y="1409700"/>
            <a:ext cx="4378325" cy="478641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image highlights the end result after completing the process of defining all the applicable parameters.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Think your finished…?  Almost…</a:t>
            </a:r>
          </a:p>
        </p:txBody>
      </p:sp>
    </p:spTree>
    <p:extLst>
      <p:ext uri="{BB962C8B-B14F-4D97-AF65-F5344CB8AC3E}">
        <p14:creationId xmlns:p14="http://schemas.microsoft.com/office/powerpoint/2010/main" val="3489769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A85D5-5587-4563-993B-836EA369C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457200"/>
            <a:ext cx="4412796" cy="979714"/>
          </a:xfrm>
        </p:spPr>
        <p:txBody>
          <a:bodyPr/>
          <a:lstStyle/>
          <a:p>
            <a:r>
              <a:rPr lang="en-US" b="1" dirty="0"/>
              <a:t>Step 7: Create Metadata On User Interface.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6835966-1133-4857-A764-38BCA93949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0190" y="661889"/>
            <a:ext cx="6941810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858EE-72D3-4403-B915-AB181465D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230" y="1436914"/>
            <a:ext cx="4412796" cy="49638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Metadata needs to be completed for the script: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Right click toolbox script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Select “Edit Metadata”.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Populate all fields in template to define details of script.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Reasons complete metadata important: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Provides user tips for each field in interface.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/>
              <a:t>Provides important details if toolbox is shared with peers for their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293582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CD8B-2E6B-42E0-BB85-17DE6DBBE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457200"/>
            <a:ext cx="4378325" cy="965200"/>
          </a:xfrm>
        </p:spPr>
        <p:txBody>
          <a:bodyPr>
            <a:noAutofit/>
          </a:bodyPr>
          <a:lstStyle/>
          <a:p>
            <a:r>
              <a:rPr lang="en-US" b="1" dirty="0"/>
              <a:t>Step 8: Final Product After Executing Tool.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21153E6-403D-4A89-8B4C-9D34956580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" b="553"/>
          <a:stretch>
            <a:fillRect/>
          </a:stretch>
        </p:blipFill>
        <p:spPr>
          <a:xfrm>
            <a:off x="5183188" y="661889"/>
            <a:ext cx="7008812" cy="55342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9820C-7357-4E32-A34F-59D3D547B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3700" y="1422400"/>
            <a:ext cx="4378325" cy="49784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Sample showing the clipped result at a distance of 5 miles from the spill site.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output can now define where the species are geographically through its inclusion in a map, but also can specify what species may be impacted specifically when exporting the attributes of that output layer to a spreadsheet.</a:t>
            </a:r>
          </a:p>
        </p:txBody>
      </p:sp>
    </p:spTree>
    <p:extLst>
      <p:ext uri="{BB962C8B-B14F-4D97-AF65-F5344CB8AC3E}">
        <p14:creationId xmlns:p14="http://schemas.microsoft.com/office/powerpoint/2010/main" val="207817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E15E7D-9898-4B9F-9F81-D5B2F1D40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7163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b="1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1240113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ED518B-92C5-4C27-816B-F3C0B7843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61258"/>
            <a:ext cx="3506690" cy="604156"/>
          </a:xfrm>
        </p:spPr>
        <p:txBody>
          <a:bodyPr/>
          <a:lstStyle/>
          <a:p>
            <a:pPr algn="ctr"/>
            <a:r>
              <a:rPr lang="en-US" dirty="0"/>
              <a:t>Multiple Ring Buffer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4AB4B37-9BD7-49B3-975D-0EB648889C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9499" y="0"/>
            <a:ext cx="8572500" cy="68580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9D01FA-3EC5-4C77-A21B-19A320ABB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1126672"/>
            <a:ext cx="3506691" cy="57313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Initially the Multiple Ring Buffer tool was being used in place of the Buffer Tool.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Could not get it to execute successfully even after reading documentation and troubleshooting by making changes to parameters – Sample Error shown.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Realized that even if tool did work the output would complicate what was trying to be achieved.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Because of the error and seeing the difficulty it would create if it did execute properly, this tool was replaced with the Buffer tool.</a:t>
            </a:r>
          </a:p>
        </p:txBody>
      </p:sp>
    </p:spTree>
    <p:extLst>
      <p:ext uri="{BB962C8B-B14F-4D97-AF65-F5344CB8AC3E}">
        <p14:creationId xmlns:p14="http://schemas.microsoft.com/office/powerpoint/2010/main" val="2866172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89B3F-7EE5-4309-A84D-BB9ABC46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Renaming A Shapefile File Name Programmatically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459DD-20BA-4CE5-810A-5E9B6FDB1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It became apparent very quickly that trying to rename a shapefile input is not a straightforward task.  Can this be accomplished?  Most likely, but after struggling with this “minor detail” for hours, it was realized that something that seems simple enough using an input on a tool interface may not be programmatically.  Clearly there is much more to learn.</a:t>
            </a:r>
          </a:p>
        </p:txBody>
      </p:sp>
    </p:spTree>
    <p:extLst>
      <p:ext uri="{BB962C8B-B14F-4D97-AF65-F5344CB8AC3E}">
        <p14:creationId xmlns:p14="http://schemas.microsoft.com/office/powerpoint/2010/main" val="622807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959F-695D-408C-B12C-D303D34DB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u="sng" dirty="0"/>
              <a:t>Lessons Learned</a:t>
            </a:r>
            <a:endParaRPr lang="en-US" sz="5400" u="sng" dirty="0"/>
          </a:p>
        </p:txBody>
      </p:sp>
    </p:spTree>
    <p:extLst>
      <p:ext uri="{BB962C8B-B14F-4D97-AF65-F5344CB8AC3E}">
        <p14:creationId xmlns:p14="http://schemas.microsoft.com/office/powerpoint/2010/main" val="3365235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8BCDD-2B96-4FD1-BF82-7A68D68D8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4157"/>
            <a:ext cx="10515600" cy="5572806"/>
          </a:xfrm>
        </p:spPr>
        <p:txBody>
          <a:bodyPr>
            <a:normAutofit/>
          </a:bodyPr>
          <a:lstStyle/>
          <a:p>
            <a:r>
              <a:rPr lang="en-US" sz="2400" dirty="0"/>
              <a:t>First and foremost programming in Python can be rewarding and fun!!</a:t>
            </a:r>
          </a:p>
          <a:p>
            <a:r>
              <a:rPr lang="en-US" sz="2400" dirty="0"/>
              <a:t>Programming can help teach one to approach a problem very differently – Break it down to bite-sized manageable pieces and work through it piecemeal.</a:t>
            </a:r>
          </a:p>
          <a:p>
            <a:r>
              <a:rPr lang="en-US" sz="2400" dirty="0"/>
              <a:t>Being detailed-oriented and consistent when programming can help find or even minimize the number of errors created.</a:t>
            </a:r>
          </a:p>
          <a:p>
            <a:r>
              <a:rPr lang="en-US" sz="2400" dirty="0"/>
              <a:t>When trying to dive into something new, reading documentation, watching YouTube videos, and looking through other resource can teach a programmer a lot.</a:t>
            </a:r>
          </a:p>
          <a:p>
            <a:r>
              <a:rPr lang="en-US" sz="2400" dirty="0"/>
              <a:t>There is always more to learn!!!</a:t>
            </a:r>
          </a:p>
        </p:txBody>
      </p:sp>
    </p:spTree>
    <p:extLst>
      <p:ext uri="{BB962C8B-B14F-4D97-AF65-F5344CB8AC3E}">
        <p14:creationId xmlns:p14="http://schemas.microsoft.com/office/powerpoint/2010/main" val="3339185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637D4-9830-42CC-AE3A-D9F22A57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561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Data Resources and Documentation References: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E7CB9-57D5-4104-A817-F6A8B5EF5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077686"/>
            <a:ext cx="11462658" cy="5415189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Multiple Ring Buffer Tool: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2"/>
              </a:rPr>
              <a:t>https://pro.arcgis.com/en/pro-app/tool-reference/analysis/multiple-ring-buffer.htm</a:t>
            </a:r>
            <a:endParaRPr lang="en-US" sz="2000" u="sng" dirty="0"/>
          </a:p>
          <a:p>
            <a:r>
              <a:rPr lang="en-US" sz="2000" dirty="0"/>
              <a:t>Buffer Tool: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3"/>
              </a:rPr>
              <a:t>https://pro.arcgis.com/en/pro-app/tool-reference/analysis/buffer.htm</a:t>
            </a:r>
            <a:endParaRPr lang="en-US" sz="2000" u="sng" dirty="0"/>
          </a:p>
          <a:p>
            <a:r>
              <a:rPr lang="en-US" sz="2000" dirty="0"/>
              <a:t>Clip Tool: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4"/>
              </a:rPr>
              <a:t>https://pro.arcgis.com/en/pro-app/help/editing/clip-features-using-another-feature.htm</a:t>
            </a:r>
            <a:endParaRPr lang="en-US" sz="2000" u="sng" dirty="0"/>
          </a:p>
          <a:p>
            <a:r>
              <a:rPr lang="en-US" sz="2000" dirty="0"/>
              <a:t>Creating Custom Toolboxes: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5"/>
              </a:rPr>
              <a:t>https://pro.arcgis.com/en/pro-app/arcpy/geoprocessing_and_python/comparing-custom-and-python-toolboxes.htm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6"/>
              </a:rPr>
              <a:t>https://community.esri.com/blogs/dan_patterson/2016/05/19/toolbox-creation-in-arcgis-pro</a:t>
            </a:r>
            <a:endParaRPr lang="en-US" sz="2000" u="sng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7"/>
              </a:rPr>
              <a:t>https://pro.arcgis.com/en/pro-app/arcpy/geoprocessing_and_python/adding-a-script-tool.htm</a:t>
            </a:r>
            <a:endParaRPr lang="en-US" sz="2000" u="sng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8"/>
              </a:rPr>
              <a:t>https://pro.arcgis.com/en/pro-app/arcpy/geoprocessing_and_python/setting-script-tool-parameters.htm</a:t>
            </a:r>
            <a:endParaRPr lang="en-US" sz="2000" u="sng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9"/>
              </a:rPr>
              <a:t>https://pro.arcgis.com/en/pro-app/arcpy/geoprocessing_and_python/understanding-script-tool-parameters.htm</a:t>
            </a:r>
            <a:endParaRPr lang="en-US" sz="2000" u="sng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10"/>
              </a:rPr>
              <a:t>https://www.youtube.com/watch?v=Q5ZDwksdLHM</a:t>
            </a:r>
            <a:endParaRPr lang="en-US" sz="2000" u="sng" dirty="0"/>
          </a:p>
          <a:p>
            <a:pPr lvl="1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78401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B8CAE8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9293-50E8-45C3-BBF6-7018B30D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7246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Data Resources and Documentation References:</a:t>
            </a:r>
            <a:endParaRPr lang="en-US" sz="16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E1477-78E4-4ACA-A0F0-7B649494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012372"/>
            <a:ext cx="11544300" cy="5480502"/>
          </a:xfrm>
        </p:spPr>
        <p:txBody>
          <a:bodyPr/>
          <a:lstStyle/>
          <a:p>
            <a:r>
              <a:rPr lang="en-US" sz="2000" dirty="0"/>
              <a:t>“</a:t>
            </a:r>
            <a:r>
              <a:rPr lang="en-US" sz="2000" dirty="0" err="1"/>
              <a:t>GetParameterAsText</a:t>
            </a:r>
            <a:r>
              <a:rPr lang="en-US" sz="2000" dirty="0"/>
              <a:t>” function: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u="sng" dirty="0">
                <a:hlinkClick r:id="rId2"/>
              </a:rPr>
              <a:t>https://pro.arcgis.com/en/pro-app/arcpy/functions/getparameterastext.htm</a:t>
            </a:r>
            <a:endParaRPr lang="en-US" sz="2000" dirty="0"/>
          </a:p>
          <a:p>
            <a:r>
              <a:rPr lang="en-US" sz="2000" dirty="0"/>
              <a:t>Influential to the Buffer/Clip portion of the code: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000" dirty="0"/>
              <a:t>Jennings, Nathan (2011).  Chapter 10 Demo – Clip and Buffer Python Script, Geography 375, Spring 2020.  American River College, Sacramento, California.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3657600" lvl="8" indent="0">
              <a:buNone/>
            </a:pPr>
            <a:r>
              <a:rPr lang="en-US" sz="1400" dirty="0"/>
              <a:t>		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Page 2</a:t>
            </a:r>
            <a:endParaRPr lang="en-US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49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2173</TotalTime>
  <Words>1692</Words>
  <Application>Microsoft Office PowerPoint</Application>
  <PresentationFormat>Widescreen</PresentationFormat>
  <Paragraphs>187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Theme</vt:lpstr>
      <vt:lpstr>Automating Species Determination During A Spill Response.</vt:lpstr>
      <vt:lpstr>Purpose: </vt:lpstr>
      <vt:lpstr>Step 1: Create Initial Code Framework.</vt:lpstr>
      <vt:lpstr>Step 2: Create Variables And Execute Tool To Create A Buffer.</vt:lpstr>
      <vt:lpstr>Step 2a: Buffer Output Naming Problem - How Can The Output Be Rename?</vt:lpstr>
      <vt:lpstr>Step 2b: Buffer Output Naming Solution.</vt:lpstr>
      <vt:lpstr>Step 2b: Buffer Output Naming Solution.</vt:lpstr>
      <vt:lpstr>Step 3: Create Variables And Execute Tool To Clip CNDDB dataset.</vt:lpstr>
      <vt:lpstr>Step 3a: Clip Output Naming Verification.</vt:lpstr>
      <vt:lpstr>Step 3a: Clip Output Naming Verification.</vt:lpstr>
      <vt:lpstr>Step 4: Creating Custom Toolbox For User Interface.</vt:lpstr>
      <vt:lpstr>Step 4a: Creating User Interface - Defining General Tab.</vt:lpstr>
      <vt:lpstr>Step 4b: Creating User Interface - Defining Parameters.</vt:lpstr>
      <vt:lpstr>Step 5: User Interface Parameters Defined in Code.</vt:lpstr>
      <vt:lpstr>Step 6: User Interface Finished Script.</vt:lpstr>
      <vt:lpstr>Step 7: Create Metadata On User Interface.</vt:lpstr>
      <vt:lpstr>Step 8: Final Product After Executing Tool.</vt:lpstr>
      <vt:lpstr>Challenges</vt:lpstr>
      <vt:lpstr>Multiple Ring Buffer</vt:lpstr>
      <vt:lpstr>Renaming A Shapefile File Name Programmatically</vt:lpstr>
      <vt:lpstr>Lessons Learned</vt:lpstr>
      <vt:lpstr>PowerPoint Presentation</vt:lpstr>
      <vt:lpstr>Data Resources and Documentation References:</vt:lpstr>
      <vt:lpstr>Data Resources and Documentation References: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Desktop</dc:creator>
  <cp:lastModifiedBy>Desktop</cp:lastModifiedBy>
  <cp:revision>104</cp:revision>
  <dcterms:created xsi:type="dcterms:W3CDTF">2020-05-10T02:01:43Z</dcterms:created>
  <dcterms:modified xsi:type="dcterms:W3CDTF">2020-05-18T04:34:08Z</dcterms:modified>
</cp:coreProperties>
</file>