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7" r:id="rId11"/>
    <p:sldId id="268" r:id="rId12"/>
    <p:sldId id="269" r:id="rId13"/>
    <p:sldId id="270" r:id="rId14"/>
    <p:sldId id="271" r:id="rId15"/>
    <p:sldId id="272" r:id="rId16"/>
    <p:sldId id="273" r:id="rId17"/>
    <p:sldId id="274"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30" autoAdjust="0"/>
    <p:restoredTop sz="94660"/>
  </p:normalViewPr>
  <p:slideViewPr>
    <p:cSldViewPr snapToGrid="0">
      <p:cViewPr varScale="1">
        <p:scale>
          <a:sx n="116" d="100"/>
          <a:sy n="116" d="100"/>
        </p:scale>
        <p:origin x="25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026196-C5B1-42FE-88CF-C190D22A9F6F}" type="datetimeFigureOut">
              <a:rPr lang="en-US" smtClean="0"/>
              <a:t>5/9/2021</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A4EBABDF-6366-46E8-B0EB-61D03A2EF2C6}" type="slidenum">
              <a:rPr lang="en-US" smtClean="0"/>
              <a:t>‹#›</a:t>
            </a:fld>
            <a:endParaRPr lang="en-US"/>
          </a:p>
        </p:txBody>
      </p:sp>
    </p:spTree>
    <p:extLst>
      <p:ext uri="{BB962C8B-B14F-4D97-AF65-F5344CB8AC3E}">
        <p14:creationId xmlns:p14="http://schemas.microsoft.com/office/powerpoint/2010/main" val="2320381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026196-C5B1-42FE-88CF-C190D22A9F6F}" type="datetimeFigureOut">
              <a:rPr lang="en-US" smtClean="0"/>
              <a:t>5/9/2021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A4EBABDF-6366-46E8-B0EB-61D03A2EF2C6}" type="slidenum">
              <a:rPr lang="en-US" smtClean="0"/>
              <a:t>‹#›</a:t>
            </a:fld>
            <a:endParaRPr lang="en-US"/>
          </a:p>
        </p:txBody>
      </p:sp>
    </p:spTree>
    <p:extLst>
      <p:ext uri="{BB962C8B-B14F-4D97-AF65-F5344CB8AC3E}">
        <p14:creationId xmlns:p14="http://schemas.microsoft.com/office/powerpoint/2010/main" val="4068055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026196-C5B1-42FE-88CF-C190D22A9F6F}" type="datetimeFigureOut">
              <a:rPr lang="en-US" smtClean="0"/>
              <a:t>5/9/2021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EBABDF-6366-46E8-B0EB-61D03A2EF2C6}" type="slidenum">
              <a:rPr lang="en-US" smtClean="0"/>
              <a:t>‹#›</a:t>
            </a:fld>
            <a:endParaRPr lang="en-US"/>
          </a:p>
        </p:txBody>
      </p:sp>
    </p:spTree>
    <p:extLst>
      <p:ext uri="{BB962C8B-B14F-4D97-AF65-F5344CB8AC3E}">
        <p14:creationId xmlns:p14="http://schemas.microsoft.com/office/powerpoint/2010/main" val="3312109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026196-C5B1-42FE-88CF-C190D22A9F6F}" type="datetimeFigureOut">
              <a:rPr lang="en-US" smtClean="0"/>
              <a:t>5/9/2021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EBABDF-6366-46E8-B0EB-61D03A2EF2C6}" type="slidenum">
              <a:rPr lang="en-US" smtClean="0"/>
              <a:t>‹#›</a:t>
            </a:fld>
            <a:endParaRPr lang="en-US"/>
          </a:p>
        </p:txBody>
      </p:sp>
    </p:spTree>
    <p:extLst>
      <p:ext uri="{BB962C8B-B14F-4D97-AF65-F5344CB8AC3E}">
        <p14:creationId xmlns:p14="http://schemas.microsoft.com/office/powerpoint/2010/main" val="3058449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026196-C5B1-42FE-88CF-C190D22A9F6F}" type="datetimeFigureOut">
              <a:rPr lang="en-US" smtClean="0"/>
              <a:t>5/9/2021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EBABDF-6366-46E8-B0EB-61D03A2EF2C6}" type="slidenum">
              <a:rPr lang="en-US" smtClean="0"/>
              <a:t>‹#›</a:t>
            </a:fld>
            <a:endParaRPr lang="en-US"/>
          </a:p>
        </p:txBody>
      </p:sp>
    </p:spTree>
    <p:extLst>
      <p:ext uri="{BB962C8B-B14F-4D97-AF65-F5344CB8AC3E}">
        <p14:creationId xmlns:p14="http://schemas.microsoft.com/office/powerpoint/2010/main" val="2759883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026196-C5B1-42FE-88CF-C190D22A9F6F}" type="datetimeFigureOut">
              <a:rPr lang="en-US" smtClean="0"/>
              <a:t>5/9/2021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EBABDF-6366-46E8-B0EB-61D03A2EF2C6}" type="slidenum">
              <a:rPr lang="en-US" smtClean="0"/>
              <a:t>‹#›</a:t>
            </a:fld>
            <a:endParaRPr lang="en-US"/>
          </a:p>
        </p:txBody>
      </p:sp>
    </p:spTree>
    <p:extLst>
      <p:ext uri="{BB962C8B-B14F-4D97-AF65-F5344CB8AC3E}">
        <p14:creationId xmlns:p14="http://schemas.microsoft.com/office/powerpoint/2010/main" val="3975181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026196-C5B1-42FE-88CF-C190D22A9F6F}" type="datetimeFigureOut">
              <a:rPr lang="en-US" smtClean="0"/>
              <a:t>5/9/2021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EBABDF-6366-46E8-B0EB-61D03A2EF2C6}" type="slidenum">
              <a:rPr lang="en-US" smtClean="0"/>
              <a:t>‹#›</a:t>
            </a:fld>
            <a:endParaRPr lang="en-US"/>
          </a:p>
        </p:txBody>
      </p:sp>
    </p:spTree>
    <p:extLst>
      <p:ext uri="{BB962C8B-B14F-4D97-AF65-F5344CB8AC3E}">
        <p14:creationId xmlns:p14="http://schemas.microsoft.com/office/powerpoint/2010/main" val="3598500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F026196-C5B1-42FE-88CF-C190D22A9F6F}" type="datetimeFigureOut">
              <a:rPr lang="en-US" smtClean="0"/>
              <a:t>5/9/2021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EBABDF-6366-46E8-B0EB-61D03A2EF2C6}" type="slidenum">
              <a:rPr lang="en-US" smtClean="0"/>
              <a:t>‹#›</a:t>
            </a:fld>
            <a:endParaRPr lang="en-US"/>
          </a:p>
        </p:txBody>
      </p:sp>
    </p:spTree>
    <p:extLst>
      <p:ext uri="{BB962C8B-B14F-4D97-AF65-F5344CB8AC3E}">
        <p14:creationId xmlns:p14="http://schemas.microsoft.com/office/powerpoint/2010/main" val="1770076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F026196-C5B1-42FE-88CF-C190D22A9F6F}" type="datetimeFigureOut">
              <a:rPr lang="en-US" smtClean="0"/>
              <a:t>5/9/2021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EBABDF-6366-46E8-B0EB-61D03A2EF2C6}" type="slidenum">
              <a:rPr lang="en-US" smtClean="0"/>
              <a:t>‹#›</a:t>
            </a:fld>
            <a:endParaRPr lang="en-US"/>
          </a:p>
        </p:txBody>
      </p:sp>
    </p:spTree>
    <p:extLst>
      <p:ext uri="{BB962C8B-B14F-4D97-AF65-F5344CB8AC3E}">
        <p14:creationId xmlns:p14="http://schemas.microsoft.com/office/powerpoint/2010/main" val="663952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F026196-C5B1-42FE-88CF-C190D22A9F6F}" type="datetimeFigureOut">
              <a:rPr lang="en-US" smtClean="0"/>
              <a:t>5/9/2021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EBABDF-6366-46E8-B0EB-61D03A2EF2C6}" type="slidenum">
              <a:rPr lang="en-US" smtClean="0"/>
              <a:t>‹#›</a:t>
            </a:fld>
            <a:endParaRPr lang="en-US"/>
          </a:p>
        </p:txBody>
      </p:sp>
    </p:spTree>
    <p:extLst>
      <p:ext uri="{BB962C8B-B14F-4D97-AF65-F5344CB8AC3E}">
        <p14:creationId xmlns:p14="http://schemas.microsoft.com/office/powerpoint/2010/main" val="4065821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026196-C5B1-42FE-88CF-C190D22A9F6F}" type="datetimeFigureOut">
              <a:rPr lang="en-US" smtClean="0"/>
              <a:t>5/9/2021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EBABDF-6366-46E8-B0EB-61D03A2EF2C6}" type="slidenum">
              <a:rPr lang="en-US" smtClean="0"/>
              <a:t>‹#›</a:t>
            </a:fld>
            <a:endParaRPr lang="en-US"/>
          </a:p>
        </p:txBody>
      </p:sp>
    </p:spTree>
    <p:extLst>
      <p:ext uri="{BB962C8B-B14F-4D97-AF65-F5344CB8AC3E}">
        <p14:creationId xmlns:p14="http://schemas.microsoft.com/office/powerpoint/2010/main" val="18752817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026196-C5B1-42FE-88CF-C190D22A9F6F}" type="datetimeFigureOut">
              <a:rPr lang="en-US" smtClean="0"/>
              <a:t>5/9/2021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EBABDF-6366-46E8-B0EB-61D03A2EF2C6}" type="slidenum">
              <a:rPr lang="en-US" smtClean="0"/>
              <a:t>‹#›</a:t>
            </a:fld>
            <a:endParaRPr lang="en-US"/>
          </a:p>
        </p:txBody>
      </p:sp>
    </p:spTree>
    <p:extLst>
      <p:ext uri="{BB962C8B-B14F-4D97-AF65-F5344CB8AC3E}">
        <p14:creationId xmlns:p14="http://schemas.microsoft.com/office/powerpoint/2010/main" val="35319541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026196-C5B1-42FE-88CF-C190D22A9F6F}" type="datetimeFigureOut">
              <a:rPr lang="en-US" smtClean="0"/>
              <a:t>5/9/2021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EBABDF-6366-46E8-B0EB-61D03A2EF2C6}" type="slidenum">
              <a:rPr lang="en-US" smtClean="0"/>
              <a:t>‹#›</a:t>
            </a:fld>
            <a:endParaRPr lang="en-US"/>
          </a:p>
        </p:txBody>
      </p:sp>
    </p:spTree>
    <p:extLst>
      <p:ext uri="{BB962C8B-B14F-4D97-AF65-F5344CB8AC3E}">
        <p14:creationId xmlns:p14="http://schemas.microsoft.com/office/powerpoint/2010/main" val="11563456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026196-C5B1-42FE-88CF-C190D22A9F6F}" type="datetimeFigureOut">
              <a:rPr lang="en-US" smtClean="0"/>
              <a:t>5/9/2021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EBABDF-6366-46E8-B0EB-61D03A2EF2C6}" type="slidenum">
              <a:rPr lang="en-US" smtClean="0"/>
              <a:t>‹#›</a:t>
            </a:fld>
            <a:endParaRPr lang="en-US"/>
          </a:p>
        </p:txBody>
      </p:sp>
    </p:spTree>
    <p:extLst>
      <p:ext uri="{BB962C8B-B14F-4D97-AF65-F5344CB8AC3E}">
        <p14:creationId xmlns:p14="http://schemas.microsoft.com/office/powerpoint/2010/main" val="39902885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026196-C5B1-42FE-88CF-C190D22A9F6F}" type="datetimeFigureOut">
              <a:rPr lang="en-US" smtClean="0"/>
              <a:t>5/9/2021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EBABDF-6366-46E8-B0EB-61D03A2EF2C6}" type="slidenum">
              <a:rPr lang="en-US" smtClean="0"/>
              <a:t>‹#›</a:t>
            </a:fld>
            <a:endParaRPr lang="en-US"/>
          </a:p>
        </p:txBody>
      </p:sp>
    </p:spTree>
    <p:extLst>
      <p:ext uri="{BB962C8B-B14F-4D97-AF65-F5344CB8AC3E}">
        <p14:creationId xmlns:p14="http://schemas.microsoft.com/office/powerpoint/2010/main" val="39627847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026196-C5B1-42FE-88CF-C190D22A9F6F}" type="datetimeFigureOut">
              <a:rPr lang="en-US" smtClean="0"/>
              <a:t>5/9/2021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EBABDF-6366-46E8-B0EB-61D03A2EF2C6}" type="slidenum">
              <a:rPr lang="en-US" smtClean="0"/>
              <a:t>‹#›</a:t>
            </a:fld>
            <a:endParaRPr lang="en-US"/>
          </a:p>
        </p:txBody>
      </p:sp>
    </p:spTree>
    <p:extLst>
      <p:ext uri="{BB962C8B-B14F-4D97-AF65-F5344CB8AC3E}">
        <p14:creationId xmlns:p14="http://schemas.microsoft.com/office/powerpoint/2010/main" val="2187176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026196-C5B1-42FE-88CF-C190D22A9F6F}" type="datetimeFigureOut">
              <a:rPr lang="en-US" smtClean="0"/>
              <a:t>5/9/2021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EBABDF-6366-46E8-B0EB-61D03A2EF2C6}" type="slidenum">
              <a:rPr lang="en-US" smtClean="0"/>
              <a:t>‹#›</a:t>
            </a:fld>
            <a:endParaRPr lang="en-US"/>
          </a:p>
        </p:txBody>
      </p:sp>
    </p:spTree>
    <p:extLst>
      <p:ext uri="{BB962C8B-B14F-4D97-AF65-F5344CB8AC3E}">
        <p14:creationId xmlns:p14="http://schemas.microsoft.com/office/powerpoint/2010/main" val="134388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F026196-C5B1-42FE-88CF-C190D22A9F6F}" type="datetimeFigureOut">
              <a:rPr lang="en-US" smtClean="0"/>
              <a:t>5/9/2021</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4EBABDF-6366-46E8-B0EB-61D03A2EF2C6}" type="slidenum">
              <a:rPr lang="en-US" smtClean="0"/>
              <a:t>‹#›</a:t>
            </a:fld>
            <a:endParaRPr lang="en-US"/>
          </a:p>
        </p:txBody>
      </p:sp>
    </p:spTree>
    <p:extLst>
      <p:ext uri="{BB962C8B-B14F-4D97-AF65-F5344CB8AC3E}">
        <p14:creationId xmlns:p14="http://schemas.microsoft.com/office/powerpoint/2010/main" val="26455564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22BB9-D349-48F5-89CD-F72C3C176E26}"/>
              </a:ext>
            </a:extLst>
          </p:cNvPr>
          <p:cNvSpPr>
            <a:spLocks noGrp="1"/>
          </p:cNvSpPr>
          <p:nvPr>
            <p:ph type="ctrTitle"/>
          </p:nvPr>
        </p:nvSpPr>
        <p:spPr/>
        <p:txBody>
          <a:bodyPr/>
          <a:lstStyle/>
          <a:p>
            <a:pPr algn="ctr"/>
            <a:r>
              <a:rPr lang="en-US" dirty="0"/>
              <a:t>The search for solar panels</a:t>
            </a:r>
            <a:br>
              <a:rPr lang="en-US" dirty="0"/>
            </a:br>
            <a:endParaRPr lang="en-US" dirty="0"/>
          </a:p>
        </p:txBody>
      </p:sp>
      <p:sp>
        <p:nvSpPr>
          <p:cNvPr id="3" name="Subtitle 2">
            <a:extLst>
              <a:ext uri="{FF2B5EF4-FFF2-40B4-BE49-F238E27FC236}">
                <a16:creationId xmlns:a16="http://schemas.microsoft.com/office/drawing/2014/main" id="{D5ED7F39-3175-4BCC-B265-39A29E093F4D}"/>
              </a:ext>
            </a:extLst>
          </p:cNvPr>
          <p:cNvSpPr>
            <a:spLocks noGrp="1"/>
          </p:cNvSpPr>
          <p:nvPr>
            <p:ph type="subTitle" idx="1"/>
          </p:nvPr>
        </p:nvSpPr>
        <p:spPr>
          <a:xfrm>
            <a:off x="4515378" y="3996267"/>
            <a:ext cx="6987645" cy="1388534"/>
          </a:xfrm>
        </p:spPr>
        <p:txBody>
          <a:bodyPr>
            <a:normAutofit fontScale="55000" lnSpcReduction="20000"/>
          </a:bodyPr>
          <a:lstStyle/>
          <a:p>
            <a:r>
              <a:rPr lang="en-US" sz="3300" dirty="0"/>
              <a:t>A project in imagery classification to determine residential solar panels within a study area of Fair Oaks, California</a:t>
            </a:r>
          </a:p>
          <a:p>
            <a:endParaRPr lang="en-US" dirty="0"/>
          </a:p>
          <a:p>
            <a:r>
              <a:rPr lang="en-US" dirty="0"/>
              <a:t>Austin Demshar</a:t>
            </a:r>
          </a:p>
          <a:p>
            <a:r>
              <a:rPr lang="en-US" dirty="0" err="1"/>
              <a:t>Geog</a:t>
            </a:r>
            <a:r>
              <a:rPr lang="en-US" dirty="0"/>
              <a:t> 342 - Spring 2021</a:t>
            </a:r>
          </a:p>
          <a:p>
            <a:endParaRPr lang="en-US" dirty="0"/>
          </a:p>
        </p:txBody>
      </p:sp>
    </p:spTree>
    <p:extLst>
      <p:ext uri="{BB962C8B-B14F-4D97-AF65-F5344CB8AC3E}">
        <p14:creationId xmlns:p14="http://schemas.microsoft.com/office/powerpoint/2010/main" val="3397109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D65C2-9991-47E2-8115-20F62B6FCC01}"/>
              </a:ext>
            </a:extLst>
          </p:cNvPr>
          <p:cNvSpPr>
            <a:spLocks noGrp="1"/>
          </p:cNvSpPr>
          <p:nvPr>
            <p:ph type="title"/>
          </p:nvPr>
        </p:nvSpPr>
        <p:spPr/>
        <p:txBody>
          <a:bodyPr/>
          <a:lstStyle/>
          <a:p>
            <a:r>
              <a:rPr lang="en-US" dirty="0"/>
              <a:t>Project Outline</a:t>
            </a:r>
          </a:p>
        </p:txBody>
      </p:sp>
      <p:sp>
        <p:nvSpPr>
          <p:cNvPr id="3" name="Content Placeholder 2">
            <a:extLst>
              <a:ext uri="{FF2B5EF4-FFF2-40B4-BE49-F238E27FC236}">
                <a16:creationId xmlns:a16="http://schemas.microsoft.com/office/drawing/2014/main" id="{F2F51A05-8DF4-48E7-835E-E8AF06047C0E}"/>
              </a:ext>
            </a:extLst>
          </p:cNvPr>
          <p:cNvSpPr>
            <a:spLocks noGrp="1"/>
          </p:cNvSpPr>
          <p:nvPr>
            <p:ph idx="1"/>
          </p:nvPr>
        </p:nvSpPr>
        <p:spPr>
          <a:xfrm>
            <a:off x="1484310" y="2512541"/>
            <a:ext cx="10018713" cy="3278659"/>
          </a:xfrm>
        </p:spPr>
        <p:txBody>
          <a:bodyPr>
            <a:normAutofit fontScale="85000" lnSpcReduction="20000"/>
          </a:bodyPr>
          <a:lstStyle/>
          <a:p>
            <a:r>
              <a:rPr lang="en-US" dirty="0"/>
              <a:t>The basic idea of this project was to look at a small area within Fair Oaks, California to determine which homes are currently equipped with solar panels through a process of imagery analysis.</a:t>
            </a:r>
          </a:p>
          <a:p>
            <a:r>
              <a:rPr lang="en-US" dirty="0"/>
              <a:t>Living in the vicinity, I noticed many houses that have solar panels. So, my assumption was that this is a good area to perform this in as I could verify not only on the ground, but through imagery as I am familiar with the area.</a:t>
            </a:r>
          </a:p>
          <a:p>
            <a:r>
              <a:rPr lang="en-US" dirty="0"/>
              <a:t>The easiest, and maybe the most efficient way of doing this is through ArcGIS Pro image segmentation and classification tools (through the wizard).</a:t>
            </a:r>
          </a:p>
          <a:p>
            <a:r>
              <a:rPr lang="en-US" dirty="0"/>
              <a:t>The rough hypothesis here was: can a user use these tools within ArcGIS Pro on some widely available imagery to properly classify and extract information about solar panel use from the study area?</a:t>
            </a:r>
          </a:p>
        </p:txBody>
      </p:sp>
    </p:spTree>
    <p:extLst>
      <p:ext uri="{BB962C8B-B14F-4D97-AF65-F5344CB8AC3E}">
        <p14:creationId xmlns:p14="http://schemas.microsoft.com/office/powerpoint/2010/main" val="979271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9A7ED-D40C-404A-B75D-EEDC2CB20786}"/>
              </a:ext>
            </a:extLst>
          </p:cNvPr>
          <p:cNvSpPr>
            <a:spLocks noGrp="1"/>
          </p:cNvSpPr>
          <p:nvPr>
            <p:ph type="title"/>
          </p:nvPr>
        </p:nvSpPr>
        <p:spPr/>
        <p:txBody>
          <a:bodyPr/>
          <a:lstStyle/>
          <a:p>
            <a:r>
              <a:rPr lang="en-US" dirty="0"/>
              <a:t>Imagery specs</a:t>
            </a:r>
          </a:p>
        </p:txBody>
      </p:sp>
      <p:sp>
        <p:nvSpPr>
          <p:cNvPr id="3" name="Content Placeholder 2">
            <a:extLst>
              <a:ext uri="{FF2B5EF4-FFF2-40B4-BE49-F238E27FC236}">
                <a16:creationId xmlns:a16="http://schemas.microsoft.com/office/drawing/2014/main" id="{3EB26328-038C-41B0-9AF0-ED10175824CB}"/>
              </a:ext>
            </a:extLst>
          </p:cNvPr>
          <p:cNvSpPr>
            <a:spLocks noGrp="1"/>
          </p:cNvSpPr>
          <p:nvPr>
            <p:ph idx="1"/>
          </p:nvPr>
        </p:nvSpPr>
        <p:spPr>
          <a:xfrm>
            <a:off x="1484310" y="2504303"/>
            <a:ext cx="10018713" cy="3286897"/>
          </a:xfrm>
        </p:spPr>
        <p:txBody>
          <a:bodyPr/>
          <a:lstStyle/>
          <a:p>
            <a:r>
              <a:rPr lang="en-US" dirty="0"/>
              <a:t>Imagery source: USDA National Agricultural Imagery Program</a:t>
            </a:r>
          </a:p>
          <a:p>
            <a:r>
              <a:rPr lang="en-US" dirty="0"/>
              <a:t>Imagery provider: USGS Earth Explorer (1 image downloaded)</a:t>
            </a:r>
          </a:p>
          <a:p>
            <a:r>
              <a:rPr lang="en-US" dirty="0"/>
              <a:t>Imagery date: June 2020</a:t>
            </a:r>
          </a:p>
          <a:p>
            <a:r>
              <a:rPr lang="en-US" dirty="0"/>
              <a:t>Image focus/study area: 1 square mile</a:t>
            </a:r>
          </a:p>
        </p:txBody>
      </p:sp>
    </p:spTree>
    <p:extLst>
      <p:ext uri="{BB962C8B-B14F-4D97-AF65-F5344CB8AC3E}">
        <p14:creationId xmlns:p14="http://schemas.microsoft.com/office/powerpoint/2010/main" val="3679659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3DA00-DA51-418B-B7B0-C27120D9A501}"/>
              </a:ext>
            </a:extLst>
          </p:cNvPr>
          <p:cNvSpPr>
            <a:spLocks noGrp="1"/>
          </p:cNvSpPr>
          <p:nvPr>
            <p:ph type="title"/>
          </p:nvPr>
        </p:nvSpPr>
        <p:spPr>
          <a:xfrm>
            <a:off x="1385458" y="66988"/>
            <a:ext cx="3272268" cy="6286187"/>
          </a:xfrm>
        </p:spPr>
        <p:txBody>
          <a:bodyPr>
            <a:normAutofit/>
          </a:bodyPr>
          <a:lstStyle/>
          <a:p>
            <a:r>
              <a:rPr lang="en-US" sz="2400" dirty="0"/>
              <a:t>NAIP Image block with the study area defined (greater imagery area Esri basemap)</a:t>
            </a:r>
          </a:p>
        </p:txBody>
      </p:sp>
      <p:pic>
        <p:nvPicPr>
          <p:cNvPr id="9" name="Content Placeholder 8">
            <a:extLst>
              <a:ext uri="{FF2B5EF4-FFF2-40B4-BE49-F238E27FC236}">
                <a16:creationId xmlns:a16="http://schemas.microsoft.com/office/drawing/2014/main" id="{D842F7C6-E4CE-46DA-88CE-BC2927CE28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57726" y="685800"/>
            <a:ext cx="7397022" cy="5486400"/>
          </a:xfrm>
        </p:spPr>
      </p:pic>
    </p:spTree>
    <p:extLst>
      <p:ext uri="{BB962C8B-B14F-4D97-AF65-F5344CB8AC3E}">
        <p14:creationId xmlns:p14="http://schemas.microsoft.com/office/powerpoint/2010/main" val="3186339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4844C-99AE-4731-9043-458480D627D6}"/>
              </a:ext>
            </a:extLst>
          </p:cNvPr>
          <p:cNvSpPr>
            <a:spLocks noGrp="1"/>
          </p:cNvSpPr>
          <p:nvPr>
            <p:ph type="title"/>
          </p:nvPr>
        </p:nvSpPr>
        <p:spPr>
          <a:xfrm>
            <a:off x="1484311" y="685800"/>
            <a:ext cx="10018713" cy="904875"/>
          </a:xfrm>
        </p:spPr>
        <p:txBody>
          <a:bodyPr/>
          <a:lstStyle/>
          <a:p>
            <a:r>
              <a:rPr lang="en-US" dirty="0"/>
              <a:t>Image classification workflow</a:t>
            </a:r>
          </a:p>
        </p:txBody>
      </p:sp>
      <p:sp>
        <p:nvSpPr>
          <p:cNvPr id="3" name="Content Placeholder 2">
            <a:extLst>
              <a:ext uri="{FF2B5EF4-FFF2-40B4-BE49-F238E27FC236}">
                <a16:creationId xmlns:a16="http://schemas.microsoft.com/office/drawing/2014/main" id="{AADAB00F-9B3A-4F10-A951-18DF2CB134A6}"/>
              </a:ext>
            </a:extLst>
          </p:cNvPr>
          <p:cNvSpPr>
            <a:spLocks noGrp="1"/>
          </p:cNvSpPr>
          <p:nvPr>
            <p:ph idx="1"/>
          </p:nvPr>
        </p:nvSpPr>
        <p:spPr>
          <a:xfrm>
            <a:off x="1484310" y="2047875"/>
            <a:ext cx="10018713" cy="3743325"/>
          </a:xfrm>
        </p:spPr>
        <p:txBody>
          <a:bodyPr>
            <a:normAutofit fontScale="85000" lnSpcReduction="20000"/>
          </a:bodyPr>
          <a:lstStyle/>
          <a:p>
            <a:r>
              <a:rPr lang="en-US" dirty="0"/>
              <a:t>Setup: download NAIP imagery for area of interest, clip imagery to study area.</a:t>
            </a:r>
          </a:p>
          <a:p>
            <a:r>
              <a:rPr lang="en-US" dirty="0"/>
              <a:t>Step 1: create band combinations that accentuate the solar panel features in the imagery while minimizing the other features (trees, pools, rooftops) that shared similar color representations and collided with panels.</a:t>
            </a:r>
          </a:p>
          <a:p>
            <a:pPr lvl="1"/>
            <a:r>
              <a:rPr lang="en-US" dirty="0"/>
              <a:t>RGB band arrangements used: 2,2,1; 2,4,3; 4,2,4 </a:t>
            </a:r>
          </a:p>
          <a:p>
            <a:r>
              <a:rPr lang="en-US" dirty="0"/>
              <a:t>Step 2: run image segmentation tool</a:t>
            </a:r>
          </a:p>
          <a:p>
            <a:r>
              <a:rPr lang="en-US" dirty="0"/>
              <a:t>Step 3: run the image classification wizard &gt; training samples based on segmentation</a:t>
            </a:r>
          </a:p>
          <a:p>
            <a:r>
              <a:rPr lang="en-US" dirty="0"/>
              <a:t>Step 4: repeat steps 1-3 based on different band combinations</a:t>
            </a:r>
          </a:p>
          <a:p>
            <a:r>
              <a:rPr lang="en-US" dirty="0"/>
              <a:t>Step 5: examine the classification outcomes across multiple attempts</a:t>
            </a:r>
          </a:p>
          <a:p>
            <a:r>
              <a:rPr lang="en-US" dirty="0"/>
              <a:t>Step 6: examine classifications and the best fit classification against original NAIP imagery and/or other high resolution imagery to determine accuracy of classification</a:t>
            </a:r>
          </a:p>
        </p:txBody>
      </p:sp>
    </p:spTree>
    <p:extLst>
      <p:ext uri="{BB962C8B-B14F-4D97-AF65-F5344CB8AC3E}">
        <p14:creationId xmlns:p14="http://schemas.microsoft.com/office/powerpoint/2010/main" val="370111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3DA00-DA51-418B-B7B0-C27120D9A501}"/>
              </a:ext>
            </a:extLst>
          </p:cNvPr>
          <p:cNvSpPr>
            <a:spLocks noGrp="1"/>
          </p:cNvSpPr>
          <p:nvPr>
            <p:ph type="title"/>
          </p:nvPr>
        </p:nvSpPr>
        <p:spPr>
          <a:xfrm>
            <a:off x="1421323" y="3543301"/>
            <a:ext cx="5592998" cy="2619374"/>
          </a:xfrm>
        </p:spPr>
        <p:txBody>
          <a:bodyPr>
            <a:normAutofit/>
          </a:bodyPr>
          <a:lstStyle/>
          <a:p>
            <a:r>
              <a:rPr lang="en-US" sz="2400" dirty="0"/>
              <a:t>Three band combinations created on the original NAIP imagery:</a:t>
            </a:r>
            <a:br>
              <a:rPr lang="en-US" sz="2400" dirty="0"/>
            </a:br>
            <a:br>
              <a:rPr lang="en-US" sz="2400" dirty="0"/>
            </a:br>
            <a:r>
              <a:rPr lang="en-US" sz="2400" dirty="0"/>
              <a:t>2,4,3 – primarily green</a:t>
            </a:r>
            <a:br>
              <a:rPr lang="en-US" sz="2400" dirty="0"/>
            </a:br>
            <a:r>
              <a:rPr lang="en-US" sz="2400" dirty="0"/>
              <a:t>2,2,1 – primarily blues</a:t>
            </a:r>
            <a:br>
              <a:rPr lang="en-US" sz="2400" dirty="0"/>
            </a:br>
            <a:r>
              <a:rPr lang="en-US" sz="2400" dirty="0"/>
              <a:t>4,2,4 – primarily pink</a:t>
            </a:r>
          </a:p>
        </p:txBody>
      </p:sp>
      <p:pic>
        <p:nvPicPr>
          <p:cNvPr id="4" name="Picture 3">
            <a:extLst>
              <a:ext uri="{FF2B5EF4-FFF2-40B4-BE49-F238E27FC236}">
                <a16:creationId xmlns:a16="http://schemas.microsoft.com/office/drawing/2014/main" id="{A5A0CA2E-79DF-4FCA-9BAB-4B7561FD38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1932" y="285906"/>
            <a:ext cx="4575640" cy="3039786"/>
          </a:xfrm>
          <a:prstGeom prst="rect">
            <a:avLst/>
          </a:prstGeom>
        </p:spPr>
      </p:pic>
      <p:pic>
        <p:nvPicPr>
          <p:cNvPr id="8" name="Picture 7">
            <a:extLst>
              <a:ext uri="{FF2B5EF4-FFF2-40B4-BE49-F238E27FC236}">
                <a16:creationId xmlns:a16="http://schemas.microsoft.com/office/drawing/2014/main" id="{894DE9FE-5D69-4FFD-87D1-5A44236777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0530" y="285906"/>
            <a:ext cx="4575640" cy="3039786"/>
          </a:xfrm>
          <a:prstGeom prst="rect">
            <a:avLst/>
          </a:prstGeom>
        </p:spPr>
      </p:pic>
      <p:pic>
        <p:nvPicPr>
          <p:cNvPr id="11" name="Picture 10">
            <a:extLst>
              <a:ext uri="{FF2B5EF4-FFF2-40B4-BE49-F238E27FC236}">
                <a16:creationId xmlns:a16="http://schemas.microsoft.com/office/drawing/2014/main" id="{A624333F-6341-4006-BF07-F12635F03F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1932" y="3552826"/>
            <a:ext cx="4575640" cy="3035808"/>
          </a:xfrm>
          <a:prstGeom prst="rect">
            <a:avLst/>
          </a:prstGeom>
        </p:spPr>
      </p:pic>
    </p:spTree>
    <p:extLst>
      <p:ext uri="{BB962C8B-B14F-4D97-AF65-F5344CB8AC3E}">
        <p14:creationId xmlns:p14="http://schemas.microsoft.com/office/powerpoint/2010/main" val="692009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B33E83F-CDDA-4CDC-B742-DE28B1257E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2122" y="714454"/>
            <a:ext cx="9157826" cy="5943443"/>
          </a:xfrm>
          <a:prstGeom prst="rect">
            <a:avLst/>
          </a:prstGeom>
        </p:spPr>
      </p:pic>
      <p:sp>
        <p:nvSpPr>
          <p:cNvPr id="6" name="Content Placeholder 5">
            <a:extLst>
              <a:ext uri="{FF2B5EF4-FFF2-40B4-BE49-F238E27FC236}">
                <a16:creationId xmlns:a16="http://schemas.microsoft.com/office/drawing/2014/main" id="{01B1F29B-8B52-4EB8-886F-56EBC867FC43}"/>
              </a:ext>
            </a:extLst>
          </p:cNvPr>
          <p:cNvSpPr>
            <a:spLocks noGrp="1"/>
          </p:cNvSpPr>
          <p:nvPr>
            <p:ph idx="1"/>
          </p:nvPr>
        </p:nvSpPr>
        <p:spPr>
          <a:xfrm>
            <a:off x="1628776" y="200103"/>
            <a:ext cx="10426698" cy="514351"/>
          </a:xfrm>
        </p:spPr>
        <p:txBody>
          <a:bodyPr/>
          <a:lstStyle/>
          <a:p>
            <a:pPr algn="ctr"/>
            <a:r>
              <a:rPr lang="en-US" sz="2400" dirty="0"/>
              <a:t>First classification – band combination 2,2,1</a:t>
            </a:r>
            <a:endParaRPr lang="en-US" dirty="0"/>
          </a:p>
        </p:txBody>
      </p:sp>
    </p:spTree>
    <p:extLst>
      <p:ext uri="{BB962C8B-B14F-4D97-AF65-F5344CB8AC3E}">
        <p14:creationId xmlns:p14="http://schemas.microsoft.com/office/powerpoint/2010/main" val="4020838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01B1F29B-8B52-4EB8-886F-56EBC867FC43}"/>
              </a:ext>
            </a:extLst>
          </p:cNvPr>
          <p:cNvSpPr>
            <a:spLocks noGrp="1"/>
          </p:cNvSpPr>
          <p:nvPr>
            <p:ph idx="1"/>
          </p:nvPr>
        </p:nvSpPr>
        <p:spPr>
          <a:xfrm>
            <a:off x="1628776" y="200103"/>
            <a:ext cx="10426698" cy="514351"/>
          </a:xfrm>
        </p:spPr>
        <p:txBody>
          <a:bodyPr/>
          <a:lstStyle/>
          <a:p>
            <a:pPr algn="ctr"/>
            <a:r>
              <a:rPr lang="en-US" sz="2400" dirty="0"/>
              <a:t>Second classification – band combination 2,4,3</a:t>
            </a:r>
            <a:endParaRPr lang="en-US" dirty="0"/>
          </a:p>
        </p:txBody>
      </p:sp>
      <p:pic>
        <p:nvPicPr>
          <p:cNvPr id="3" name="Picture 2">
            <a:extLst>
              <a:ext uri="{FF2B5EF4-FFF2-40B4-BE49-F238E27FC236}">
                <a16:creationId xmlns:a16="http://schemas.microsoft.com/office/drawing/2014/main" id="{90C4A753-BDA6-46F6-A03E-00C5B3C03E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1751" y="672421"/>
            <a:ext cx="9178198" cy="5985476"/>
          </a:xfrm>
          <a:prstGeom prst="rect">
            <a:avLst/>
          </a:prstGeom>
        </p:spPr>
      </p:pic>
    </p:spTree>
    <p:extLst>
      <p:ext uri="{BB962C8B-B14F-4D97-AF65-F5344CB8AC3E}">
        <p14:creationId xmlns:p14="http://schemas.microsoft.com/office/powerpoint/2010/main" val="3781780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01B1F29B-8B52-4EB8-886F-56EBC867FC43}"/>
              </a:ext>
            </a:extLst>
          </p:cNvPr>
          <p:cNvSpPr>
            <a:spLocks noGrp="1"/>
          </p:cNvSpPr>
          <p:nvPr>
            <p:ph idx="1"/>
          </p:nvPr>
        </p:nvSpPr>
        <p:spPr>
          <a:xfrm>
            <a:off x="1628776" y="200103"/>
            <a:ext cx="10426698" cy="514351"/>
          </a:xfrm>
        </p:spPr>
        <p:txBody>
          <a:bodyPr/>
          <a:lstStyle/>
          <a:p>
            <a:pPr algn="ctr"/>
            <a:r>
              <a:rPr lang="en-US" sz="2400" dirty="0"/>
              <a:t>Third classification – band combination 4,2,4</a:t>
            </a:r>
            <a:endParaRPr lang="en-US" dirty="0"/>
          </a:p>
        </p:txBody>
      </p:sp>
      <p:pic>
        <p:nvPicPr>
          <p:cNvPr id="4" name="Picture 3">
            <a:extLst>
              <a:ext uri="{FF2B5EF4-FFF2-40B4-BE49-F238E27FC236}">
                <a16:creationId xmlns:a16="http://schemas.microsoft.com/office/drawing/2014/main" id="{96A2FECD-EC2C-4B14-88BB-EFCC1C9114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5775" y="714454"/>
            <a:ext cx="9168076" cy="5943443"/>
          </a:xfrm>
          <a:prstGeom prst="rect">
            <a:avLst/>
          </a:prstGeom>
        </p:spPr>
      </p:pic>
    </p:spTree>
    <p:extLst>
      <p:ext uri="{BB962C8B-B14F-4D97-AF65-F5344CB8AC3E}">
        <p14:creationId xmlns:p14="http://schemas.microsoft.com/office/powerpoint/2010/main" val="26485835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3DA00-DA51-418B-B7B0-C27120D9A501}"/>
              </a:ext>
            </a:extLst>
          </p:cNvPr>
          <p:cNvSpPr>
            <a:spLocks noGrp="1"/>
          </p:cNvSpPr>
          <p:nvPr>
            <p:ph type="title"/>
          </p:nvPr>
        </p:nvSpPr>
        <p:spPr>
          <a:xfrm>
            <a:off x="1385458" y="292457"/>
            <a:ext cx="10711291" cy="621943"/>
          </a:xfrm>
        </p:spPr>
        <p:txBody>
          <a:bodyPr>
            <a:normAutofit/>
          </a:bodyPr>
          <a:lstStyle/>
          <a:p>
            <a:r>
              <a:rPr lang="en-US" sz="2800" dirty="0"/>
              <a:t>Sample from classification 1, band combination 2,2,1</a:t>
            </a:r>
          </a:p>
        </p:txBody>
      </p:sp>
      <p:pic>
        <p:nvPicPr>
          <p:cNvPr id="4" name="Picture 3">
            <a:extLst>
              <a:ext uri="{FF2B5EF4-FFF2-40B4-BE49-F238E27FC236}">
                <a16:creationId xmlns:a16="http://schemas.microsoft.com/office/drawing/2014/main" id="{842FF17D-EFEF-4033-A365-11784B945F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1000" y="1313277"/>
            <a:ext cx="7791449" cy="5354223"/>
          </a:xfrm>
          <a:prstGeom prst="rect">
            <a:avLst/>
          </a:prstGeom>
        </p:spPr>
      </p:pic>
      <p:sp>
        <p:nvSpPr>
          <p:cNvPr id="7" name="TextBox 6">
            <a:extLst>
              <a:ext uri="{FF2B5EF4-FFF2-40B4-BE49-F238E27FC236}">
                <a16:creationId xmlns:a16="http://schemas.microsoft.com/office/drawing/2014/main" id="{7A8AEFF0-FEC6-41DB-AC32-FD5EE04BDB18}"/>
              </a:ext>
            </a:extLst>
          </p:cNvPr>
          <p:cNvSpPr txBox="1"/>
          <p:nvPr/>
        </p:nvSpPr>
        <p:spPr>
          <a:xfrm>
            <a:off x="1162050" y="2571749"/>
            <a:ext cx="2962273" cy="2308324"/>
          </a:xfrm>
          <a:prstGeom prst="rect">
            <a:avLst/>
          </a:prstGeom>
          <a:noFill/>
        </p:spPr>
        <p:txBody>
          <a:bodyPr wrap="square" rtlCol="0">
            <a:spAutoFit/>
          </a:bodyPr>
          <a:lstStyle/>
          <a:p>
            <a:pPr marL="342900" indent="-342900">
              <a:buFont typeface="Arial" panose="020B0604020202020204" pitchFamily="34" charset="0"/>
              <a:buChar char="•"/>
            </a:pPr>
            <a:r>
              <a:rPr lang="en-US" sz="1600" dirty="0"/>
              <a:t>It appears in this sample that many of the present solar panels were registered in the classification process.</a:t>
            </a:r>
          </a:p>
          <a:p>
            <a:pPr marL="342900" indent="-342900">
              <a:buFont typeface="Arial" panose="020B0604020202020204" pitchFamily="34" charset="0"/>
              <a:buChar char="•"/>
            </a:pPr>
            <a:r>
              <a:rPr lang="en-US" sz="1600" dirty="0"/>
              <a:t>However, many rooftops, shadowed areas, some pools and other miscellaneous areas registered as well.</a:t>
            </a:r>
          </a:p>
          <a:p>
            <a:pPr marL="342900" indent="-342900">
              <a:buFont typeface="Arial" panose="020B0604020202020204" pitchFamily="34" charset="0"/>
              <a:buChar char="•"/>
            </a:pPr>
            <a:endParaRPr lang="en-US" sz="1600" dirty="0"/>
          </a:p>
        </p:txBody>
      </p:sp>
      <p:sp>
        <p:nvSpPr>
          <p:cNvPr id="13" name="Rectangle: Rounded Corners 12">
            <a:extLst>
              <a:ext uri="{FF2B5EF4-FFF2-40B4-BE49-F238E27FC236}">
                <a16:creationId xmlns:a16="http://schemas.microsoft.com/office/drawing/2014/main" id="{4E12B9D4-A854-4D9F-9F3D-2DB61FF901D8}"/>
              </a:ext>
            </a:extLst>
          </p:cNvPr>
          <p:cNvSpPr/>
          <p:nvPr/>
        </p:nvSpPr>
        <p:spPr>
          <a:xfrm>
            <a:off x="9486900" y="2438400"/>
            <a:ext cx="228600" cy="419100"/>
          </a:xfrm>
          <a:prstGeom prst="round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A545B32B-7B06-418E-B354-8AAD5D0B4B71}"/>
              </a:ext>
            </a:extLst>
          </p:cNvPr>
          <p:cNvSpPr/>
          <p:nvPr/>
        </p:nvSpPr>
        <p:spPr>
          <a:xfrm>
            <a:off x="8982074" y="3324225"/>
            <a:ext cx="333375" cy="209550"/>
          </a:xfrm>
          <a:prstGeom prst="round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C85CBFBA-D217-4DC6-B4BD-6762DEB79397}"/>
              </a:ext>
            </a:extLst>
          </p:cNvPr>
          <p:cNvSpPr/>
          <p:nvPr/>
        </p:nvSpPr>
        <p:spPr>
          <a:xfrm>
            <a:off x="4752974" y="5544723"/>
            <a:ext cx="333375" cy="209550"/>
          </a:xfrm>
          <a:prstGeom prst="round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73C3F5FE-C005-4350-B615-6011755E06CD}"/>
              </a:ext>
            </a:extLst>
          </p:cNvPr>
          <p:cNvSpPr/>
          <p:nvPr/>
        </p:nvSpPr>
        <p:spPr>
          <a:xfrm>
            <a:off x="7920036" y="4448175"/>
            <a:ext cx="333375" cy="209550"/>
          </a:xfrm>
          <a:prstGeom prst="round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AEC9CA78-9FFB-4998-8235-2C9E8D72706F}"/>
              </a:ext>
            </a:extLst>
          </p:cNvPr>
          <p:cNvSpPr/>
          <p:nvPr/>
        </p:nvSpPr>
        <p:spPr>
          <a:xfrm>
            <a:off x="10296524" y="4200525"/>
            <a:ext cx="333375" cy="209550"/>
          </a:xfrm>
          <a:prstGeom prst="round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87735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5866D6-647D-4949-AACA-C2FB55ADDF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8554" y="1325620"/>
            <a:ext cx="7797288" cy="5354223"/>
          </a:xfrm>
          <a:prstGeom prst="rect">
            <a:avLst/>
          </a:prstGeom>
        </p:spPr>
      </p:pic>
      <p:sp>
        <p:nvSpPr>
          <p:cNvPr id="2" name="Title 1">
            <a:extLst>
              <a:ext uri="{FF2B5EF4-FFF2-40B4-BE49-F238E27FC236}">
                <a16:creationId xmlns:a16="http://schemas.microsoft.com/office/drawing/2014/main" id="{2873DA00-DA51-418B-B7B0-C27120D9A501}"/>
              </a:ext>
            </a:extLst>
          </p:cNvPr>
          <p:cNvSpPr>
            <a:spLocks noGrp="1"/>
          </p:cNvSpPr>
          <p:nvPr>
            <p:ph type="title"/>
          </p:nvPr>
        </p:nvSpPr>
        <p:spPr>
          <a:xfrm>
            <a:off x="1385458" y="292457"/>
            <a:ext cx="10711291" cy="621943"/>
          </a:xfrm>
        </p:spPr>
        <p:txBody>
          <a:bodyPr>
            <a:normAutofit/>
          </a:bodyPr>
          <a:lstStyle/>
          <a:p>
            <a:r>
              <a:rPr lang="en-US" sz="2800" dirty="0"/>
              <a:t>Sample from classification 2, band combination 2,4,3</a:t>
            </a:r>
          </a:p>
        </p:txBody>
      </p:sp>
      <p:sp>
        <p:nvSpPr>
          <p:cNvPr id="7" name="TextBox 6">
            <a:extLst>
              <a:ext uri="{FF2B5EF4-FFF2-40B4-BE49-F238E27FC236}">
                <a16:creationId xmlns:a16="http://schemas.microsoft.com/office/drawing/2014/main" id="{7A8AEFF0-FEC6-41DB-AC32-FD5EE04BDB18}"/>
              </a:ext>
            </a:extLst>
          </p:cNvPr>
          <p:cNvSpPr txBox="1"/>
          <p:nvPr/>
        </p:nvSpPr>
        <p:spPr>
          <a:xfrm>
            <a:off x="1337833" y="1530249"/>
            <a:ext cx="2793096" cy="3816429"/>
          </a:xfrm>
          <a:prstGeom prst="rect">
            <a:avLst/>
          </a:prstGeom>
          <a:noFill/>
        </p:spPr>
        <p:txBody>
          <a:bodyPr wrap="square" rtlCol="0">
            <a:spAutoFit/>
          </a:bodyPr>
          <a:lstStyle/>
          <a:p>
            <a:pPr marL="342900" indent="-342900">
              <a:buFont typeface="Arial" panose="020B0604020202020204" pitchFamily="34" charset="0"/>
              <a:buChar char="•"/>
            </a:pPr>
            <a:r>
              <a:rPr lang="en-US" sz="1600" dirty="0"/>
              <a:t>It appears again in this sample that many of the present solar panels were registered in the classification process.</a:t>
            </a:r>
          </a:p>
          <a:p>
            <a:pPr marL="342900" indent="-342900">
              <a:buFont typeface="Arial" panose="020B0604020202020204" pitchFamily="34" charset="0"/>
              <a:buChar char="•"/>
            </a:pPr>
            <a:r>
              <a:rPr lang="en-US" sz="1600" dirty="0"/>
              <a:t>The highlighted panels were retained.</a:t>
            </a:r>
          </a:p>
          <a:p>
            <a:pPr marL="342900" indent="-342900">
              <a:buFont typeface="Arial" panose="020B0604020202020204" pitchFamily="34" charset="0"/>
              <a:buChar char="•"/>
            </a:pPr>
            <a:r>
              <a:rPr lang="en-US" sz="1600" dirty="0"/>
              <a:t>However, many rooftops, shadowed areas, some pools other miscellaneous areas still registered.</a:t>
            </a:r>
          </a:p>
          <a:p>
            <a:pPr marL="342900" indent="-342900">
              <a:buFont typeface="Arial" panose="020B0604020202020204" pitchFamily="34" charset="0"/>
              <a:buChar char="•"/>
            </a:pPr>
            <a:r>
              <a:rPr lang="en-US" sz="1600" dirty="0"/>
              <a:t>It almost appears that some of the rooftops were swapped for others.</a:t>
            </a:r>
          </a:p>
          <a:p>
            <a:pPr marL="342900" indent="-342900">
              <a:buFont typeface="Arial" panose="020B0604020202020204" pitchFamily="34" charset="0"/>
              <a:buChar char="•"/>
            </a:pPr>
            <a:endParaRPr lang="en-US" sz="1600" dirty="0"/>
          </a:p>
        </p:txBody>
      </p:sp>
      <p:sp>
        <p:nvSpPr>
          <p:cNvPr id="13" name="Rectangle: Rounded Corners 12">
            <a:extLst>
              <a:ext uri="{FF2B5EF4-FFF2-40B4-BE49-F238E27FC236}">
                <a16:creationId xmlns:a16="http://schemas.microsoft.com/office/drawing/2014/main" id="{4E12B9D4-A854-4D9F-9F3D-2DB61FF901D8}"/>
              </a:ext>
            </a:extLst>
          </p:cNvPr>
          <p:cNvSpPr/>
          <p:nvPr/>
        </p:nvSpPr>
        <p:spPr>
          <a:xfrm>
            <a:off x="9486900" y="2438400"/>
            <a:ext cx="228600" cy="419100"/>
          </a:xfrm>
          <a:prstGeom prst="round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A545B32B-7B06-418E-B354-8AAD5D0B4B71}"/>
              </a:ext>
            </a:extLst>
          </p:cNvPr>
          <p:cNvSpPr/>
          <p:nvPr/>
        </p:nvSpPr>
        <p:spPr>
          <a:xfrm>
            <a:off x="8982074" y="3324225"/>
            <a:ext cx="333375" cy="209550"/>
          </a:xfrm>
          <a:prstGeom prst="round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C85CBFBA-D217-4DC6-B4BD-6762DEB79397}"/>
              </a:ext>
            </a:extLst>
          </p:cNvPr>
          <p:cNvSpPr/>
          <p:nvPr/>
        </p:nvSpPr>
        <p:spPr>
          <a:xfrm>
            <a:off x="4752974" y="5544723"/>
            <a:ext cx="333375" cy="209550"/>
          </a:xfrm>
          <a:prstGeom prst="round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73C3F5FE-C005-4350-B615-6011755E06CD}"/>
              </a:ext>
            </a:extLst>
          </p:cNvPr>
          <p:cNvSpPr/>
          <p:nvPr/>
        </p:nvSpPr>
        <p:spPr>
          <a:xfrm>
            <a:off x="7920036" y="4448175"/>
            <a:ext cx="333375" cy="209550"/>
          </a:xfrm>
          <a:prstGeom prst="round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AEC9CA78-9FFB-4998-8235-2C9E8D72706F}"/>
              </a:ext>
            </a:extLst>
          </p:cNvPr>
          <p:cNvSpPr/>
          <p:nvPr/>
        </p:nvSpPr>
        <p:spPr>
          <a:xfrm>
            <a:off x="10296524" y="4200525"/>
            <a:ext cx="333375" cy="209550"/>
          </a:xfrm>
          <a:prstGeom prst="round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39286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721A4FF-2EE2-4568-A461-6168CFD3BE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0811" y="1310935"/>
            <a:ext cx="7832774" cy="5356565"/>
          </a:xfrm>
          <a:prstGeom prst="rect">
            <a:avLst/>
          </a:prstGeom>
        </p:spPr>
      </p:pic>
      <p:sp>
        <p:nvSpPr>
          <p:cNvPr id="2" name="Title 1">
            <a:extLst>
              <a:ext uri="{FF2B5EF4-FFF2-40B4-BE49-F238E27FC236}">
                <a16:creationId xmlns:a16="http://schemas.microsoft.com/office/drawing/2014/main" id="{2873DA00-DA51-418B-B7B0-C27120D9A501}"/>
              </a:ext>
            </a:extLst>
          </p:cNvPr>
          <p:cNvSpPr>
            <a:spLocks noGrp="1"/>
          </p:cNvSpPr>
          <p:nvPr>
            <p:ph type="title"/>
          </p:nvPr>
        </p:nvSpPr>
        <p:spPr>
          <a:xfrm>
            <a:off x="1385458" y="292457"/>
            <a:ext cx="10711291" cy="621943"/>
          </a:xfrm>
        </p:spPr>
        <p:txBody>
          <a:bodyPr>
            <a:normAutofit/>
          </a:bodyPr>
          <a:lstStyle/>
          <a:p>
            <a:r>
              <a:rPr lang="en-US" sz="2800" dirty="0"/>
              <a:t>Sample from classification 3, band combination 4,2,4</a:t>
            </a:r>
          </a:p>
        </p:txBody>
      </p:sp>
      <p:sp>
        <p:nvSpPr>
          <p:cNvPr id="7" name="TextBox 6">
            <a:extLst>
              <a:ext uri="{FF2B5EF4-FFF2-40B4-BE49-F238E27FC236}">
                <a16:creationId xmlns:a16="http://schemas.microsoft.com/office/drawing/2014/main" id="{7A8AEFF0-FEC6-41DB-AC32-FD5EE04BDB18}"/>
              </a:ext>
            </a:extLst>
          </p:cNvPr>
          <p:cNvSpPr txBox="1"/>
          <p:nvPr/>
        </p:nvSpPr>
        <p:spPr>
          <a:xfrm>
            <a:off x="1276351" y="1704974"/>
            <a:ext cx="2846360" cy="3539430"/>
          </a:xfrm>
          <a:prstGeom prst="rect">
            <a:avLst/>
          </a:prstGeom>
          <a:noFill/>
        </p:spPr>
        <p:txBody>
          <a:bodyPr wrap="square" rtlCol="0">
            <a:spAutoFit/>
          </a:bodyPr>
          <a:lstStyle/>
          <a:p>
            <a:pPr marL="342900" indent="-342900">
              <a:buFont typeface="Arial" panose="020B0604020202020204" pitchFamily="34" charset="0"/>
              <a:buChar char="•"/>
            </a:pPr>
            <a:r>
              <a:rPr lang="en-US" sz="1600" dirty="0"/>
              <a:t>The third classification attempt was much cleaner.</a:t>
            </a:r>
          </a:p>
          <a:p>
            <a:pPr marL="342900" indent="-342900">
              <a:buFont typeface="Arial" panose="020B0604020202020204" pitchFamily="34" charset="0"/>
              <a:buChar char="•"/>
            </a:pPr>
            <a:r>
              <a:rPr lang="en-US" sz="1600" dirty="0"/>
              <a:t>No roofs, less shadows</a:t>
            </a:r>
          </a:p>
          <a:p>
            <a:pPr marL="342900" indent="-342900">
              <a:buFont typeface="Arial" panose="020B0604020202020204" pitchFamily="34" charset="0"/>
              <a:buChar char="•"/>
            </a:pPr>
            <a:r>
              <a:rPr lang="en-US" sz="1600" dirty="0"/>
              <a:t>However, some pools and other minor objects were retained.</a:t>
            </a:r>
          </a:p>
          <a:p>
            <a:pPr marL="342900" indent="-342900">
              <a:buFont typeface="Arial" panose="020B0604020202020204" pitchFamily="34" charset="0"/>
              <a:buChar char="•"/>
            </a:pPr>
            <a:r>
              <a:rPr lang="en-US" sz="1600" dirty="0"/>
              <a:t>With this classification, it is much easier for a user to pick out panels.</a:t>
            </a:r>
          </a:p>
          <a:p>
            <a:pPr marL="342900" indent="-342900">
              <a:buFont typeface="Arial" panose="020B0604020202020204" pitchFamily="34" charset="0"/>
              <a:buChar char="•"/>
            </a:pPr>
            <a:r>
              <a:rPr lang="en-US" sz="1600" dirty="0"/>
              <a:t>Some panels faded out</a:t>
            </a:r>
          </a:p>
          <a:p>
            <a:pPr marL="342900" indent="-342900">
              <a:buFont typeface="Arial" panose="020B0604020202020204" pitchFamily="34" charset="0"/>
              <a:buChar char="•"/>
            </a:pPr>
            <a:endParaRPr lang="en-US" sz="1600" dirty="0"/>
          </a:p>
          <a:p>
            <a:pPr marL="342900" indent="-342900">
              <a:buFont typeface="Arial" panose="020B0604020202020204" pitchFamily="34" charset="0"/>
              <a:buChar char="•"/>
            </a:pPr>
            <a:r>
              <a:rPr lang="en-US" sz="1600" dirty="0"/>
              <a:t>With some cleanup reclassification, things may shape up.</a:t>
            </a:r>
          </a:p>
        </p:txBody>
      </p:sp>
      <p:sp>
        <p:nvSpPr>
          <p:cNvPr id="13" name="Rectangle: Rounded Corners 12">
            <a:extLst>
              <a:ext uri="{FF2B5EF4-FFF2-40B4-BE49-F238E27FC236}">
                <a16:creationId xmlns:a16="http://schemas.microsoft.com/office/drawing/2014/main" id="{4E12B9D4-A854-4D9F-9F3D-2DB61FF901D8}"/>
              </a:ext>
            </a:extLst>
          </p:cNvPr>
          <p:cNvSpPr/>
          <p:nvPr/>
        </p:nvSpPr>
        <p:spPr>
          <a:xfrm>
            <a:off x="9486900" y="2438400"/>
            <a:ext cx="228600" cy="419100"/>
          </a:xfrm>
          <a:prstGeom prst="round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A545B32B-7B06-418E-B354-8AAD5D0B4B71}"/>
              </a:ext>
            </a:extLst>
          </p:cNvPr>
          <p:cNvSpPr/>
          <p:nvPr/>
        </p:nvSpPr>
        <p:spPr>
          <a:xfrm>
            <a:off x="8982074" y="3324225"/>
            <a:ext cx="333375" cy="209550"/>
          </a:xfrm>
          <a:prstGeom prst="round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C85CBFBA-D217-4DC6-B4BD-6762DEB79397}"/>
              </a:ext>
            </a:extLst>
          </p:cNvPr>
          <p:cNvSpPr/>
          <p:nvPr/>
        </p:nvSpPr>
        <p:spPr>
          <a:xfrm>
            <a:off x="4752974" y="5544723"/>
            <a:ext cx="333375" cy="209550"/>
          </a:xfrm>
          <a:prstGeom prst="round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73C3F5FE-C005-4350-B615-6011755E06CD}"/>
              </a:ext>
            </a:extLst>
          </p:cNvPr>
          <p:cNvSpPr/>
          <p:nvPr/>
        </p:nvSpPr>
        <p:spPr>
          <a:xfrm>
            <a:off x="7920036" y="4448175"/>
            <a:ext cx="333375" cy="209550"/>
          </a:xfrm>
          <a:prstGeom prst="round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AEC9CA78-9FFB-4998-8235-2C9E8D72706F}"/>
              </a:ext>
            </a:extLst>
          </p:cNvPr>
          <p:cNvSpPr/>
          <p:nvPr/>
        </p:nvSpPr>
        <p:spPr>
          <a:xfrm>
            <a:off x="10296524" y="4200525"/>
            <a:ext cx="333375" cy="209550"/>
          </a:xfrm>
          <a:prstGeom prst="round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7788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043FA-C4DE-4774-A132-DEAAEDDA0A46}"/>
              </a:ext>
            </a:extLst>
          </p:cNvPr>
          <p:cNvSpPr>
            <a:spLocks noGrp="1"/>
          </p:cNvSpPr>
          <p:nvPr>
            <p:ph type="title"/>
          </p:nvPr>
        </p:nvSpPr>
        <p:spPr/>
        <p:txBody>
          <a:bodyPr/>
          <a:lstStyle/>
          <a:p>
            <a:r>
              <a:rPr lang="en-US" dirty="0"/>
              <a:t>Image classification takeaways</a:t>
            </a:r>
          </a:p>
        </p:txBody>
      </p:sp>
      <p:sp>
        <p:nvSpPr>
          <p:cNvPr id="3" name="Content Placeholder 2">
            <a:extLst>
              <a:ext uri="{FF2B5EF4-FFF2-40B4-BE49-F238E27FC236}">
                <a16:creationId xmlns:a16="http://schemas.microsoft.com/office/drawing/2014/main" id="{EA543CBA-886E-414C-AE40-61FD3D817DDF}"/>
              </a:ext>
            </a:extLst>
          </p:cNvPr>
          <p:cNvSpPr>
            <a:spLocks noGrp="1"/>
          </p:cNvSpPr>
          <p:nvPr>
            <p:ph idx="1"/>
          </p:nvPr>
        </p:nvSpPr>
        <p:spPr>
          <a:xfrm>
            <a:off x="1484310" y="2207741"/>
            <a:ext cx="10018713" cy="3583459"/>
          </a:xfrm>
        </p:spPr>
        <p:txBody>
          <a:bodyPr/>
          <a:lstStyle/>
          <a:p>
            <a:r>
              <a:rPr lang="en-US" dirty="0"/>
              <a:t>The classification process in Pro seems satisfactory for selecting out solar panels from imagery.</a:t>
            </a:r>
          </a:p>
          <a:p>
            <a:r>
              <a:rPr lang="en-US" dirty="0"/>
              <a:t>Running through multiple band combinations and subsequent segmentations and classifications can yield better results.</a:t>
            </a:r>
          </a:p>
          <a:p>
            <a:r>
              <a:rPr lang="en-US" dirty="0"/>
              <a:t>Segmentation based on band combination matters</a:t>
            </a:r>
          </a:p>
          <a:p>
            <a:endParaRPr lang="en-US" dirty="0"/>
          </a:p>
        </p:txBody>
      </p:sp>
    </p:spTree>
    <p:extLst>
      <p:ext uri="{BB962C8B-B14F-4D97-AF65-F5344CB8AC3E}">
        <p14:creationId xmlns:p14="http://schemas.microsoft.com/office/powerpoint/2010/main" val="11072026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E4115-381C-4BB1-AB0B-AB71B3261BE9}"/>
              </a:ext>
            </a:extLst>
          </p:cNvPr>
          <p:cNvSpPr>
            <a:spLocks noGrp="1"/>
          </p:cNvSpPr>
          <p:nvPr>
            <p:ph type="title"/>
          </p:nvPr>
        </p:nvSpPr>
        <p:spPr/>
        <p:txBody>
          <a:bodyPr/>
          <a:lstStyle/>
          <a:p>
            <a:pPr>
              <a:tabLst>
                <a:tab pos="8913813" algn="l"/>
              </a:tabLst>
            </a:pPr>
            <a:r>
              <a:rPr lang="en-US" dirty="0"/>
              <a:t>Image classification questions</a:t>
            </a:r>
          </a:p>
        </p:txBody>
      </p:sp>
      <p:sp>
        <p:nvSpPr>
          <p:cNvPr id="3" name="Content Placeholder 2">
            <a:extLst>
              <a:ext uri="{FF2B5EF4-FFF2-40B4-BE49-F238E27FC236}">
                <a16:creationId xmlns:a16="http://schemas.microsoft.com/office/drawing/2014/main" id="{C7E58DBC-7CFB-43AC-9A0F-6043F2D7402E}"/>
              </a:ext>
            </a:extLst>
          </p:cNvPr>
          <p:cNvSpPr>
            <a:spLocks noGrp="1"/>
          </p:cNvSpPr>
          <p:nvPr>
            <p:ph idx="1"/>
          </p:nvPr>
        </p:nvSpPr>
        <p:spPr>
          <a:xfrm>
            <a:off x="1484310" y="3122141"/>
            <a:ext cx="10018713" cy="2811160"/>
          </a:xfrm>
        </p:spPr>
        <p:txBody>
          <a:bodyPr>
            <a:normAutofit fontScale="92500" lnSpcReduction="10000"/>
          </a:bodyPr>
          <a:lstStyle/>
          <a:p>
            <a:r>
              <a:rPr lang="en-US" dirty="0"/>
              <a:t>Do multiple attempts over time create a better output in the end?</a:t>
            </a:r>
          </a:p>
          <a:p>
            <a:pPr lvl="1"/>
            <a:r>
              <a:rPr lang="en-US" dirty="0"/>
              <a:t>Likely, as an analyst becomes better at selecting samples from the segmented image</a:t>
            </a:r>
          </a:p>
          <a:p>
            <a:endParaRPr lang="en-US" dirty="0"/>
          </a:p>
          <a:p>
            <a:r>
              <a:rPr lang="en-US" dirty="0"/>
              <a:t>Or… is it that various band combinations that accentuate the target features on the landscape help to produce better segmented images for classification?</a:t>
            </a:r>
          </a:p>
          <a:p>
            <a:pPr lvl="1"/>
            <a:r>
              <a:rPr lang="en-US" dirty="0"/>
              <a:t>Yes, the third iteration of my clipped image was based on a band combination that optimized the segmentation tool for my purpose</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9538673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A76E5-CEE1-4226-97DA-908D9599413F}"/>
              </a:ext>
            </a:extLst>
          </p:cNvPr>
          <p:cNvSpPr>
            <a:spLocks noGrp="1"/>
          </p:cNvSpPr>
          <p:nvPr>
            <p:ph type="title"/>
          </p:nvPr>
        </p:nvSpPr>
        <p:spPr/>
        <p:txBody>
          <a:bodyPr/>
          <a:lstStyle/>
          <a:p>
            <a:r>
              <a:rPr lang="en-US" dirty="0"/>
              <a:t>Image classification concerns</a:t>
            </a:r>
          </a:p>
        </p:txBody>
      </p:sp>
      <p:sp>
        <p:nvSpPr>
          <p:cNvPr id="3" name="Content Placeholder 2">
            <a:extLst>
              <a:ext uri="{FF2B5EF4-FFF2-40B4-BE49-F238E27FC236}">
                <a16:creationId xmlns:a16="http://schemas.microsoft.com/office/drawing/2014/main" id="{9DADDDF9-5B3F-4321-848C-E1EB95F671B3}"/>
              </a:ext>
            </a:extLst>
          </p:cNvPr>
          <p:cNvSpPr>
            <a:spLocks noGrp="1"/>
          </p:cNvSpPr>
          <p:nvPr>
            <p:ph idx="1"/>
          </p:nvPr>
        </p:nvSpPr>
        <p:spPr>
          <a:xfrm>
            <a:off x="1484310" y="2150077"/>
            <a:ext cx="10018713" cy="3641124"/>
          </a:xfrm>
        </p:spPr>
        <p:txBody>
          <a:bodyPr>
            <a:normAutofit fontScale="92500" lnSpcReduction="10000"/>
          </a:bodyPr>
          <a:lstStyle/>
          <a:p>
            <a:r>
              <a:rPr lang="en-US" dirty="0"/>
              <a:t>Is bias introduced when working with the same study area’s image across multiple classification runs?</a:t>
            </a:r>
          </a:p>
          <a:p>
            <a:pPr lvl="1"/>
            <a:r>
              <a:rPr lang="en-US" dirty="0"/>
              <a:t>I think so, unfortunately. I started to see a lot of the same solar panels so I did select many of those as samples through each run as some were “prime” examples of the class.</a:t>
            </a:r>
          </a:p>
          <a:p>
            <a:pPr lvl="1"/>
            <a:r>
              <a:rPr lang="en-US" dirty="0"/>
              <a:t>Though, if trying to determine solar panels for training, maybe this isn’t a bad thing.</a:t>
            </a:r>
          </a:p>
          <a:p>
            <a:pPr lvl="1"/>
            <a:r>
              <a:rPr lang="en-US" dirty="0"/>
              <a:t>Depends on size of area and how the training samples are extrapolated to the entire image.</a:t>
            </a:r>
          </a:p>
          <a:p>
            <a:r>
              <a:rPr lang="en-US" dirty="0"/>
              <a:t>What about similar rooftop or yard objects?</a:t>
            </a:r>
          </a:p>
          <a:p>
            <a:pPr lvl="1"/>
            <a:r>
              <a:rPr lang="en-US" dirty="0"/>
              <a:t>As I looked a bit closer at the Esri basemap imagery, which was higher resolution than NAIP, I noticed some solar panels may not have been panels, rather rooftop water heating flats or small areas of a roof that were too similar to panels.</a:t>
            </a:r>
          </a:p>
        </p:txBody>
      </p:sp>
    </p:spTree>
    <p:extLst>
      <p:ext uri="{BB962C8B-B14F-4D97-AF65-F5344CB8AC3E}">
        <p14:creationId xmlns:p14="http://schemas.microsoft.com/office/powerpoint/2010/main" val="13675070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7A91D-10CB-4BE5-A4B5-4F73444716F7}"/>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214A4D23-AFD3-4B32-9089-3C2C81C305CA}"/>
              </a:ext>
            </a:extLst>
          </p:cNvPr>
          <p:cNvSpPr>
            <a:spLocks noGrp="1"/>
          </p:cNvSpPr>
          <p:nvPr>
            <p:ph idx="1"/>
          </p:nvPr>
        </p:nvSpPr>
        <p:spPr>
          <a:xfrm>
            <a:off x="1484310" y="2545493"/>
            <a:ext cx="10018713" cy="3245708"/>
          </a:xfrm>
        </p:spPr>
        <p:txBody>
          <a:bodyPr>
            <a:normAutofit lnSpcReduction="10000"/>
          </a:bodyPr>
          <a:lstStyle/>
          <a:p>
            <a:r>
              <a:rPr lang="en-US" dirty="0"/>
              <a:t>There may be better ways to approach a project like this with other GIS tools from the deep learning suite, or script something out, or work in some other software that can work with objects once learning data is provided.</a:t>
            </a:r>
          </a:p>
          <a:p>
            <a:pPr lvl="1"/>
            <a:r>
              <a:rPr lang="en-US" dirty="0"/>
              <a:t>How much time do you have, and how important is the project?</a:t>
            </a:r>
          </a:p>
          <a:p>
            <a:pPr lvl="1"/>
            <a:r>
              <a:rPr lang="en-US" dirty="0"/>
              <a:t>Lots of combinations and analysis</a:t>
            </a:r>
          </a:p>
          <a:p>
            <a:r>
              <a:rPr lang="en-US" dirty="0"/>
              <a:t>All in all, the Pro Image Classification Wizard workflow seems to work pretty well for something like this project because it is very intuitive and doesn’t take a whole lot of user experience to run.</a:t>
            </a:r>
          </a:p>
        </p:txBody>
      </p:sp>
    </p:spTree>
    <p:extLst>
      <p:ext uri="{BB962C8B-B14F-4D97-AF65-F5344CB8AC3E}">
        <p14:creationId xmlns:p14="http://schemas.microsoft.com/office/powerpoint/2010/main" val="12962250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F77E4-AACD-4B04-BB88-164E729D6B11}"/>
              </a:ext>
            </a:extLst>
          </p:cNvPr>
          <p:cNvSpPr>
            <a:spLocks noGrp="1"/>
          </p:cNvSpPr>
          <p:nvPr>
            <p:ph type="title"/>
          </p:nvPr>
        </p:nvSpPr>
        <p:spPr/>
        <p:txBody>
          <a:bodyPr/>
          <a:lstStyle/>
          <a:p>
            <a:r>
              <a:rPr lang="en-US" dirty="0"/>
              <a:t>Future ideas</a:t>
            </a:r>
          </a:p>
        </p:txBody>
      </p:sp>
      <p:sp>
        <p:nvSpPr>
          <p:cNvPr id="3" name="Content Placeholder 2">
            <a:extLst>
              <a:ext uri="{FF2B5EF4-FFF2-40B4-BE49-F238E27FC236}">
                <a16:creationId xmlns:a16="http://schemas.microsoft.com/office/drawing/2014/main" id="{DA527433-944D-48E0-A9CB-7237157A9C80}"/>
              </a:ext>
            </a:extLst>
          </p:cNvPr>
          <p:cNvSpPr>
            <a:spLocks noGrp="1"/>
          </p:cNvSpPr>
          <p:nvPr>
            <p:ph idx="1"/>
          </p:nvPr>
        </p:nvSpPr>
        <p:spPr/>
        <p:txBody>
          <a:bodyPr>
            <a:normAutofit/>
          </a:bodyPr>
          <a:lstStyle/>
          <a:p>
            <a:r>
              <a:rPr lang="en-US" dirty="0"/>
              <a:t>Search for data with more bands available (there may be a better way to look specifically at solar panels built with special materials not found elsewhere from an aerial aspect.) Time started mounting for acquiring data…</a:t>
            </a:r>
          </a:p>
          <a:p>
            <a:r>
              <a:rPr lang="en-US" dirty="0"/>
              <a:t>Search for higher resolution imagery</a:t>
            </a:r>
          </a:p>
          <a:p>
            <a:r>
              <a:rPr lang="en-US" dirty="0"/>
              <a:t>Spend more time with training samples so there is much more data the system has to work with.</a:t>
            </a:r>
          </a:p>
          <a:p>
            <a:endParaRPr lang="en-US" dirty="0"/>
          </a:p>
          <a:p>
            <a:endParaRPr lang="en-US" dirty="0"/>
          </a:p>
        </p:txBody>
      </p:sp>
    </p:spTree>
    <p:extLst>
      <p:ext uri="{BB962C8B-B14F-4D97-AF65-F5344CB8AC3E}">
        <p14:creationId xmlns:p14="http://schemas.microsoft.com/office/powerpoint/2010/main" val="10965232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TM03457496[[fn=Parallax]]</Template>
  <TotalTime>200</TotalTime>
  <Words>1010</Words>
  <Application>Microsoft Office PowerPoint</Application>
  <PresentationFormat>Widescreen</PresentationFormat>
  <Paragraphs>72</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Corbel</vt:lpstr>
      <vt:lpstr>Parallax</vt:lpstr>
      <vt:lpstr>The search for solar panels </vt:lpstr>
      <vt:lpstr>Project Outline</vt:lpstr>
      <vt:lpstr>Imagery specs</vt:lpstr>
      <vt:lpstr>NAIP Image block with the study area defined (greater imagery area Esri basemap)</vt:lpstr>
      <vt:lpstr>Image classification workflow</vt:lpstr>
      <vt:lpstr>Three band combinations created on the original NAIP imagery:  2,4,3 – primarily green 2,2,1 – primarily blues 4,2,4 – primarily pink</vt:lpstr>
      <vt:lpstr>PowerPoint Presentation</vt:lpstr>
      <vt:lpstr>PowerPoint Presentation</vt:lpstr>
      <vt:lpstr>PowerPoint Presentation</vt:lpstr>
      <vt:lpstr>Sample from classification 1, band combination 2,2,1</vt:lpstr>
      <vt:lpstr>Sample from classification 2, band combination 2,4,3</vt:lpstr>
      <vt:lpstr>Sample from classification 3, band combination 4,2,4</vt:lpstr>
      <vt:lpstr>Image classification takeaways</vt:lpstr>
      <vt:lpstr>Image classification questions</vt:lpstr>
      <vt:lpstr>Image classification concerns</vt:lpstr>
      <vt:lpstr>Conclusion</vt:lpstr>
      <vt:lpstr>Future ideas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search for solar panels</dc:title>
  <dc:creator>abdemshar@gmail.com</dc:creator>
  <cp:lastModifiedBy>abdemshar@gmail.com</cp:lastModifiedBy>
  <cp:revision>27</cp:revision>
  <dcterms:created xsi:type="dcterms:W3CDTF">2021-04-28T05:08:50Z</dcterms:created>
  <dcterms:modified xsi:type="dcterms:W3CDTF">2021-05-10T04:58:54Z</dcterms:modified>
</cp:coreProperties>
</file>