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66" r:id="rId3"/>
    <p:sldId id="257" r:id="rId4"/>
    <p:sldId id="258" r:id="rId5"/>
    <p:sldId id="259" r:id="rId6"/>
    <p:sldId id="260" r:id="rId7"/>
    <p:sldId id="261" r:id="rId8"/>
    <p:sldId id="262" r:id="rId9"/>
    <p:sldId id="263" r:id="rId10"/>
    <p:sldId id="264" r:id="rId11"/>
    <p:sldId id="267" r:id="rId12"/>
    <p:sldId id="268" r:id="rId13"/>
    <p:sldId id="269" r:id="rId14"/>
    <p:sldId id="270"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8" autoAdjust="0"/>
    <p:restoredTop sz="94660"/>
  </p:normalViewPr>
  <p:slideViewPr>
    <p:cSldViewPr snapToGrid="0">
      <p:cViewPr varScale="1">
        <p:scale>
          <a:sx n="101" d="100"/>
          <a:sy n="101" d="100"/>
        </p:scale>
        <p:origin x="12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273713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712872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1798580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4F7333-093C-4F4D-A8DC-42AE79A2632D}" type="datetimeFigureOut">
              <a:rPr lang="en-US" smtClean="0"/>
              <a:t>5/14/2020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1932829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4F7333-093C-4F4D-A8DC-42AE79A2632D}" type="datetimeFigureOut">
              <a:rPr lang="en-US" smtClean="0"/>
              <a:t>5/14/2020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221118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4F7333-093C-4F4D-A8DC-42AE79A2632D}" type="datetimeFigureOut">
              <a:rPr lang="en-US" smtClean="0"/>
              <a:t>5/14/2020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1749815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F7333-093C-4F4D-A8DC-42AE79A2632D}" type="datetimeFigureOut">
              <a:rPr lang="en-US" smtClean="0"/>
              <a:t>5/14/2020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4220368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4F7333-093C-4F4D-A8DC-42AE79A2632D}" type="datetimeFigureOut">
              <a:rPr lang="en-US" smtClean="0"/>
              <a:t>5/14/2020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2989795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CDBA4-3905-4C52-8129-3D0795111925}" type="slidenum">
              <a:rPr lang="en-US" smtClean="0"/>
              <a:t>‹#›</a:t>
            </a:fld>
            <a:endParaRPr lang="en-US"/>
          </a:p>
        </p:txBody>
      </p:sp>
      <p:sp>
        <p:nvSpPr>
          <p:cNvPr id="5" name="Date Placeholder 4"/>
          <p:cNvSpPr>
            <a:spLocks noGrp="1"/>
          </p:cNvSpPr>
          <p:nvPr>
            <p:ph type="dt" sz="half" idx="10"/>
          </p:nvPr>
        </p:nvSpPr>
        <p:spPr/>
        <p:txBody>
          <a:bodyPr/>
          <a:lstStyle/>
          <a:p>
            <a:fld id="{AC4F7333-093C-4F4D-A8DC-42AE79A2632D}" type="datetimeFigureOut">
              <a:rPr lang="en-US" smtClean="0"/>
              <a:t>5/14/2020</a:t>
            </a:fld>
            <a:endParaRPr lang="en-US"/>
          </a:p>
        </p:txBody>
      </p:sp>
    </p:spTree>
    <p:extLst>
      <p:ext uri="{BB962C8B-B14F-4D97-AF65-F5344CB8AC3E}">
        <p14:creationId xmlns:p14="http://schemas.microsoft.com/office/powerpoint/2010/main" val="3442941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4177605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54016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1327420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2360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2232344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2536263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4F7333-093C-4F4D-A8DC-42AE79A2632D}"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CDBA4-3905-4C52-8129-3D0795111925}" type="slidenum">
              <a:rPr lang="en-US" smtClean="0"/>
              <a:t>‹#›</a:t>
            </a:fld>
            <a:endParaRPr lang="en-US"/>
          </a:p>
        </p:txBody>
      </p:sp>
    </p:spTree>
    <p:extLst>
      <p:ext uri="{BB962C8B-B14F-4D97-AF65-F5344CB8AC3E}">
        <p14:creationId xmlns:p14="http://schemas.microsoft.com/office/powerpoint/2010/main" val="235627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4F7333-093C-4F4D-A8DC-42AE79A2632D}" type="datetimeFigureOut">
              <a:rPr lang="en-US" smtClean="0"/>
              <a:t>5/14/2020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E6CDBA4-3905-4C52-8129-3D0795111925}" type="slidenum">
              <a:rPr lang="en-US" smtClean="0"/>
              <a:t>‹#›</a:t>
            </a:fld>
            <a:endParaRPr lang="en-US"/>
          </a:p>
        </p:txBody>
      </p:sp>
    </p:spTree>
    <p:extLst>
      <p:ext uri="{BB962C8B-B14F-4D97-AF65-F5344CB8AC3E}">
        <p14:creationId xmlns:p14="http://schemas.microsoft.com/office/powerpoint/2010/main" val="328265596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1F14C-EA0D-4E3A-9AF1-0B17218A103D}"/>
              </a:ext>
            </a:extLst>
          </p:cNvPr>
          <p:cNvSpPr>
            <a:spLocks noGrp="1"/>
          </p:cNvSpPr>
          <p:nvPr>
            <p:ph type="ctrTitle"/>
          </p:nvPr>
        </p:nvSpPr>
        <p:spPr>
          <a:xfrm>
            <a:off x="1145345" y="705852"/>
            <a:ext cx="7581561" cy="2606843"/>
          </a:xfrm>
        </p:spPr>
        <p:txBody>
          <a:bodyPr/>
          <a:lstStyle/>
          <a:p>
            <a:pPr algn="l"/>
            <a:r>
              <a:rPr lang="en-US" dirty="0"/>
              <a:t>Folsom and Auburn State Recreation Area Trails Query </a:t>
            </a:r>
          </a:p>
        </p:txBody>
      </p:sp>
      <p:sp>
        <p:nvSpPr>
          <p:cNvPr id="3" name="Subtitle 2">
            <a:extLst>
              <a:ext uri="{FF2B5EF4-FFF2-40B4-BE49-F238E27FC236}">
                <a16:creationId xmlns:a16="http://schemas.microsoft.com/office/drawing/2014/main" id="{E5F354AA-E3B7-47B9-AB8E-1623D67709D6}"/>
              </a:ext>
            </a:extLst>
          </p:cNvPr>
          <p:cNvSpPr>
            <a:spLocks noGrp="1"/>
          </p:cNvSpPr>
          <p:nvPr>
            <p:ph type="subTitle" idx="1"/>
          </p:nvPr>
        </p:nvSpPr>
        <p:spPr>
          <a:xfrm>
            <a:off x="2525739" y="5029402"/>
            <a:ext cx="6858892" cy="577314"/>
          </a:xfrm>
        </p:spPr>
        <p:txBody>
          <a:bodyPr>
            <a:normAutofit fontScale="77500" lnSpcReduction="20000"/>
          </a:bodyPr>
          <a:lstStyle/>
          <a:p>
            <a:r>
              <a:rPr lang="en-US" dirty="0"/>
              <a:t>Final Project, Geography 375, Spring 2020 </a:t>
            </a:r>
          </a:p>
          <a:p>
            <a:r>
              <a:rPr lang="en-US" dirty="0"/>
              <a:t>Creator: Austin Demshar</a:t>
            </a:r>
          </a:p>
        </p:txBody>
      </p:sp>
    </p:spTree>
    <p:extLst>
      <p:ext uri="{BB962C8B-B14F-4D97-AF65-F5344CB8AC3E}">
        <p14:creationId xmlns:p14="http://schemas.microsoft.com/office/powerpoint/2010/main" val="3445189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BCCA-1030-4BD5-9EDE-A60035243907}"/>
              </a:ext>
            </a:extLst>
          </p:cNvPr>
          <p:cNvSpPr>
            <a:spLocks noGrp="1"/>
          </p:cNvSpPr>
          <p:nvPr>
            <p:ph type="title"/>
          </p:nvPr>
        </p:nvSpPr>
        <p:spPr/>
        <p:txBody>
          <a:bodyPr/>
          <a:lstStyle/>
          <a:p>
            <a:r>
              <a:rPr lang="en-US" dirty="0"/>
              <a:t>General concept and purpose of script	</a:t>
            </a:r>
          </a:p>
        </p:txBody>
      </p:sp>
      <p:sp>
        <p:nvSpPr>
          <p:cNvPr id="3" name="Content Placeholder 2">
            <a:extLst>
              <a:ext uri="{FF2B5EF4-FFF2-40B4-BE49-F238E27FC236}">
                <a16:creationId xmlns:a16="http://schemas.microsoft.com/office/drawing/2014/main" id="{D6B4EBD5-1EBC-495D-A086-D6870B274288}"/>
              </a:ext>
            </a:extLst>
          </p:cNvPr>
          <p:cNvSpPr>
            <a:spLocks noGrp="1"/>
          </p:cNvSpPr>
          <p:nvPr>
            <p:ph idx="1"/>
          </p:nvPr>
        </p:nvSpPr>
        <p:spPr>
          <a:xfrm>
            <a:off x="677334" y="1727452"/>
            <a:ext cx="8596668" cy="4031663"/>
          </a:xfrm>
        </p:spPr>
        <p:txBody>
          <a:bodyPr>
            <a:normAutofit fontScale="92500" lnSpcReduction="10000"/>
          </a:bodyPr>
          <a:lstStyle/>
          <a:p>
            <a:r>
              <a:rPr lang="en-US" dirty="0"/>
              <a:t>Our family (with 10 month old Murphy), like going on hikes and visiting recreational areas within the region. </a:t>
            </a:r>
          </a:p>
          <a:p>
            <a:r>
              <a:rPr lang="en-US" dirty="0"/>
              <a:t>There are many parks and trails in the area, it is hard to know all of what is out there. I thought, “GIS might be good for tracking (or at least visualizing) this”, and hence the script idea.</a:t>
            </a:r>
          </a:p>
          <a:p>
            <a:r>
              <a:rPr lang="en-US" dirty="0"/>
              <a:t>The idea morphed into something different than the original idea for parks and local American River Trail pathways. We’ve enjoyed hiking around the Folsom and Auburn areas, so I narrowed the script focus to these areas. There are quite a few trails within these SRAs.</a:t>
            </a:r>
          </a:p>
          <a:p>
            <a:r>
              <a:rPr lang="en-US" dirty="0"/>
              <a:t>The output from this script may not be as functional as I’d liked, but a fully operational system would take significantly more programing and resources (including network analysis for getting to the areas, more detailed trail information, more complete datasets, possibly a Web application, etc.) And, ultimately, GIS may not be the best method for this type of program, as there are other applications out there (think All Trails, Google maps, etc.)</a:t>
            </a:r>
          </a:p>
        </p:txBody>
      </p:sp>
    </p:spTree>
    <p:extLst>
      <p:ext uri="{BB962C8B-B14F-4D97-AF65-F5344CB8AC3E}">
        <p14:creationId xmlns:p14="http://schemas.microsoft.com/office/powerpoint/2010/main" val="2816174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EB1C-D600-45A2-B1F0-8FB91EA7C318}"/>
              </a:ext>
            </a:extLst>
          </p:cNvPr>
          <p:cNvSpPr>
            <a:spLocks noGrp="1"/>
          </p:cNvSpPr>
          <p:nvPr>
            <p:ph type="title"/>
          </p:nvPr>
        </p:nvSpPr>
        <p:spPr/>
        <p:txBody>
          <a:bodyPr/>
          <a:lstStyle/>
          <a:p>
            <a:r>
              <a:rPr lang="en-US" dirty="0"/>
              <a:t>Overview of workflow</a:t>
            </a:r>
            <a:br>
              <a:rPr lang="en-US" dirty="0"/>
            </a:br>
            <a:endParaRPr lang="en-US" dirty="0"/>
          </a:p>
        </p:txBody>
      </p:sp>
      <p:sp>
        <p:nvSpPr>
          <p:cNvPr id="3" name="Content Placeholder 2">
            <a:extLst>
              <a:ext uri="{FF2B5EF4-FFF2-40B4-BE49-F238E27FC236}">
                <a16:creationId xmlns:a16="http://schemas.microsoft.com/office/drawing/2014/main" id="{233CB9D2-5A71-4CE8-BF1F-03886D9E70A3}"/>
              </a:ext>
            </a:extLst>
          </p:cNvPr>
          <p:cNvSpPr>
            <a:spLocks noGrp="1"/>
          </p:cNvSpPr>
          <p:nvPr>
            <p:ph idx="1"/>
          </p:nvPr>
        </p:nvSpPr>
        <p:spPr>
          <a:xfrm>
            <a:off x="677334" y="1756611"/>
            <a:ext cx="8596668" cy="4284751"/>
          </a:xfrm>
        </p:spPr>
        <p:txBody>
          <a:bodyPr>
            <a:normAutofit fontScale="85000" lnSpcReduction="20000"/>
          </a:bodyPr>
          <a:lstStyle/>
          <a:p>
            <a:pPr lvl="0"/>
            <a:r>
              <a:rPr lang="en-US" dirty="0"/>
              <a:t>Import appropriate modules</a:t>
            </a:r>
          </a:p>
          <a:p>
            <a:pPr lvl="0"/>
            <a:r>
              <a:rPr lang="en-US" dirty="0"/>
              <a:t>Setup folder and geodatabase workspaces</a:t>
            </a:r>
          </a:p>
          <a:p>
            <a:pPr lvl="0"/>
            <a:r>
              <a:rPr lang="en-US" dirty="0"/>
              <a:t>Define primary variables to be used within the script</a:t>
            </a:r>
          </a:p>
          <a:p>
            <a:pPr lvl="0"/>
            <a:r>
              <a:rPr lang="en-US" dirty="0"/>
              <a:t>Project all datasets to the same projected coordinate system (transform datum if needed)</a:t>
            </a:r>
          </a:p>
          <a:p>
            <a:pPr lvl="0"/>
            <a:r>
              <a:rPr lang="en-US" dirty="0"/>
              <a:t>Query trails by attributes to narrow selection to the Folsom/Auburn units</a:t>
            </a:r>
          </a:p>
          <a:p>
            <a:pPr lvl="0"/>
            <a:r>
              <a:rPr lang="en-US" dirty="0"/>
              <a:t>Query trails by location from the point of origination (address)</a:t>
            </a:r>
          </a:p>
          <a:p>
            <a:pPr lvl="0"/>
            <a:r>
              <a:rPr lang="en-US" dirty="0"/>
              <a:t>Dissolve trails to consolidate records in the parks data</a:t>
            </a:r>
          </a:p>
          <a:p>
            <a:pPr lvl="0"/>
            <a:r>
              <a:rPr lang="en-US" dirty="0"/>
              <a:t>Spatial join both river and water body information to the trails data</a:t>
            </a:r>
          </a:p>
          <a:p>
            <a:pPr lvl="0"/>
            <a:r>
              <a:rPr lang="en-US" dirty="0"/>
              <a:t>Run near tool to determine distance from point of origination to “start” of dissolved trails</a:t>
            </a:r>
          </a:p>
          <a:p>
            <a:pPr lvl="0"/>
            <a:r>
              <a:rPr lang="en-US" dirty="0"/>
              <a:t>Create a table with only the most appropriate fields for the purpose defined above</a:t>
            </a:r>
          </a:p>
          <a:p>
            <a:pPr lvl="0"/>
            <a:r>
              <a:rPr lang="en-US" dirty="0"/>
              <a:t>Create search and insert cursors to populate this table from the geoprocessed layers</a:t>
            </a:r>
          </a:p>
          <a:p>
            <a:pPr lvl="0"/>
            <a:r>
              <a:rPr lang="en-US" dirty="0"/>
              <a:t>Create a new geodatabase feature class that will reflect the same information as the table</a:t>
            </a:r>
          </a:p>
          <a:p>
            <a:pPr lvl="0"/>
            <a:r>
              <a:rPr lang="en-US" dirty="0"/>
              <a:t>Create an excel file that will also reflect the information above (for ease of access)</a:t>
            </a:r>
          </a:p>
        </p:txBody>
      </p:sp>
    </p:spTree>
    <p:extLst>
      <p:ext uri="{BB962C8B-B14F-4D97-AF65-F5344CB8AC3E}">
        <p14:creationId xmlns:p14="http://schemas.microsoft.com/office/powerpoint/2010/main" val="4264598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E632-9152-4EE0-8676-70777B9F5070}"/>
              </a:ext>
            </a:extLst>
          </p:cNvPr>
          <p:cNvSpPr>
            <a:spLocks noGrp="1"/>
          </p:cNvSpPr>
          <p:nvPr>
            <p:ph type="title"/>
          </p:nvPr>
        </p:nvSpPr>
        <p:spPr/>
        <p:txBody>
          <a:bodyPr>
            <a:normAutofit/>
          </a:bodyPr>
          <a:lstStyle/>
          <a:p>
            <a:r>
              <a:rPr lang="en-US" sz="3200" dirty="0"/>
              <a:t>Import modules, create workspaces and primary variables</a:t>
            </a:r>
          </a:p>
        </p:txBody>
      </p:sp>
      <p:pic>
        <p:nvPicPr>
          <p:cNvPr id="6" name="Content Placeholder 5">
            <a:extLst>
              <a:ext uri="{FF2B5EF4-FFF2-40B4-BE49-F238E27FC236}">
                <a16:creationId xmlns:a16="http://schemas.microsoft.com/office/drawing/2014/main" id="{1FC27698-7C21-415D-9D75-3C4CBE22C7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863809"/>
            <a:ext cx="6647230" cy="4448759"/>
          </a:xfrm>
        </p:spPr>
      </p:pic>
    </p:spTree>
    <p:extLst>
      <p:ext uri="{BB962C8B-B14F-4D97-AF65-F5344CB8AC3E}">
        <p14:creationId xmlns:p14="http://schemas.microsoft.com/office/powerpoint/2010/main" val="37152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EEE4-4B6C-4611-A3E4-A53DC4FB4B6C}"/>
              </a:ext>
            </a:extLst>
          </p:cNvPr>
          <p:cNvSpPr>
            <a:spLocks noGrp="1"/>
          </p:cNvSpPr>
          <p:nvPr>
            <p:ph type="title"/>
          </p:nvPr>
        </p:nvSpPr>
        <p:spPr/>
        <p:txBody>
          <a:bodyPr/>
          <a:lstStyle/>
          <a:p>
            <a:r>
              <a:rPr lang="en-US" dirty="0"/>
              <a:t>Begin try block, project datasets	</a:t>
            </a:r>
          </a:p>
        </p:txBody>
      </p:sp>
      <p:sp>
        <p:nvSpPr>
          <p:cNvPr id="7" name="TextBox 6">
            <a:extLst>
              <a:ext uri="{FF2B5EF4-FFF2-40B4-BE49-F238E27FC236}">
                <a16:creationId xmlns:a16="http://schemas.microsoft.com/office/drawing/2014/main" id="{E94C3914-A529-4099-AE62-BAAF3BA33584}"/>
              </a:ext>
            </a:extLst>
          </p:cNvPr>
          <p:cNvSpPr txBox="1"/>
          <p:nvPr/>
        </p:nvSpPr>
        <p:spPr>
          <a:xfrm>
            <a:off x="797070" y="5531602"/>
            <a:ext cx="7320236" cy="1107996"/>
          </a:xfrm>
          <a:prstGeom prst="rect">
            <a:avLst/>
          </a:prstGeom>
          <a:noFill/>
        </p:spPr>
        <p:txBody>
          <a:bodyPr wrap="square" rtlCol="0">
            <a:spAutoFit/>
          </a:bodyPr>
          <a:lstStyle/>
          <a:p>
            <a:r>
              <a:rPr lang="en-US" sz="1100" dirty="0"/>
              <a:t>This part of the script first checks for existing projected data, projects the original datasets to the State Plane California Zone 2 projection, as well as checks for and makes layers for projected data.</a:t>
            </a:r>
          </a:p>
          <a:p>
            <a:endParaRPr lang="en-US" sz="1100" dirty="0"/>
          </a:p>
          <a:p>
            <a:r>
              <a:rPr lang="en-US" sz="1100" dirty="0"/>
              <a:t>This was an original sticking point when doing some work in Pro, as I couldn’t get the measurements (using measure tool) to align with what I seeing in the data as distance to trails, rivers, lakes, etc. I realized most the data were in different projected coordinate systems, with only one needing a datum transformation.</a:t>
            </a:r>
          </a:p>
        </p:txBody>
      </p:sp>
      <p:pic>
        <p:nvPicPr>
          <p:cNvPr id="8" name="Content Placeholder 7">
            <a:extLst>
              <a:ext uri="{FF2B5EF4-FFF2-40B4-BE49-F238E27FC236}">
                <a16:creationId xmlns:a16="http://schemas.microsoft.com/office/drawing/2014/main" id="{1F1509CA-BB98-43B5-A46F-5A77C1A743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0922" y="1471049"/>
            <a:ext cx="5355078" cy="3915901"/>
          </a:xfrm>
        </p:spPr>
      </p:pic>
    </p:spTree>
    <p:extLst>
      <p:ext uri="{BB962C8B-B14F-4D97-AF65-F5344CB8AC3E}">
        <p14:creationId xmlns:p14="http://schemas.microsoft.com/office/powerpoint/2010/main" val="3133675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F8B42-67D0-4E61-8E92-C354C95E62B4}"/>
              </a:ext>
            </a:extLst>
          </p:cNvPr>
          <p:cNvSpPr>
            <a:spLocks noGrp="1"/>
          </p:cNvSpPr>
          <p:nvPr>
            <p:ph type="title"/>
          </p:nvPr>
        </p:nvSpPr>
        <p:spPr/>
        <p:txBody>
          <a:bodyPr/>
          <a:lstStyle/>
          <a:p>
            <a:r>
              <a:rPr lang="en-US" dirty="0"/>
              <a:t>Attribute/spatial queries, and dissolve</a:t>
            </a:r>
          </a:p>
        </p:txBody>
      </p:sp>
      <p:sp>
        <p:nvSpPr>
          <p:cNvPr id="7" name="TextBox 6">
            <a:extLst>
              <a:ext uri="{FF2B5EF4-FFF2-40B4-BE49-F238E27FC236}">
                <a16:creationId xmlns:a16="http://schemas.microsoft.com/office/drawing/2014/main" id="{7E7026F2-DB34-4DD0-A3B5-B548B72E7B67}"/>
              </a:ext>
            </a:extLst>
          </p:cNvPr>
          <p:cNvSpPr txBox="1"/>
          <p:nvPr/>
        </p:nvSpPr>
        <p:spPr>
          <a:xfrm>
            <a:off x="677334" y="4927601"/>
            <a:ext cx="8041550" cy="1754326"/>
          </a:xfrm>
          <a:prstGeom prst="rect">
            <a:avLst/>
          </a:prstGeom>
          <a:noFill/>
        </p:spPr>
        <p:txBody>
          <a:bodyPr wrap="square" rtlCol="0">
            <a:spAutoFit/>
          </a:bodyPr>
          <a:lstStyle/>
          <a:p>
            <a:r>
              <a:rPr lang="en-US" sz="1200" dirty="0"/>
              <a:t>This block of script starts the queries to narrow down trails within the SRAs (query b) and the point of origin (query a). Then it spatially selects those trails, within 30 miles of the origin.</a:t>
            </a:r>
          </a:p>
          <a:p>
            <a:endParaRPr lang="en-US" sz="1200" dirty="0"/>
          </a:p>
          <a:p>
            <a:r>
              <a:rPr lang="en-US" sz="1200" dirty="0"/>
              <a:t>Since, the original trails/recreation data was partitioned into multiple segments per route, creating unnecessary polylines for this purpose, a dissolve is performed on the trails data into entire routes. A field is added and calculated to reflect the trail length, in feet or miles (conditional statement).</a:t>
            </a:r>
          </a:p>
          <a:p>
            <a:endParaRPr lang="en-US" sz="1200" dirty="0"/>
          </a:p>
          <a:p>
            <a:r>
              <a:rPr lang="en-US" sz="1200" dirty="0"/>
              <a:t>Throughout this block, print statements are created to reflect query/dissolve trail counts after various processing is performed.</a:t>
            </a:r>
          </a:p>
        </p:txBody>
      </p:sp>
      <p:pic>
        <p:nvPicPr>
          <p:cNvPr id="12" name="Content Placeholder 11">
            <a:extLst>
              <a:ext uri="{FF2B5EF4-FFF2-40B4-BE49-F238E27FC236}">
                <a16:creationId xmlns:a16="http://schemas.microsoft.com/office/drawing/2014/main" id="{2320AA18-B873-44A7-8231-0FB8093011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342190"/>
            <a:ext cx="6648985" cy="3285958"/>
          </a:xfrm>
        </p:spPr>
      </p:pic>
    </p:spTree>
    <p:extLst>
      <p:ext uri="{BB962C8B-B14F-4D97-AF65-F5344CB8AC3E}">
        <p14:creationId xmlns:p14="http://schemas.microsoft.com/office/powerpoint/2010/main" val="400074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5282-40B1-4528-84BA-4D41492FCC53}"/>
              </a:ext>
            </a:extLst>
          </p:cNvPr>
          <p:cNvSpPr>
            <a:spLocks noGrp="1"/>
          </p:cNvSpPr>
          <p:nvPr>
            <p:ph type="title"/>
          </p:nvPr>
        </p:nvSpPr>
        <p:spPr/>
        <p:txBody>
          <a:bodyPr/>
          <a:lstStyle/>
          <a:p>
            <a:r>
              <a:rPr lang="en-US" dirty="0"/>
              <a:t>Spatial joins of major rivers and lakes</a:t>
            </a:r>
          </a:p>
        </p:txBody>
      </p:sp>
      <p:sp>
        <p:nvSpPr>
          <p:cNvPr id="10" name="TextBox 9">
            <a:extLst>
              <a:ext uri="{FF2B5EF4-FFF2-40B4-BE49-F238E27FC236}">
                <a16:creationId xmlns:a16="http://schemas.microsoft.com/office/drawing/2014/main" id="{49079F47-D729-4189-88B9-409B9A370E5B}"/>
              </a:ext>
            </a:extLst>
          </p:cNvPr>
          <p:cNvSpPr txBox="1"/>
          <p:nvPr/>
        </p:nvSpPr>
        <p:spPr>
          <a:xfrm>
            <a:off x="850232" y="4395537"/>
            <a:ext cx="7824452" cy="2031325"/>
          </a:xfrm>
          <a:prstGeom prst="rect">
            <a:avLst/>
          </a:prstGeom>
          <a:noFill/>
        </p:spPr>
        <p:txBody>
          <a:bodyPr wrap="square" rtlCol="0">
            <a:spAutoFit/>
          </a:bodyPr>
          <a:lstStyle/>
          <a:p>
            <a:r>
              <a:rPr lang="en-US" sz="1400" dirty="0"/>
              <a:t>This block of code checks for existing feature classes for the spatial joins, performs the joins and adds fields for the hydrographic information. The joins use a ‘closest’ 1-1 join that shows each dissolved trail route’s closest major river and closet major water body. </a:t>
            </a:r>
          </a:p>
          <a:p>
            <a:endParaRPr lang="en-US" sz="1400" dirty="0"/>
          </a:p>
          <a:p>
            <a:r>
              <a:rPr lang="en-US" sz="1400" dirty="0"/>
              <a:t>Fields are added and calculated to reflect the distance to the river and lake in alternative units. The ‘</a:t>
            </a:r>
            <a:r>
              <a:rPr lang="en-US" sz="1400" dirty="0" err="1"/>
              <a:t>wtr_prox</a:t>
            </a:r>
            <a:r>
              <a:rPr lang="en-US" sz="1400" dirty="0"/>
              <a:t>’ field, for proximity to closest lake, is written to show miles or feet, depending on the distance (as a text field, using Arcade). As with the dissolve method above, calculating the field to either miles or feet exclusively created too broad a range of values either way, so I used something a little more intuitive (I think).</a:t>
            </a:r>
          </a:p>
        </p:txBody>
      </p:sp>
      <p:pic>
        <p:nvPicPr>
          <p:cNvPr id="6" name="Content Placeholder 5">
            <a:extLst>
              <a:ext uri="{FF2B5EF4-FFF2-40B4-BE49-F238E27FC236}">
                <a16:creationId xmlns:a16="http://schemas.microsoft.com/office/drawing/2014/main" id="{6F763A38-5230-42E3-911E-3BC5376E84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3783" y="1605374"/>
            <a:ext cx="7997350" cy="2320516"/>
          </a:xfrm>
        </p:spPr>
      </p:pic>
    </p:spTree>
    <p:extLst>
      <p:ext uri="{BB962C8B-B14F-4D97-AF65-F5344CB8AC3E}">
        <p14:creationId xmlns:p14="http://schemas.microsoft.com/office/powerpoint/2010/main" val="183154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D882-8F70-4F41-A7FB-72F174DDB5CE}"/>
              </a:ext>
            </a:extLst>
          </p:cNvPr>
          <p:cNvSpPr>
            <a:spLocks noGrp="1"/>
          </p:cNvSpPr>
          <p:nvPr>
            <p:ph type="title"/>
          </p:nvPr>
        </p:nvSpPr>
        <p:spPr/>
        <p:txBody>
          <a:bodyPr/>
          <a:lstStyle/>
          <a:p>
            <a:r>
              <a:rPr lang="en-US" dirty="0"/>
              <a:t>Near analysis: distance of trails to queried point of origin (address)</a:t>
            </a:r>
          </a:p>
        </p:txBody>
      </p:sp>
      <p:sp>
        <p:nvSpPr>
          <p:cNvPr id="7" name="TextBox 6">
            <a:extLst>
              <a:ext uri="{FF2B5EF4-FFF2-40B4-BE49-F238E27FC236}">
                <a16:creationId xmlns:a16="http://schemas.microsoft.com/office/drawing/2014/main" id="{5A74BA4A-8D86-4495-94C3-B4E737DF2D4F}"/>
              </a:ext>
            </a:extLst>
          </p:cNvPr>
          <p:cNvSpPr txBox="1"/>
          <p:nvPr/>
        </p:nvSpPr>
        <p:spPr>
          <a:xfrm>
            <a:off x="677334" y="4628147"/>
            <a:ext cx="8338329" cy="1477328"/>
          </a:xfrm>
          <a:prstGeom prst="rect">
            <a:avLst/>
          </a:prstGeom>
          <a:noFill/>
        </p:spPr>
        <p:txBody>
          <a:bodyPr wrap="square" rtlCol="0">
            <a:spAutoFit/>
          </a:bodyPr>
          <a:lstStyle/>
          <a:p>
            <a:r>
              <a:rPr lang="en-US" dirty="0"/>
              <a:t>This block checks for an existing trails layer that is created for a near analysis, then adds and calculates a field that shows the distance of each trail’s “starting point”, the polyline’s closest point to the address, in miles. The variable ‘</a:t>
            </a:r>
            <a:r>
              <a:rPr lang="en-US" dirty="0" err="1"/>
              <a:t>query_a</a:t>
            </a:r>
            <a:r>
              <a:rPr lang="en-US" dirty="0"/>
              <a:t>’ is defined above in the script (see slide 5), for consistency with the select by attribute/location block.</a:t>
            </a:r>
          </a:p>
        </p:txBody>
      </p:sp>
      <p:pic>
        <p:nvPicPr>
          <p:cNvPr id="20" name="Content Placeholder 19">
            <a:extLst>
              <a:ext uri="{FF2B5EF4-FFF2-40B4-BE49-F238E27FC236}">
                <a16:creationId xmlns:a16="http://schemas.microsoft.com/office/drawing/2014/main" id="{78BA8985-B333-42E4-AA36-A85F22965E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2229854"/>
            <a:ext cx="6317024" cy="1707070"/>
          </a:xfrm>
        </p:spPr>
      </p:pic>
    </p:spTree>
    <p:extLst>
      <p:ext uri="{BB962C8B-B14F-4D97-AF65-F5344CB8AC3E}">
        <p14:creationId xmlns:p14="http://schemas.microsoft.com/office/powerpoint/2010/main" val="3059829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A1376-D0F4-4FEB-B6F9-293BA3745803}"/>
              </a:ext>
            </a:extLst>
          </p:cNvPr>
          <p:cNvSpPr>
            <a:spLocks noGrp="1"/>
          </p:cNvSpPr>
          <p:nvPr>
            <p:ph type="title"/>
          </p:nvPr>
        </p:nvSpPr>
        <p:spPr/>
        <p:txBody>
          <a:bodyPr/>
          <a:lstStyle/>
          <a:p>
            <a:r>
              <a:rPr lang="en-US" dirty="0"/>
              <a:t>Creation of geodatabase table</a:t>
            </a:r>
          </a:p>
        </p:txBody>
      </p:sp>
      <p:sp>
        <p:nvSpPr>
          <p:cNvPr id="7" name="TextBox 6">
            <a:extLst>
              <a:ext uri="{FF2B5EF4-FFF2-40B4-BE49-F238E27FC236}">
                <a16:creationId xmlns:a16="http://schemas.microsoft.com/office/drawing/2014/main" id="{61624649-C0CA-4871-BEAD-01F7683A3654}"/>
              </a:ext>
            </a:extLst>
          </p:cNvPr>
          <p:cNvSpPr txBox="1"/>
          <p:nvPr/>
        </p:nvSpPr>
        <p:spPr>
          <a:xfrm>
            <a:off x="677334" y="4426160"/>
            <a:ext cx="7937277" cy="2031325"/>
          </a:xfrm>
          <a:prstGeom prst="rect">
            <a:avLst/>
          </a:prstGeom>
          <a:noFill/>
        </p:spPr>
        <p:txBody>
          <a:bodyPr wrap="square" rtlCol="0">
            <a:spAutoFit/>
          </a:bodyPr>
          <a:lstStyle/>
          <a:p>
            <a:r>
              <a:rPr lang="en-US" sz="1400" dirty="0"/>
              <a:t>This block checks for an existing final trails table, creates the table, defines fields to be used and then creates an ordered list of those fields (for the next code block).</a:t>
            </a:r>
          </a:p>
          <a:p>
            <a:endParaRPr lang="en-US" sz="1400" dirty="0"/>
          </a:p>
          <a:p>
            <a:r>
              <a:rPr lang="en-US" sz="1400" dirty="0"/>
              <a:t>Since the output is setup to be created within a geodatabase, field aliases were used. These aliases are intended to make it more user friendly (the 10 character limit of shapefiles wasn’t feasible here). Originally, I had all the information output as shapefiles and tables (.</a:t>
            </a:r>
            <a:r>
              <a:rPr lang="en-US" sz="1400" dirty="0" err="1"/>
              <a:t>dbf</a:t>
            </a:r>
            <a:r>
              <a:rPr lang="en-US" sz="1400" dirty="0"/>
              <a:t>) outside of a geodatabase, but I wanted to use aliases so I transitioned all output to the .</a:t>
            </a:r>
            <a:r>
              <a:rPr lang="en-US" sz="1400" dirty="0" err="1"/>
              <a:t>gdb</a:t>
            </a:r>
            <a:r>
              <a:rPr lang="en-US" sz="1400" dirty="0"/>
              <a:t>. Basically all that required changing was my primary workspace to the .</a:t>
            </a:r>
            <a:r>
              <a:rPr lang="en-US" sz="1400" dirty="0" err="1"/>
              <a:t>gdb</a:t>
            </a:r>
            <a:r>
              <a:rPr lang="en-US" sz="1400" dirty="0"/>
              <a:t> and removing the .</a:t>
            </a:r>
            <a:r>
              <a:rPr lang="en-US" sz="1400" dirty="0" err="1"/>
              <a:t>shp</a:t>
            </a:r>
            <a:r>
              <a:rPr lang="en-US" sz="1400" dirty="0"/>
              <a:t> extension from output variables.</a:t>
            </a:r>
          </a:p>
        </p:txBody>
      </p:sp>
      <p:pic>
        <p:nvPicPr>
          <p:cNvPr id="6" name="Content Placeholder 5">
            <a:extLst>
              <a:ext uri="{FF2B5EF4-FFF2-40B4-BE49-F238E27FC236}">
                <a16:creationId xmlns:a16="http://schemas.microsoft.com/office/drawing/2014/main" id="{D1FC7573-C182-4F33-8FFB-AFB9AEB3DF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513441"/>
            <a:ext cx="6333780" cy="2481043"/>
          </a:xfrm>
        </p:spPr>
      </p:pic>
    </p:spTree>
    <p:extLst>
      <p:ext uri="{BB962C8B-B14F-4D97-AF65-F5344CB8AC3E}">
        <p14:creationId xmlns:p14="http://schemas.microsoft.com/office/powerpoint/2010/main" val="3902536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D2A1-3967-4CCD-B32E-7463B7C9E97A}"/>
              </a:ext>
            </a:extLst>
          </p:cNvPr>
          <p:cNvSpPr>
            <a:spLocks noGrp="1"/>
          </p:cNvSpPr>
          <p:nvPr>
            <p:ph type="title"/>
          </p:nvPr>
        </p:nvSpPr>
        <p:spPr>
          <a:xfrm>
            <a:off x="677334" y="467134"/>
            <a:ext cx="8596668" cy="1320800"/>
          </a:xfrm>
        </p:spPr>
        <p:txBody>
          <a:bodyPr/>
          <a:lstStyle/>
          <a:p>
            <a:r>
              <a:rPr lang="en-US" dirty="0"/>
              <a:t>Search cursor/insert cursor; Create feature class and export to excel</a:t>
            </a:r>
          </a:p>
        </p:txBody>
      </p:sp>
      <p:sp>
        <p:nvSpPr>
          <p:cNvPr id="6" name="TextBox 5">
            <a:extLst>
              <a:ext uri="{FF2B5EF4-FFF2-40B4-BE49-F238E27FC236}">
                <a16:creationId xmlns:a16="http://schemas.microsoft.com/office/drawing/2014/main" id="{05590104-B21C-430A-A768-72746095FDBF}"/>
              </a:ext>
            </a:extLst>
          </p:cNvPr>
          <p:cNvSpPr txBox="1"/>
          <p:nvPr/>
        </p:nvSpPr>
        <p:spPr>
          <a:xfrm>
            <a:off x="677334" y="4841956"/>
            <a:ext cx="7833003" cy="1754326"/>
          </a:xfrm>
          <a:prstGeom prst="rect">
            <a:avLst/>
          </a:prstGeom>
          <a:noFill/>
        </p:spPr>
        <p:txBody>
          <a:bodyPr wrap="square" rtlCol="0">
            <a:spAutoFit/>
          </a:bodyPr>
          <a:lstStyle/>
          <a:p>
            <a:r>
              <a:rPr lang="en-US" sz="1200" dirty="0"/>
              <a:t>This final block of code creates a search cursor to look for the fields within the geoprocessed layer, confined to the the above defined ‘</a:t>
            </a:r>
            <a:r>
              <a:rPr lang="en-US" sz="1200" dirty="0" err="1"/>
              <a:t>table_f_list</a:t>
            </a:r>
            <a:r>
              <a:rPr lang="en-US" sz="1200" dirty="0"/>
              <a:t>’, and insert them into the new table and the new feature class. Then, a table to excel conversion is performed. This excel file makes it so the user doesn’t necessarily need to enter ArcGIS Pro to obtain results.</a:t>
            </a:r>
          </a:p>
          <a:p>
            <a:endParaRPr lang="en-US" sz="1200" dirty="0"/>
          </a:p>
          <a:p>
            <a:r>
              <a:rPr lang="en-US" sz="1200" dirty="0"/>
              <a:t>Note the double ‘##’ notation was added for an error that was continually present until 5/13/20. However, I’ve chosen to keep it in case this represents itself again somewhere, for the time being.</a:t>
            </a:r>
          </a:p>
          <a:p>
            <a:endParaRPr lang="en-US" sz="1200" dirty="0"/>
          </a:p>
          <a:p>
            <a:r>
              <a:rPr lang="en-US" sz="1200" dirty="0"/>
              <a:t>This is the end of the script, with the exception that the ‘except block’ follows on line 214.</a:t>
            </a:r>
          </a:p>
        </p:txBody>
      </p:sp>
      <p:pic>
        <p:nvPicPr>
          <p:cNvPr id="8" name="Content Placeholder 7">
            <a:extLst>
              <a:ext uri="{FF2B5EF4-FFF2-40B4-BE49-F238E27FC236}">
                <a16:creationId xmlns:a16="http://schemas.microsoft.com/office/drawing/2014/main" id="{6D58E68F-E79F-48E1-8700-632399ED11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787934"/>
            <a:ext cx="7111108" cy="2743916"/>
          </a:xfrm>
        </p:spPr>
      </p:pic>
    </p:spTree>
    <p:extLst>
      <p:ext uri="{BB962C8B-B14F-4D97-AF65-F5344CB8AC3E}">
        <p14:creationId xmlns:p14="http://schemas.microsoft.com/office/powerpoint/2010/main" val="1570435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B3B07-B323-45D3-9D1A-C266DD00693E}"/>
              </a:ext>
            </a:extLst>
          </p:cNvPr>
          <p:cNvSpPr>
            <a:spLocks noGrp="1"/>
          </p:cNvSpPr>
          <p:nvPr>
            <p:ph type="title"/>
          </p:nvPr>
        </p:nvSpPr>
        <p:spPr>
          <a:xfrm>
            <a:off x="677333" y="609600"/>
            <a:ext cx="9212625" cy="1320800"/>
          </a:xfrm>
        </p:spPr>
        <p:txBody>
          <a:bodyPr/>
          <a:lstStyle/>
          <a:p>
            <a:r>
              <a:rPr lang="en-US" dirty="0"/>
              <a:t>Python console output (using Spyder 3)</a:t>
            </a:r>
          </a:p>
        </p:txBody>
      </p:sp>
      <p:pic>
        <p:nvPicPr>
          <p:cNvPr id="5" name="Content Placeholder 4">
            <a:extLst>
              <a:ext uri="{FF2B5EF4-FFF2-40B4-BE49-F238E27FC236}">
                <a16:creationId xmlns:a16="http://schemas.microsoft.com/office/drawing/2014/main" id="{32465542-FC13-4F86-A991-EF3D871AF7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860884"/>
            <a:ext cx="7088272" cy="3296653"/>
          </a:xfrm>
        </p:spPr>
      </p:pic>
    </p:spTree>
    <p:extLst>
      <p:ext uri="{BB962C8B-B14F-4D97-AF65-F5344CB8AC3E}">
        <p14:creationId xmlns:p14="http://schemas.microsoft.com/office/powerpoint/2010/main" val="2927494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D34F-976B-491C-9A28-5A80EDDAF8D4}"/>
              </a:ext>
            </a:extLst>
          </p:cNvPr>
          <p:cNvSpPr>
            <a:spLocks noGrp="1"/>
          </p:cNvSpPr>
          <p:nvPr>
            <p:ph type="title"/>
          </p:nvPr>
        </p:nvSpPr>
        <p:spPr/>
        <p:txBody>
          <a:bodyPr/>
          <a:lstStyle/>
          <a:p>
            <a:r>
              <a:rPr lang="en-US" dirty="0"/>
              <a:t>Trails table in Pro (standalone)</a:t>
            </a:r>
          </a:p>
        </p:txBody>
      </p:sp>
      <p:pic>
        <p:nvPicPr>
          <p:cNvPr id="5" name="Content Placeholder 4">
            <a:extLst>
              <a:ext uri="{FF2B5EF4-FFF2-40B4-BE49-F238E27FC236}">
                <a16:creationId xmlns:a16="http://schemas.microsoft.com/office/drawing/2014/main" id="{243E78B1-C390-4B79-8C9C-45085D6C52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475873"/>
            <a:ext cx="8169887" cy="4325808"/>
          </a:xfrm>
        </p:spPr>
      </p:pic>
    </p:spTree>
    <p:extLst>
      <p:ext uri="{BB962C8B-B14F-4D97-AF65-F5344CB8AC3E}">
        <p14:creationId xmlns:p14="http://schemas.microsoft.com/office/powerpoint/2010/main" val="2269118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EC203-D461-464A-AE8E-8BB0BC634A5D}"/>
              </a:ext>
            </a:extLst>
          </p:cNvPr>
          <p:cNvSpPr>
            <a:spLocks noGrp="1"/>
          </p:cNvSpPr>
          <p:nvPr>
            <p:ph type="title"/>
          </p:nvPr>
        </p:nvSpPr>
        <p:spPr/>
        <p:txBody>
          <a:bodyPr/>
          <a:lstStyle/>
          <a:p>
            <a:r>
              <a:rPr lang="en-US" dirty="0"/>
              <a:t>Trails feature class in Pro (as map)</a:t>
            </a:r>
          </a:p>
        </p:txBody>
      </p:sp>
      <p:pic>
        <p:nvPicPr>
          <p:cNvPr id="5" name="Content Placeholder 4">
            <a:extLst>
              <a:ext uri="{FF2B5EF4-FFF2-40B4-BE49-F238E27FC236}">
                <a16:creationId xmlns:a16="http://schemas.microsoft.com/office/drawing/2014/main" id="{447C387D-FA07-48BD-B8DA-628EB5DA10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406608"/>
            <a:ext cx="7602853" cy="4769603"/>
          </a:xfrm>
        </p:spPr>
      </p:pic>
    </p:spTree>
    <p:extLst>
      <p:ext uri="{BB962C8B-B14F-4D97-AF65-F5344CB8AC3E}">
        <p14:creationId xmlns:p14="http://schemas.microsoft.com/office/powerpoint/2010/main" val="703993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12EAB-039C-485D-B9AD-A9E4AA0BEBE3}"/>
              </a:ext>
            </a:extLst>
          </p:cNvPr>
          <p:cNvSpPr>
            <a:spLocks noGrp="1"/>
          </p:cNvSpPr>
          <p:nvPr>
            <p:ph type="title"/>
          </p:nvPr>
        </p:nvSpPr>
        <p:spPr/>
        <p:txBody>
          <a:bodyPr/>
          <a:lstStyle/>
          <a:p>
            <a:r>
              <a:rPr lang="en-US" dirty="0"/>
              <a:t>Trails table converted to Excel</a:t>
            </a:r>
            <a:br>
              <a:rPr lang="en-US" dirty="0"/>
            </a:br>
            <a:endParaRPr lang="en-US" dirty="0"/>
          </a:p>
        </p:txBody>
      </p:sp>
      <p:pic>
        <p:nvPicPr>
          <p:cNvPr id="5" name="Content Placeholder 4">
            <a:extLst>
              <a:ext uri="{FF2B5EF4-FFF2-40B4-BE49-F238E27FC236}">
                <a16:creationId xmlns:a16="http://schemas.microsoft.com/office/drawing/2014/main" id="{62F35EB8-8C6A-447E-AE4D-FDE697B587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351923"/>
            <a:ext cx="6747375" cy="5060532"/>
          </a:xfrm>
        </p:spPr>
      </p:pic>
    </p:spTree>
    <p:extLst>
      <p:ext uri="{BB962C8B-B14F-4D97-AF65-F5344CB8AC3E}">
        <p14:creationId xmlns:p14="http://schemas.microsoft.com/office/powerpoint/2010/main" val="18730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1818-1612-4E35-A935-597E8D77A928}"/>
              </a:ext>
            </a:extLst>
          </p:cNvPr>
          <p:cNvSpPr>
            <a:spLocks noGrp="1"/>
          </p:cNvSpPr>
          <p:nvPr>
            <p:ph type="title"/>
          </p:nvPr>
        </p:nvSpPr>
        <p:spPr/>
        <p:txBody>
          <a:bodyPr/>
          <a:lstStyle/>
          <a:p>
            <a:r>
              <a:rPr lang="en-US" dirty="0"/>
              <a:t>The end</a:t>
            </a:r>
          </a:p>
        </p:txBody>
      </p:sp>
      <p:sp>
        <p:nvSpPr>
          <p:cNvPr id="3" name="Content Placeholder 2">
            <a:extLst>
              <a:ext uri="{FF2B5EF4-FFF2-40B4-BE49-F238E27FC236}">
                <a16:creationId xmlns:a16="http://schemas.microsoft.com/office/drawing/2014/main" id="{19EE0B84-5AD4-4525-866A-A825D1D4D413}"/>
              </a:ext>
            </a:extLst>
          </p:cNvPr>
          <p:cNvSpPr>
            <a:spLocks noGrp="1"/>
          </p:cNvSpPr>
          <p:nvPr>
            <p:ph idx="1"/>
          </p:nvPr>
        </p:nvSpPr>
        <p:spPr/>
        <p:txBody>
          <a:bodyPr/>
          <a:lstStyle/>
          <a:p>
            <a:r>
              <a:rPr lang="en-US" dirty="0"/>
              <a:t>Thank you!</a:t>
            </a:r>
          </a:p>
          <a:p>
            <a:pPr marL="0" indent="0">
              <a:buNone/>
            </a:pPr>
            <a:endParaRPr lang="en-US" dirty="0"/>
          </a:p>
          <a:p>
            <a:r>
              <a:rPr lang="en-US" dirty="0"/>
              <a:t>Contact: abdemshar@gmail.com</a:t>
            </a:r>
          </a:p>
        </p:txBody>
      </p:sp>
    </p:spTree>
    <p:extLst>
      <p:ext uri="{BB962C8B-B14F-4D97-AF65-F5344CB8AC3E}">
        <p14:creationId xmlns:p14="http://schemas.microsoft.com/office/powerpoint/2010/main" val="3001609375"/>
      </p:ext>
    </p:extLst>
  </p:cSld>
  <p:clrMapOvr>
    <a:masterClrMapping/>
  </p:clrMapOvr>
</p:sld>
</file>

<file path=ppt/theme/theme1.xml><?xml version="1.0" encoding="utf-8"?>
<a:theme xmlns:a="http://schemas.openxmlformats.org/drawingml/2006/main" name="Facet">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226</TotalTime>
  <Words>1185</Words>
  <Application>Microsoft Office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Folsom and Auburn State Recreation Area Trails Query </vt:lpstr>
      <vt:lpstr>General concept and purpose of script </vt:lpstr>
      <vt:lpstr>Overview of workflow </vt:lpstr>
      <vt:lpstr>Import modules, create workspaces and primary variables</vt:lpstr>
      <vt:lpstr>Begin try block, project datasets </vt:lpstr>
      <vt:lpstr>Attribute/spatial queries, and dissolve</vt:lpstr>
      <vt:lpstr>Spatial joins of major rivers and lakes</vt:lpstr>
      <vt:lpstr>Near analysis: distance of trails to queried point of origin (address)</vt:lpstr>
      <vt:lpstr>Creation of geodatabase table</vt:lpstr>
      <vt:lpstr>Search cursor/insert cursor; Create feature class and export to excel</vt:lpstr>
      <vt:lpstr>Python console output (using Spyder 3)</vt:lpstr>
      <vt:lpstr>Trails table in Pro (standalone)</vt:lpstr>
      <vt:lpstr>Trails feature class in Pro (as map)</vt:lpstr>
      <vt:lpstr>Trails table converted to Excel </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Folsom and Auburn SRA trail information</dc:title>
  <dc:creator>abdemshar@gmail.com</dc:creator>
  <cp:lastModifiedBy>abdemshar@gmail.com</cp:lastModifiedBy>
  <cp:revision>47</cp:revision>
  <dcterms:created xsi:type="dcterms:W3CDTF">2020-05-08T03:31:16Z</dcterms:created>
  <dcterms:modified xsi:type="dcterms:W3CDTF">2020-05-15T03:52:17Z</dcterms:modified>
</cp:coreProperties>
</file>