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50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246938-A54E-4311-A83A-88261E6E0FC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3284731-5E6C-4168-B9FF-A275096C2EA5}">
      <dgm:prSet/>
      <dgm:spPr/>
      <dgm:t>
        <a:bodyPr/>
        <a:lstStyle/>
        <a:p>
          <a:r>
            <a:rPr lang="en-US"/>
            <a:t>Network analysis requires many imputes to function.</a:t>
          </a:r>
        </a:p>
      </dgm:t>
    </dgm:pt>
    <dgm:pt modelId="{DE0FCCAC-26A9-4A10-B575-0303BD128AB7}" type="parTrans" cxnId="{AE971C19-529B-48A9-ADC8-B047A7BA3F08}">
      <dgm:prSet/>
      <dgm:spPr/>
      <dgm:t>
        <a:bodyPr/>
        <a:lstStyle/>
        <a:p>
          <a:endParaRPr lang="en-US"/>
        </a:p>
      </dgm:t>
    </dgm:pt>
    <dgm:pt modelId="{4257C36C-DE86-4483-BD8C-65114C3598D4}" type="sibTrans" cxnId="{AE971C19-529B-48A9-ADC8-B047A7BA3F08}">
      <dgm:prSet/>
      <dgm:spPr/>
      <dgm:t>
        <a:bodyPr/>
        <a:lstStyle/>
        <a:p>
          <a:endParaRPr lang="en-US"/>
        </a:p>
      </dgm:t>
    </dgm:pt>
    <dgm:pt modelId="{8E7EECB1-B067-425A-8B85-99C95DF15ED9}">
      <dgm:prSet/>
      <dgm:spPr/>
      <dgm:t>
        <a:bodyPr/>
        <a:lstStyle/>
        <a:p>
          <a:r>
            <a:rPr lang="en-US"/>
            <a:t>Creating a road network is not simple.</a:t>
          </a:r>
        </a:p>
      </dgm:t>
    </dgm:pt>
    <dgm:pt modelId="{DE123854-3567-4403-9439-89B4EEBC146B}" type="parTrans" cxnId="{DCB2D4FB-27B4-41F5-80C2-8F07DDAA5A63}">
      <dgm:prSet/>
      <dgm:spPr/>
      <dgm:t>
        <a:bodyPr/>
        <a:lstStyle/>
        <a:p>
          <a:endParaRPr lang="en-US"/>
        </a:p>
      </dgm:t>
    </dgm:pt>
    <dgm:pt modelId="{BD04DA7F-4F64-4766-868D-9FD7D0BFBFE7}" type="sibTrans" cxnId="{DCB2D4FB-27B4-41F5-80C2-8F07DDAA5A63}">
      <dgm:prSet/>
      <dgm:spPr/>
      <dgm:t>
        <a:bodyPr/>
        <a:lstStyle/>
        <a:p>
          <a:endParaRPr lang="en-US"/>
        </a:p>
      </dgm:t>
    </dgm:pt>
    <dgm:pt modelId="{6C48A3C6-6339-4993-804E-2640E6237001}">
      <dgm:prSet/>
      <dgm:spPr/>
      <dgm:t>
        <a:bodyPr/>
        <a:lstStyle/>
        <a:p>
          <a:r>
            <a:rPr lang="en-US"/>
            <a:t>I am now able to understand how to create python scripts for basic network analysis. </a:t>
          </a:r>
        </a:p>
      </dgm:t>
    </dgm:pt>
    <dgm:pt modelId="{5D9E88BA-0449-4834-88FA-8183FE761CB6}" type="parTrans" cxnId="{D186B336-D372-4C29-90A8-DE040D5C8CF3}">
      <dgm:prSet/>
      <dgm:spPr/>
      <dgm:t>
        <a:bodyPr/>
        <a:lstStyle/>
        <a:p>
          <a:endParaRPr lang="en-US"/>
        </a:p>
      </dgm:t>
    </dgm:pt>
    <dgm:pt modelId="{845BE4E5-B331-4126-AEBC-814990014357}" type="sibTrans" cxnId="{D186B336-D372-4C29-90A8-DE040D5C8CF3}">
      <dgm:prSet/>
      <dgm:spPr/>
      <dgm:t>
        <a:bodyPr/>
        <a:lstStyle/>
        <a:p>
          <a:endParaRPr lang="en-US"/>
        </a:p>
      </dgm:t>
    </dgm:pt>
    <dgm:pt modelId="{39AE39EB-79DA-43D1-9B69-22F153977BE0}" type="pres">
      <dgm:prSet presAssocID="{94246938-A54E-4311-A83A-88261E6E0FC4}" presName="root" presStyleCnt="0">
        <dgm:presLayoutVars>
          <dgm:dir/>
          <dgm:resizeHandles val="exact"/>
        </dgm:presLayoutVars>
      </dgm:prSet>
      <dgm:spPr/>
    </dgm:pt>
    <dgm:pt modelId="{8CD5DC2B-F323-4C2C-8EFA-87AEA7FAADB8}" type="pres">
      <dgm:prSet presAssocID="{73284731-5E6C-4168-B9FF-A275096C2EA5}" presName="compNode" presStyleCnt="0"/>
      <dgm:spPr/>
    </dgm:pt>
    <dgm:pt modelId="{96C5ABA3-11B6-4ED9-B816-3298051330CB}" type="pres">
      <dgm:prSet presAssocID="{73284731-5E6C-4168-B9FF-A275096C2EA5}" presName="bgRect" presStyleLbl="bgShp" presStyleIdx="0" presStyleCnt="3"/>
      <dgm:spPr/>
    </dgm:pt>
    <dgm:pt modelId="{68694889-69AC-476D-9D04-C9D0B022A21B}" type="pres">
      <dgm:prSet presAssocID="{73284731-5E6C-4168-B9FF-A275096C2EA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1C6B2F0C-F0D9-4458-B29B-C42D283F9537}" type="pres">
      <dgm:prSet presAssocID="{73284731-5E6C-4168-B9FF-A275096C2EA5}" presName="spaceRect" presStyleCnt="0"/>
      <dgm:spPr/>
    </dgm:pt>
    <dgm:pt modelId="{CBF980C4-6CE2-4ED8-91E7-CE0B63209DC6}" type="pres">
      <dgm:prSet presAssocID="{73284731-5E6C-4168-B9FF-A275096C2EA5}" presName="parTx" presStyleLbl="revTx" presStyleIdx="0" presStyleCnt="3">
        <dgm:presLayoutVars>
          <dgm:chMax val="0"/>
          <dgm:chPref val="0"/>
        </dgm:presLayoutVars>
      </dgm:prSet>
      <dgm:spPr/>
    </dgm:pt>
    <dgm:pt modelId="{991B9FFD-962A-4DAD-98F6-94A3C0FF8DF1}" type="pres">
      <dgm:prSet presAssocID="{4257C36C-DE86-4483-BD8C-65114C3598D4}" presName="sibTrans" presStyleCnt="0"/>
      <dgm:spPr/>
    </dgm:pt>
    <dgm:pt modelId="{93DD4942-E863-4403-8EA5-0FC12E7E1321}" type="pres">
      <dgm:prSet presAssocID="{8E7EECB1-B067-425A-8B85-99C95DF15ED9}" presName="compNode" presStyleCnt="0"/>
      <dgm:spPr/>
    </dgm:pt>
    <dgm:pt modelId="{B8775C59-8567-41F1-8FC3-A446E2EA5F84}" type="pres">
      <dgm:prSet presAssocID="{8E7EECB1-B067-425A-8B85-99C95DF15ED9}" presName="bgRect" presStyleLbl="bgShp" presStyleIdx="1" presStyleCnt="3"/>
      <dgm:spPr/>
    </dgm:pt>
    <dgm:pt modelId="{E51EEE2B-3A74-4F43-A7A2-49675DE85863}" type="pres">
      <dgm:prSet presAssocID="{8E7EECB1-B067-425A-8B85-99C95DF15ED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BF3F90F7-05B1-4339-B191-AAB4AACB6AE5}" type="pres">
      <dgm:prSet presAssocID="{8E7EECB1-B067-425A-8B85-99C95DF15ED9}" presName="spaceRect" presStyleCnt="0"/>
      <dgm:spPr/>
    </dgm:pt>
    <dgm:pt modelId="{AEC62C82-D3A0-4706-A799-1F04C010A40D}" type="pres">
      <dgm:prSet presAssocID="{8E7EECB1-B067-425A-8B85-99C95DF15ED9}" presName="parTx" presStyleLbl="revTx" presStyleIdx="1" presStyleCnt="3">
        <dgm:presLayoutVars>
          <dgm:chMax val="0"/>
          <dgm:chPref val="0"/>
        </dgm:presLayoutVars>
      </dgm:prSet>
      <dgm:spPr/>
    </dgm:pt>
    <dgm:pt modelId="{D17F473E-C6FC-4434-BBE6-AFC166CEFC6E}" type="pres">
      <dgm:prSet presAssocID="{BD04DA7F-4F64-4766-868D-9FD7D0BFBFE7}" presName="sibTrans" presStyleCnt="0"/>
      <dgm:spPr/>
    </dgm:pt>
    <dgm:pt modelId="{B11BAC3D-D361-449B-BE0A-AA0B26735AEC}" type="pres">
      <dgm:prSet presAssocID="{6C48A3C6-6339-4993-804E-2640E6237001}" presName="compNode" presStyleCnt="0"/>
      <dgm:spPr/>
    </dgm:pt>
    <dgm:pt modelId="{6816E076-7977-4391-8EBE-2C593BB4D3ED}" type="pres">
      <dgm:prSet presAssocID="{6C48A3C6-6339-4993-804E-2640E6237001}" presName="bgRect" presStyleLbl="bgShp" presStyleIdx="2" presStyleCnt="3"/>
      <dgm:spPr/>
    </dgm:pt>
    <dgm:pt modelId="{7F68FED8-480D-45C6-9707-7916BD958084}" type="pres">
      <dgm:prSet presAssocID="{6C48A3C6-6339-4993-804E-2640E623700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6E3CACA0-C4D0-47E2-8406-3790BAC8CF42}" type="pres">
      <dgm:prSet presAssocID="{6C48A3C6-6339-4993-804E-2640E6237001}" presName="spaceRect" presStyleCnt="0"/>
      <dgm:spPr/>
    </dgm:pt>
    <dgm:pt modelId="{0C96820D-82CB-4984-96E7-A19EE0222C54}" type="pres">
      <dgm:prSet presAssocID="{6C48A3C6-6339-4993-804E-2640E623700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5A0E907-FA73-4788-879D-B76E6D46B1C2}" type="presOf" srcId="{6C48A3C6-6339-4993-804E-2640E6237001}" destId="{0C96820D-82CB-4984-96E7-A19EE0222C54}" srcOrd="0" destOrd="0" presId="urn:microsoft.com/office/officeart/2018/2/layout/IconVerticalSolidList"/>
    <dgm:cxn modelId="{AE971C19-529B-48A9-ADC8-B047A7BA3F08}" srcId="{94246938-A54E-4311-A83A-88261E6E0FC4}" destId="{73284731-5E6C-4168-B9FF-A275096C2EA5}" srcOrd="0" destOrd="0" parTransId="{DE0FCCAC-26A9-4A10-B575-0303BD128AB7}" sibTransId="{4257C36C-DE86-4483-BD8C-65114C3598D4}"/>
    <dgm:cxn modelId="{9386001C-82F5-4384-9817-9B4C3CEAE3F1}" type="presOf" srcId="{8E7EECB1-B067-425A-8B85-99C95DF15ED9}" destId="{AEC62C82-D3A0-4706-A799-1F04C010A40D}" srcOrd="0" destOrd="0" presId="urn:microsoft.com/office/officeart/2018/2/layout/IconVerticalSolidList"/>
    <dgm:cxn modelId="{D186B336-D372-4C29-90A8-DE040D5C8CF3}" srcId="{94246938-A54E-4311-A83A-88261E6E0FC4}" destId="{6C48A3C6-6339-4993-804E-2640E6237001}" srcOrd="2" destOrd="0" parTransId="{5D9E88BA-0449-4834-88FA-8183FE761CB6}" sibTransId="{845BE4E5-B331-4126-AEBC-814990014357}"/>
    <dgm:cxn modelId="{E2224339-7F8F-42AD-B429-21662F49D0DA}" type="presOf" srcId="{73284731-5E6C-4168-B9FF-A275096C2EA5}" destId="{CBF980C4-6CE2-4ED8-91E7-CE0B63209DC6}" srcOrd="0" destOrd="0" presId="urn:microsoft.com/office/officeart/2018/2/layout/IconVerticalSolidList"/>
    <dgm:cxn modelId="{0ECB7FF4-E3A4-48A6-B62E-173187DC4863}" type="presOf" srcId="{94246938-A54E-4311-A83A-88261E6E0FC4}" destId="{39AE39EB-79DA-43D1-9B69-22F153977BE0}" srcOrd="0" destOrd="0" presId="urn:microsoft.com/office/officeart/2018/2/layout/IconVerticalSolidList"/>
    <dgm:cxn modelId="{DCB2D4FB-27B4-41F5-80C2-8F07DDAA5A63}" srcId="{94246938-A54E-4311-A83A-88261E6E0FC4}" destId="{8E7EECB1-B067-425A-8B85-99C95DF15ED9}" srcOrd="1" destOrd="0" parTransId="{DE123854-3567-4403-9439-89B4EEBC146B}" sibTransId="{BD04DA7F-4F64-4766-868D-9FD7D0BFBFE7}"/>
    <dgm:cxn modelId="{7E6A8244-E8AD-417F-801D-37F8BFB6760F}" type="presParOf" srcId="{39AE39EB-79DA-43D1-9B69-22F153977BE0}" destId="{8CD5DC2B-F323-4C2C-8EFA-87AEA7FAADB8}" srcOrd="0" destOrd="0" presId="urn:microsoft.com/office/officeart/2018/2/layout/IconVerticalSolidList"/>
    <dgm:cxn modelId="{12F28DD4-CB18-41F9-B62A-1065629C78EE}" type="presParOf" srcId="{8CD5DC2B-F323-4C2C-8EFA-87AEA7FAADB8}" destId="{96C5ABA3-11B6-4ED9-B816-3298051330CB}" srcOrd="0" destOrd="0" presId="urn:microsoft.com/office/officeart/2018/2/layout/IconVerticalSolidList"/>
    <dgm:cxn modelId="{3401B756-706C-41F5-BB55-4DC9BF4A36BA}" type="presParOf" srcId="{8CD5DC2B-F323-4C2C-8EFA-87AEA7FAADB8}" destId="{68694889-69AC-476D-9D04-C9D0B022A21B}" srcOrd="1" destOrd="0" presId="urn:microsoft.com/office/officeart/2018/2/layout/IconVerticalSolidList"/>
    <dgm:cxn modelId="{C2DED8D6-81AB-4AD3-A4F9-E10BC75AF34C}" type="presParOf" srcId="{8CD5DC2B-F323-4C2C-8EFA-87AEA7FAADB8}" destId="{1C6B2F0C-F0D9-4458-B29B-C42D283F9537}" srcOrd="2" destOrd="0" presId="urn:microsoft.com/office/officeart/2018/2/layout/IconVerticalSolidList"/>
    <dgm:cxn modelId="{E94087EC-6BDC-4133-A054-1953DDF3AEBA}" type="presParOf" srcId="{8CD5DC2B-F323-4C2C-8EFA-87AEA7FAADB8}" destId="{CBF980C4-6CE2-4ED8-91E7-CE0B63209DC6}" srcOrd="3" destOrd="0" presId="urn:microsoft.com/office/officeart/2018/2/layout/IconVerticalSolidList"/>
    <dgm:cxn modelId="{6651257B-7EE6-4B70-BD64-9E24133D3C12}" type="presParOf" srcId="{39AE39EB-79DA-43D1-9B69-22F153977BE0}" destId="{991B9FFD-962A-4DAD-98F6-94A3C0FF8DF1}" srcOrd="1" destOrd="0" presId="urn:microsoft.com/office/officeart/2018/2/layout/IconVerticalSolidList"/>
    <dgm:cxn modelId="{AF0FA56C-2A7A-44F2-B62C-C66A59A6989F}" type="presParOf" srcId="{39AE39EB-79DA-43D1-9B69-22F153977BE0}" destId="{93DD4942-E863-4403-8EA5-0FC12E7E1321}" srcOrd="2" destOrd="0" presId="urn:microsoft.com/office/officeart/2018/2/layout/IconVerticalSolidList"/>
    <dgm:cxn modelId="{9983641D-FE18-41BE-BB16-B1FB9A7164A6}" type="presParOf" srcId="{93DD4942-E863-4403-8EA5-0FC12E7E1321}" destId="{B8775C59-8567-41F1-8FC3-A446E2EA5F84}" srcOrd="0" destOrd="0" presId="urn:microsoft.com/office/officeart/2018/2/layout/IconVerticalSolidList"/>
    <dgm:cxn modelId="{843AF1AF-E31A-49D0-AB64-BA611FE8A55C}" type="presParOf" srcId="{93DD4942-E863-4403-8EA5-0FC12E7E1321}" destId="{E51EEE2B-3A74-4F43-A7A2-49675DE85863}" srcOrd="1" destOrd="0" presId="urn:microsoft.com/office/officeart/2018/2/layout/IconVerticalSolidList"/>
    <dgm:cxn modelId="{2A33F4D9-FB1C-49DE-ABD6-35DADF72DC73}" type="presParOf" srcId="{93DD4942-E863-4403-8EA5-0FC12E7E1321}" destId="{BF3F90F7-05B1-4339-B191-AAB4AACB6AE5}" srcOrd="2" destOrd="0" presId="urn:microsoft.com/office/officeart/2018/2/layout/IconVerticalSolidList"/>
    <dgm:cxn modelId="{2A047E21-41F4-49A7-A03D-38000F9705D7}" type="presParOf" srcId="{93DD4942-E863-4403-8EA5-0FC12E7E1321}" destId="{AEC62C82-D3A0-4706-A799-1F04C010A40D}" srcOrd="3" destOrd="0" presId="urn:microsoft.com/office/officeart/2018/2/layout/IconVerticalSolidList"/>
    <dgm:cxn modelId="{9D1B1960-0658-4D28-80C2-834D8E5E4498}" type="presParOf" srcId="{39AE39EB-79DA-43D1-9B69-22F153977BE0}" destId="{D17F473E-C6FC-4434-BBE6-AFC166CEFC6E}" srcOrd="3" destOrd="0" presId="urn:microsoft.com/office/officeart/2018/2/layout/IconVerticalSolidList"/>
    <dgm:cxn modelId="{D31D7B19-0445-4E8E-9CAD-5385807D3313}" type="presParOf" srcId="{39AE39EB-79DA-43D1-9B69-22F153977BE0}" destId="{B11BAC3D-D361-449B-BE0A-AA0B26735AEC}" srcOrd="4" destOrd="0" presId="urn:microsoft.com/office/officeart/2018/2/layout/IconVerticalSolidList"/>
    <dgm:cxn modelId="{8D66C337-4126-4A11-BDED-E6CD6040CF80}" type="presParOf" srcId="{B11BAC3D-D361-449B-BE0A-AA0B26735AEC}" destId="{6816E076-7977-4391-8EBE-2C593BB4D3ED}" srcOrd="0" destOrd="0" presId="urn:microsoft.com/office/officeart/2018/2/layout/IconVerticalSolidList"/>
    <dgm:cxn modelId="{74681FC7-CB45-44EE-B954-F1655A5FAC97}" type="presParOf" srcId="{B11BAC3D-D361-449B-BE0A-AA0B26735AEC}" destId="{7F68FED8-480D-45C6-9707-7916BD958084}" srcOrd="1" destOrd="0" presId="urn:microsoft.com/office/officeart/2018/2/layout/IconVerticalSolidList"/>
    <dgm:cxn modelId="{49B73146-816F-4293-AA8B-EB581F87D1D6}" type="presParOf" srcId="{B11BAC3D-D361-449B-BE0A-AA0B26735AEC}" destId="{6E3CACA0-C4D0-47E2-8406-3790BAC8CF42}" srcOrd="2" destOrd="0" presId="urn:microsoft.com/office/officeart/2018/2/layout/IconVerticalSolidList"/>
    <dgm:cxn modelId="{4A5AC821-8005-4F31-B392-1259E26B673E}" type="presParOf" srcId="{B11BAC3D-D361-449B-BE0A-AA0B26735AEC}" destId="{0C96820D-82CB-4984-96E7-A19EE0222C5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5ABA3-11B6-4ED9-B816-3298051330CB}">
      <dsp:nvSpPr>
        <dsp:cNvPr id="0" name=""/>
        <dsp:cNvSpPr/>
      </dsp:nvSpPr>
      <dsp:spPr>
        <a:xfrm>
          <a:off x="0" y="675"/>
          <a:ext cx="6912245" cy="15815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694889-69AC-476D-9D04-C9D0B022A21B}">
      <dsp:nvSpPr>
        <dsp:cNvPr id="0" name=""/>
        <dsp:cNvSpPr/>
      </dsp:nvSpPr>
      <dsp:spPr>
        <a:xfrm>
          <a:off x="478428" y="356531"/>
          <a:ext cx="869869" cy="8698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980C4-6CE2-4ED8-91E7-CE0B63209DC6}">
      <dsp:nvSpPr>
        <dsp:cNvPr id="0" name=""/>
        <dsp:cNvSpPr/>
      </dsp:nvSpPr>
      <dsp:spPr>
        <a:xfrm>
          <a:off x="1826725" y="675"/>
          <a:ext cx="5085519" cy="15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84" tIns="167384" rIns="167384" bIns="1673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Network analysis requires many imputes to function.</a:t>
          </a:r>
        </a:p>
      </dsp:txBody>
      <dsp:txXfrm>
        <a:off x="1826725" y="675"/>
        <a:ext cx="5085519" cy="1581580"/>
      </dsp:txXfrm>
    </dsp:sp>
    <dsp:sp modelId="{B8775C59-8567-41F1-8FC3-A446E2EA5F84}">
      <dsp:nvSpPr>
        <dsp:cNvPr id="0" name=""/>
        <dsp:cNvSpPr/>
      </dsp:nvSpPr>
      <dsp:spPr>
        <a:xfrm>
          <a:off x="0" y="1977651"/>
          <a:ext cx="6912245" cy="15815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EEE2B-3A74-4F43-A7A2-49675DE85863}">
      <dsp:nvSpPr>
        <dsp:cNvPr id="0" name=""/>
        <dsp:cNvSpPr/>
      </dsp:nvSpPr>
      <dsp:spPr>
        <a:xfrm>
          <a:off x="478428" y="2333506"/>
          <a:ext cx="869869" cy="8698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62C82-D3A0-4706-A799-1F04C010A40D}">
      <dsp:nvSpPr>
        <dsp:cNvPr id="0" name=""/>
        <dsp:cNvSpPr/>
      </dsp:nvSpPr>
      <dsp:spPr>
        <a:xfrm>
          <a:off x="1826725" y="1977651"/>
          <a:ext cx="5085519" cy="15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84" tIns="167384" rIns="167384" bIns="1673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Creating a road network is not simple.</a:t>
          </a:r>
        </a:p>
      </dsp:txBody>
      <dsp:txXfrm>
        <a:off x="1826725" y="1977651"/>
        <a:ext cx="5085519" cy="1581580"/>
      </dsp:txXfrm>
    </dsp:sp>
    <dsp:sp modelId="{6816E076-7977-4391-8EBE-2C593BB4D3ED}">
      <dsp:nvSpPr>
        <dsp:cNvPr id="0" name=""/>
        <dsp:cNvSpPr/>
      </dsp:nvSpPr>
      <dsp:spPr>
        <a:xfrm>
          <a:off x="0" y="3954626"/>
          <a:ext cx="6912245" cy="15815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8FED8-480D-45C6-9707-7916BD958084}">
      <dsp:nvSpPr>
        <dsp:cNvPr id="0" name=""/>
        <dsp:cNvSpPr/>
      </dsp:nvSpPr>
      <dsp:spPr>
        <a:xfrm>
          <a:off x="478428" y="4310482"/>
          <a:ext cx="869869" cy="8698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6820D-82CB-4984-96E7-A19EE0222C54}">
      <dsp:nvSpPr>
        <dsp:cNvPr id="0" name=""/>
        <dsp:cNvSpPr/>
      </dsp:nvSpPr>
      <dsp:spPr>
        <a:xfrm>
          <a:off x="1826725" y="3954626"/>
          <a:ext cx="5085519" cy="15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384" tIns="167384" rIns="167384" bIns="16738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 am now able to understand how to create python scripts for basic network analysis. </a:t>
          </a:r>
        </a:p>
      </dsp:txBody>
      <dsp:txXfrm>
        <a:off x="1826725" y="3954626"/>
        <a:ext cx="5085519" cy="1581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8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3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95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0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8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135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6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6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7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98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6275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28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41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48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388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21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5A27B4E-2F35-48F8-828B-9A90F6DB2BE6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8053BDA-D5CB-4993-966C-BD0A36F06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523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desktop.arcgis.com/en/arcmap/latest/tools/network-analyst-toolbox/generate-service-areas.htm" TargetMode="External"/><Relationship Id="rId3" Type="http://schemas.openxmlformats.org/officeDocument/2006/relationships/hyperlink" Target="http://data.cityofsacramento.org/datasets/fd3677bd8ff44a2cbe6b8cc67a3d2c1c_0/data?orderBy=STATUS&amp;where=CITY%20%3D%20%27Sacramento%27%20AND%20SCHOOL_TYPE%20%3D%20%27Public%27" TargetMode="External"/><Relationship Id="rId7" Type="http://schemas.openxmlformats.org/officeDocument/2006/relationships/hyperlink" Target="http://desktop.arcgis.com/en/arcmap/latest/tools/network-analyst-toolbox/make-network-dataset-layer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nsus.gov/cgi-bin/geo/shapefiles/index.php?year=2019&amp;layergroup=Roads" TargetMode="External"/><Relationship Id="rId5" Type="http://schemas.openxmlformats.org/officeDocument/2006/relationships/hyperlink" Target="http://data.cityofsacramento.org/datasets/0363364d7ddb4ff4aadd7057187a7a05_0" TargetMode="External"/><Relationship Id="rId4" Type="http://schemas.openxmlformats.org/officeDocument/2006/relationships/hyperlink" Target="http://data.cityofsacramento.org/datasets/614bdde2a4714b2098d4c2532fd2c6e7_0" TargetMode="External"/><Relationship Id="rId9" Type="http://schemas.openxmlformats.org/officeDocument/2006/relationships/hyperlink" Target="http://desktop.arcgis.com/en/arcmap/latest/tools/network-analyst-toolbox/find-closest-facilitie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0068059-9097-4F05-BA38-CDD7DBF77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C1A794-04BF-4E88-A141-C87EBB260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87356"/>
            <a:ext cx="9144000" cy="248613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 Spencer 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454199-6EBC-4735-8D52-DF389845B5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28057"/>
            <a:ext cx="9144000" cy="1567489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</a:rPr>
              <a:t>Network Analysis Python (Service Area and Closest Facility)</a:t>
            </a:r>
          </a:p>
        </p:txBody>
      </p:sp>
    </p:spTree>
    <p:extLst>
      <p:ext uri="{BB962C8B-B14F-4D97-AF65-F5344CB8AC3E}">
        <p14:creationId xmlns:p14="http://schemas.microsoft.com/office/powerpoint/2010/main" val="714659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079BE1-ED93-4445-AD4A-0D6710970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19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F6C79BF-A4E0-4CC8-952B-C736485CA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7"/>
            <a:ext cx="12192000" cy="228599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5F36E9-8EAC-438F-9B96-17010E9D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824689"/>
            <a:ext cx="3724138" cy="1395140"/>
          </a:xfrm>
        </p:spPr>
        <p:txBody>
          <a:bodyPr anchor="ctr">
            <a:normAutofit/>
          </a:bodyPr>
          <a:lstStyle/>
          <a:p>
            <a:pPr algn="r"/>
            <a:r>
              <a:rPr lang="en-US" sz="2800" dirty="0">
                <a:solidFill>
                  <a:schemeClr val="tx1"/>
                </a:solidFill>
              </a:rPr>
              <a:t>The Script: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(Local Variables)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64FA7-2F32-453F-99D3-ACD92EE5E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665686"/>
            <a:ext cx="10905066" cy="15539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D4B28-2DE1-4E1E-867D-ED7E0729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4824689"/>
            <a:ext cx="6894237" cy="1425504"/>
          </a:xfrm>
        </p:spPr>
        <p:txBody>
          <a:bodyPr anchor="ctr">
            <a:normAutofit lnSpcReduction="10000"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Defines the path for the inputted data and where the analysis will export the derived output.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Simplifies the code by assigning local variables for each inputted feature class/shapefile. 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Road network, two facilities, and one incident file.</a:t>
            </a:r>
          </a:p>
        </p:txBody>
      </p:sp>
    </p:spTree>
    <p:extLst>
      <p:ext uri="{BB962C8B-B14F-4D97-AF65-F5344CB8AC3E}">
        <p14:creationId xmlns:p14="http://schemas.microsoft.com/office/powerpoint/2010/main" val="1772081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079BE1-ED93-4445-AD4A-0D6710970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19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F6C79BF-A4E0-4CC8-952B-C736485CA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7"/>
            <a:ext cx="12192000" cy="228599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67529-84F3-4922-9F16-44CEE7E91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824690"/>
            <a:ext cx="3724138" cy="1395140"/>
          </a:xfrm>
        </p:spPr>
        <p:txBody>
          <a:bodyPr anchor="ctr">
            <a:normAutofit/>
          </a:bodyPr>
          <a:lstStyle/>
          <a:p>
            <a:pPr algn="r"/>
            <a:r>
              <a:rPr lang="en-US" sz="2800" dirty="0">
                <a:solidFill>
                  <a:schemeClr val="tx1"/>
                </a:solidFill>
              </a:rPr>
              <a:t>The Script: </a:t>
            </a:r>
            <a:r>
              <a:rPr lang="en-US" sz="3200" dirty="0">
                <a:solidFill>
                  <a:schemeClr val="tx1"/>
                </a:solidFill>
              </a:rPr>
              <a:t>(Network Parameters)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87C13-F565-48AF-9F0A-2698194F6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856525"/>
            <a:ext cx="10905066" cy="117229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67A0-2F54-4550-9199-7F846AB73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4824689"/>
            <a:ext cx="6894237" cy="1425504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This script allows the user to add their road network, facilities, and incidents for the analysis.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Users can set the break values for the service area analysis and define the units of measurement.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Allows the user to set how many facilities they want the closest facility analysis to find.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Retrieves a user defined path for the inputs and outputs. </a:t>
            </a:r>
          </a:p>
        </p:txBody>
      </p:sp>
    </p:spTree>
    <p:extLst>
      <p:ext uri="{BB962C8B-B14F-4D97-AF65-F5344CB8AC3E}">
        <p14:creationId xmlns:p14="http://schemas.microsoft.com/office/powerpoint/2010/main" val="1107981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079BE1-ED93-4445-AD4A-0D6710970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19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F6C79BF-A4E0-4CC8-952B-C736485CA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7"/>
            <a:ext cx="12192000" cy="228599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206F4-4516-4FA8-A0AA-7F1FD64B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824690"/>
            <a:ext cx="3724138" cy="1395140"/>
          </a:xfrm>
        </p:spPr>
        <p:txBody>
          <a:bodyPr anchor="ctr">
            <a:normAutofit/>
          </a:bodyPr>
          <a:lstStyle/>
          <a:p>
            <a:pPr algn="r"/>
            <a:r>
              <a:rPr lang="en-US" sz="2800" dirty="0">
                <a:solidFill>
                  <a:schemeClr val="tx1"/>
                </a:solidFill>
              </a:rPr>
              <a:t>The Script: </a:t>
            </a:r>
            <a:r>
              <a:rPr lang="en-US" sz="3200" dirty="0">
                <a:solidFill>
                  <a:schemeClr val="tx1"/>
                </a:solidFill>
              </a:rPr>
              <a:t>(Code Feedback)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1C830-1E2F-4146-9E3C-1E98A6EE7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161327"/>
            <a:ext cx="10905066" cy="25626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6541E-8726-4C6F-BEDA-ADCA91857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4824689"/>
            <a:ext cx="6894237" cy="1425504"/>
          </a:xfrm>
        </p:spPr>
        <p:txBody>
          <a:bodyPr anchor="ctr">
            <a:normAutofit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A set of messages that will show the user what imputes are assigned to each variable in the analysis. 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Sets the output locations for each shapefile and lets the user know the path for each output. </a:t>
            </a:r>
          </a:p>
        </p:txBody>
      </p:sp>
    </p:spTree>
    <p:extLst>
      <p:ext uri="{BB962C8B-B14F-4D97-AF65-F5344CB8AC3E}">
        <p14:creationId xmlns:p14="http://schemas.microsoft.com/office/powerpoint/2010/main" val="1845449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079BE1-ED93-4445-AD4A-0D6710970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19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F6C79BF-A4E0-4CC8-952B-C736485CA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7"/>
            <a:ext cx="12192000" cy="228599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19B60-0788-4DFC-996B-B578DBD8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824690"/>
            <a:ext cx="3724138" cy="1395140"/>
          </a:xfrm>
        </p:spPr>
        <p:txBody>
          <a:bodyPr anchor="ctr">
            <a:normAutofit/>
          </a:bodyPr>
          <a:lstStyle/>
          <a:p>
            <a:pPr algn="r"/>
            <a:r>
              <a:rPr lang="en-US" sz="2800" dirty="0">
                <a:solidFill>
                  <a:schemeClr val="tx1"/>
                </a:solidFill>
              </a:rPr>
              <a:t>The Script: </a:t>
            </a:r>
            <a:r>
              <a:rPr lang="en-US" sz="3200" dirty="0">
                <a:solidFill>
                  <a:schemeClr val="tx1"/>
                </a:solidFill>
              </a:rPr>
              <a:t>(Network Analysis)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448F5-D539-4B36-ABC8-F14F8BE98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324903"/>
            <a:ext cx="10905066" cy="22355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199F6-F91D-4ECA-A8DB-2A931DA90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4824689"/>
            <a:ext cx="6894237" cy="1425504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Runs the service area analysis tool with the user defined imputes and outputs. 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Runs the closest facility analysis tool with the user defined imputes and outputs.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Each analysis uses the try and except method for error handling.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If an error occurs the script will print it for the user to see what problem may have occurred. </a:t>
            </a:r>
          </a:p>
        </p:txBody>
      </p:sp>
    </p:spTree>
    <p:extLst>
      <p:ext uri="{BB962C8B-B14F-4D97-AF65-F5344CB8AC3E}">
        <p14:creationId xmlns:p14="http://schemas.microsoft.com/office/powerpoint/2010/main" val="183222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2A72F-11D2-465E-B5E5-2A575ACF8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0" y="643468"/>
            <a:ext cx="2944152" cy="1622744"/>
          </a:xfrm>
        </p:spPr>
        <p:txBody>
          <a:bodyPr anchor="b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Derived Outputs Service Area: </a:t>
            </a:r>
            <a:r>
              <a:rPr lang="en-US" sz="3600" dirty="0">
                <a:solidFill>
                  <a:schemeClr val="tx1"/>
                </a:solidFill>
              </a:rPr>
              <a:t>(Fire Stations)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B49CDEAC-2695-44FF-A4BB-F58640A45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" y="1302098"/>
            <a:ext cx="6833412" cy="425380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E1959F-187F-4DC5-8B78-713F44527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0599" y="2402733"/>
            <a:ext cx="2944151" cy="3774230"/>
          </a:xfrm>
        </p:spPr>
        <p:txBody>
          <a:bodyPr>
            <a:normAutofit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Maps the fire stations in red with 5, 10, 15-minute service areas.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The schools are shown in green which represent the incidents in the analysis.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The fire stations represent the first imputed facility.</a:t>
            </a:r>
          </a:p>
        </p:txBody>
      </p:sp>
    </p:spTree>
    <p:extLst>
      <p:ext uri="{BB962C8B-B14F-4D97-AF65-F5344CB8AC3E}">
        <p14:creationId xmlns:p14="http://schemas.microsoft.com/office/powerpoint/2010/main" val="425265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44667-D173-4D9C-9F2D-6660762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0" y="643468"/>
            <a:ext cx="2944152" cy="1622744"/>
          </a:xfrm>
        </p:spPr>
        <p:txBody>
          <a:bodyPr anchor="b"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Derived Outputs Closest Facility: </a:t>
            </a:r>
            <a:r>
              <a:rPr lang="en-US" sz="4000" dirty="0">
                <a:solidFill>
                  <a:schemeClr val="tx1"/>
                </a:solidFill>
              </a:rPr>
              <a:t>(Fire Stations)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4D5F1E8E-1E6F-460E-8018-A9A5AD816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" y="1293556"/>
            <a:ext cx="6833412" cy="4270884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14E027-1DE4-46D8-86B0-719C5F0D2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0599" y="2402733"/>
            <a:ext cx="2944151" cy="3774230"/>
          </a:xfrm>
        </p:spPr>
        <p:txBody>
          <a:bodyPr>
            <a:normAutofit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Maps the closest fire station to each school.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Connects the closest fire station to each school following the road network.</a:t>
            </a:r>
          </a:p>
          <a:p>
            <a:pPr marL="0" indent="0">
              <a:buNone/>
            </a:pPr>
            <a:endParaRPr lang="en-US" sz="1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35084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C7C0C-F51C-4A6A-A323-4566F4C82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0" y="643468"/>
            <a:ext cx="2944152" cy="1622744"/>
          </a:xfrm>
        </p:spPr>
        <p:txBody>
          <a:bodyPr anchor="b"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Derived Outputs Service Area: </a:t>
            </a:r>
            <a:r>
              <a:rPr lang="en-US" sz="4000" dirty="0">
                <a:solidFill>
                  <a:schemeClr val="tx1"/>
                </a:solidFill>
              </a:rPr>
              <a:t>(Hospitals)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CB16C619-FC48-491A-8510-A72EEB39D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" y="1310642"/>
            <a:ext cx="6833412" cy="423671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4E8D63-E1AA-43DE-B1DF-7003FB007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0599" y="2402733"/>
            <a:ext cx="2944151" cy="3774230"/>
          </a:xfrm>
        </p:spPr>
        <p:txBody>
          <a:bodyPr>
            <a:normAutofit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Maps the hospitals in blue with 5, 10, 15-minute service areas.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The schools are shown in green which represent the incidents in the analysis.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The hospitals represent the second imputed facility.</a:t>
            </a:r>
          </a:p>
          <a:p>
            <a:endParaRPr lang="en-US" sz="1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725729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DAEFD-6CCB-4233-8EB8-4CB29BECB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0" y="643468"/>
            <a:ext cx="2944152" cy="1622744"/>
          </a:xfrm>
        </p:spPr>
        <p:txBody>
          <a:bodyPr anchor="b"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Derived Outputs Closest Facility: </a:t>
            </a:r>
            <a:r>
              <a:rPr lang="en-US" sz="4000" dirty="0">
                <a:solidFill>
                  <a:schemeClr val="tx1"/>
                </a:solidFill>
              </a:rPr>
              <a:t>(Hospitals)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47F228EC-C8E6-4502-839C-0910C990C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" y="1310642"/>
            <a:ext cx="6833412" cy="423671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FA5A7E-0B23-4DF1-9687-6E4EC1593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0599" y="2402733"/>
            <a:ext cx="2944151" cy="3774230"/>
          </a:xfrm>
        </p:spPr>
        <p:txBody>
          <a:bodyPr>
            <a:normAutofit/>
          </a:bodyPr>
          <a:lstStyle/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Maps the closest hospital to each school.</a:t>
            </a:r>
          </a:p>
          <a:p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Connects the closest hospital to each school following the road network.</a:t>
            </a:r>
          </a:p>
          <a:p>
            <a:pPr marL="0" indent="0">
              <a:buNone/>
            </a:pPr>
            <a:endParaRPr lang="en-US" sz="1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60900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D4E11C7-7BD5-4045-AC27-3F529BEC7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9174C8-ABAF-4031-98B4-99C3A076A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786"/>
            <a:ext cx="3473851" cy="4626428"/>
          </a:xfrm>
          <a:effectLst/>
        </p:spPr>
        <p:txBody>
          <a:bodyPr anchor="ctr">
            <a:normAutofit/>
          </a:bodyPr>
          <a:lstStyle/>
          <a:p>
            <a:pPr algn="r"/>
            <a:r>
              <a:rPr lang="en-US" sz="4000">
                <a:solidFill>
                  <a:schemeClr val="tx1">
                    <a:lumMod val="95000"/>
                  </a:schemeClr>
                </a:solidFill>
              </a:rPr>
              <a:t>Challenges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FCCE20-1E4F-44FF-87B4-379D391A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32907"/>
            <a:ext cx="0" cy="27921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A1C38-EE08-4455-BDCE-A9580AA4D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543" y="1115786"/>
            <a:ext cx="5713790" cy="4626428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tx1">
                    <a:lumMod val="95000"/>
                  </a:schemeClr>
                </a:solidFill>
              </a:rPr>
              <a:t>Finding data for the schools, hospitals, fire stations, and roads.</a:t>
            </a:r>
          </a:p>
          <a:p>
            <a:r>
              <a:rPr lang="en-US" sz="2000">
                <a:solidFill>
                  <a:schemeClr val="tx1">
                    <a:lumMod val="95000"/>
                  </a:schemeClr>
                </a:solidFill>
              </a:rPr>
              <a:t>Creating a road network from road data. </a:t>
            </a:r>
          </a:p>
          <a:p>
            <a:pPr marL="0" indent="0">
              <a:buNone/>
            </a:pPr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29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9B3503-D505-49AA-97C1-B299D58DB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746" y="0"/>
            <a:ext cx="8124253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39A2319-946A-4C65-9B7C-1F86E9B1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067747" cy="6857996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FA8CA8-1F6C-471F-863E-93534152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89" y="1349680"/>
            <a:ext cx="2931320" cy="4449541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My Learning Outcome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F088B6-577E-4654-A905-F0A2D35982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904379"/>
              </p:ext>
            </p:extLst>
          </p:nvPr>
        </p:nvGraphicFramePr>
        <p:xfrm>
          <a:off x="4662106" y="640075"/>
          <a:ext cx="6912245" cy="5536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0370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D4E11C7-7BD5-4045-AC27-3F529BEC7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2B59F4-3901-467E-9BB5-708582E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786"/>
            <a:ext cx="3473851" cy="4626428"/>
          </a:xfrm>
          <a:effectLst/>
        </p:spPr>
        <p:txBody>
          <a:bodyPr anchor="ctr">
            <a:normAutofit/>
          </a:bodyPr>
          <a:lstStyle/>
          <a:p>
            <a:pPr algn="r"/>
            <a:r>
              <a:rPr lang="en-US" sz="4000">
                <a:solidFill>
                  <a:schemeClr val="tx1">
                    <a:lumMod val="95000"/>
                  </a:schemeClr>
                </a:solidFill>
              </a:rPr>
              <a:t>Data Sources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FCCE20-1E4F-44FF-87B4-379D391A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32907"/>
            <a:ext cx="0" cy="27921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7BDB9A9-E381-4EBA-A1EA-D80A9B904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543" y="1115786"/>
            <a:ext cx="5713790" cy="4626428"/>
          </a:xfrm>
        </p:spPr>
        <p:txBody>
          <a:bodyPr anchor="ctr">
            <a:normAutofit/>
          </a:bodyPr>
          <a:lstStyle/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3"/>
              </a:rPr>
              <a:t>http://data.cityofsacramento.org/datasets/fd3677bd8ff44a2cbe6b8cc67a3d2c1c_0/data?orderBy=STATUS&amp;where=CITY%20%3D%20%27Sacramento%27%20AND%20SCHOOL_TYPE%20%3D%20%27Public%27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4"/>
              </a:rPr>
              <a:t>http://data.cityofsacramento.org/datasets/614bdde2a4714b2098d4c2532fd2c6e7_0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5"/>
              </a:rPr>
              <a:t>http://data.cityofsacramento.org/datasets/0363364d7ddb4ff4aadd7057187a7a05_0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6"/>
              </a:rPr>
              <a:t>https://www.census.gov/cgi-bin/geo/shapefiles/index.php?year=2019&amp;layergroup=Roads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7"/>
              </a:rPr>
              <a:t>http://desktop.arcgis.com/en/arcmap/latest/tools/network-analyst-toolbox/make-network-dataset-layer.htm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8"/>
              </a:rPr>
              <a:t>http://desktop.arcgis.com/en/arcmap/latest/tools/network-analyst-toolbox/generate-service-areas.htm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100">
                <a:solidFill>
                  <a:schemeClr val="tx1">
                    <a:lumMod val="95000"/>
                  </a:schemeClr>
                </a:solidFill>
                <a:hlinkClick r:id="rId9"/>
              </a:rPr>
              <a:t>http://desktop.arcgis.com/en/arcmap/latest/tools/network-analyst-toolbox/find-closest-facilities.htm</a:t>
            </a:r>
            <a:endParaRPr lang="en-US" sz="110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110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3234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Corbel</vt:lpstr>
      <vt:lpstr>Depth</vt:lpstr>
      <vt:lpstr> Spencer  Day</vt:lpstr>
      <vt:lpstr>The Script: (Local Variables) </vt:lpstr>
      <vt:lpstr>The Script: (Network Parameters)</vt:lpstr>
      <vt:lpstr>The Script: (Code Feedback)</vt:lpstr>
      <vt:lpstr>The Script: (Network Analysis)</vt:lpstr>
      <vt:lpstr>Derived Outputs Service Area: (Fire Stations)</vt:lpstr>
      <vt:lpstr>Derived Outputs Closest Facility: (Fire Stations)</vt:lpstr>
      <vt:lpstr>Derived Outputs Service Area: (Hospitals)</vt:lpstr>
      <vt:lpstr>Derived Outputs Closest Facility: (Hospitals)</vt:lpstr>
      <vt:lpstr>Challenges </vt:lpstr>
      <vt:lpstr>My Learning Outcome</vt:lpstr>
      <vt:lpstr>Data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Spencer  Day</dc:title>
  <dc:creator>Day, Spencer Douglas</dc:creator>
  <cp:lastModifiedBy>Day, Spencer Douglas</cp:lastModifiedBy>
  <cp:revision>1</cp:revision>
  <dcterms:created xsi:type="dcterms:W3CDTF">2020-05-17T19:29:35Z</dcterms:created>
  <dcterms:modified xsi:type="dcterms:W3CDTF">2020-05-17T19:29:44Z</dcterms:modified>
</cp:coreProperties>
</file>