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4" r:id="rId6"/>
    <p:sldId id="260" r:id="rId7"/>
    <p:sldId id="261" r:id="rId8"/>
    <p:sldId id="265" r:id="rId9"/>
    <p:sldId id="262" r:id="rId10"/>
    <p:sldId id="266" r:id="rId11"/>
    <p:sldId id="263" r:id="rId12"/>
    <p:sldId id="267" r:id="rId13"/>
    <p:sldId id="269" r:id="rId14"/>
    <p:sldId id="270" r:id="rId15"/>
    <p:sldId id="271"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EE0E8E2-7323-4C66-83A0-90CC9AA6A003}">
          <p14:sldIdLst>
            <p14:sldId id="256"/>
          </p14:sldIdLst>
        </p14:section>
        <p14:section name="Story Map" id="{C2CB43C8-E9FA-49B0-8F4A-59F03964BAC8}">
          <p14:sldIdLst>
            <p14:sldId id="257"/>
            <p14:sldId id="258"/>
            <p14:sldId id="259"/>
            <p14:sldId id="264"/>
            <p14:sldId id="260"/>
            <p14:sldId id="261"/>
            <p14:sldId id="265"/>
            <p14:sldId id="262"/>
            <p14:sldId id="266"/>
            <p14:sldId id="263"/>
            <p14:sldId id="267"/>
            <p14:sldId id="269"/>
            <p14:sldId id="270"/>
            <p14:sldId id="271"/>
            <p14:sldId id="272"/>
            <p14:sldId id="27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y Brisson" initials="JB" lastIdx="1" clrIdx="0">
    <p:extLst>
      <p:ext uri="{19B8F6BF-5375-455C-9EA6-DF929625EA0E}">
        <p15:presenceInfo xmlns:p15="http://schemas.microsoft.com/office/powerpoint/2012/main" userId="b25fbc51218794a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5/23/2019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5/23/2019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5/23/2019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BB3CD-1C57-455A-B00A-462B7EF422DC}"/>
              </a:ext>
            </a:extLst>
          </p:cNvPr>
          <p:cNvSpPr>
            <a:spLocks noGrp="1"/>
          </p:cNvSpPr>
          <p:nvPr>
            <p:ph type="ctrTitle"/>
          </p:nvPr>
        </p:nvSpPr>
        <p:spPr/>
        <p:txBody>
          <a:bodyPr/>
          <a:lstStyle/>
          <a:p>
            <a:pPr algn="ctr"/>
            <a:r>
              <a:rPr lang="en-US" dirty="0"/>
              <a:t>Advanced GIS</a:t>
            </a:r>
          </a:p>
        </p:txBody>
      </p:sp>
      <p:sp>
        <p:nvSpPr>
          <p:cNvPr id="3" name="Subtitle 2">
            <a:extLst>
              <a:ext uri="{FF2B5EF4-FFF2-40B4-BE49-F238E27FC236}">
                <a16:creationId xmlns:a16="http://schemas.microsoft.com/office/drawing/2014/main" id="{9D252E69-7A5C-4399-BF38-9D23ED0E6557}"/>
              </a:ext>
            </a:extLst>
          </p:cNvPr>
          <p:cNvSpPr>
            <a:spLocks noGrp="1"/>
          </p:cNvSpPr>
          <p:nvPr>
            <p:ph type="subTitle" idx="1"/>
          </p:nvPr>
        </p:nvSpPr>
        <p:spPr/>
        <p:txBody>
          <a:bodyPr/>
          <a:lstStyle/>
          <a:p>
            <a:pPr algn="ctr"/>
            <a:r>
              <a:rPr lang="en-US" dirty="0"/>
              <a:t>Working with the South Yuba River Citizens League</a:t>
            </a:r>
          </a:p>
        </p:txBody>
      </p:sp>
      <p:sp>
        <p:nvSpPr>
          <p:cNvPr id="4" name="TextBox 3">
            <a:extLst>
              <a:ext uri="{FF2B5EF4-FFF2-40B4-BE49-F238E27FC236}">
                <a16:creationId xmlns:a16="http://schemas.microsoft.com/office/drawing/2014/main" id="{4080A15A-DF17-40BE-8895-D88BF503B9BF}"/>
              </a:ext>
            </a:extLst>
          </p:cNvPr>
          <p:cNvSpPr txBox="1"/>
          <p:nvPr/>
        </p:nvSpPr>
        <p:spPr>
          <a:xfrm>
            <a:off x="5162309" y="4641448"/>
            <a:ext cx="2500132" cy="369332"/>
          </a:xfrm>
          <a:prstGeom prst="rect">
            <a:avLst/>
          </a:prstGeom>
          <a:noFill/>
        </p:spPr>
        <p:txBody>
          <a:bodyPr wrap="square" rtlCol="0">
            <a:spAutoFit/>
          </a:bodyPr>
          <a:lstStyle/>
          <a:p>
            <a:r>
              <a:rPr lang="en-US" dirty="0"/>
              <a:t>Created by Joey Brisson</a:t>
            </a:r>
          </a:p>
        </p:txBody>
      </p:sp>
    </p:spTree>
    <p:extLst>
      <p:ext uri="{BB962C8B-B14F-4D97-AF65-F5344CB8AC3E}">
        <p14:creationId xmlns:p14="http://schemas.microsoft.com/office/powerpoint/2010/main" val="168114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FC0BE59-5E83-4E6F-88A9-8BCE7AE8D0EC}"/>
              </a:ext>
            </a:extLst>
          </p:cNvPr>
          <p:cNvSpPr>
            <a:spLocks noGrp="1"/>
          </p:cNvSpPr>
          <p:nvPr>
            <p:ph type="title"/>
          </p:nvPr>
        </p:nvSpPr>
        <p:spPr/>
        <p:txBody>
          <a:bodyPr/>
          <a:lstStyle/>
          <a:p>
            <a:pPr algn="ctr"/>
            <a:r>
              <a:rPr lang="en-US" dirty="0"/>
              <a:t>Objective</a:t>
            </a:r>
          </a:p>
        </p:txBody>
      </p:sp>
      <p:sp>
        <p:nvSpPr>
          <p:cNvPr id="9" name="Content Placeholder 8">
            <a:extLst>
              <a:ext uri="{FF2B5EF4-FFF2-40B4-BE49-F238E27FC236}">
                <a16:creationId xmlns:a16="http://schemas.microsoft.com/office/drawing/2014/main" id="{989EF093-3C7F-488B-B3FB-DF8363199D04}"/>
              </a:ext>
            </a:extLst>
          </p:cNvPr>
          <p:cNvSpPr>
            <a:spLocks noGrp="1"/>
          </p:cNvSpPr>
          <p:nvPr>
            <p:ph idx="1"/>
          </p:nvPr>
        </p:nvSpPr>
        <p:spPr/>
        <p:txBody>
          <a:bodyPr/>
          <a:lstStyle/>
          <a:p>
            <a:r>
              <a:rPr lang="en-US" dirty="0"/>
              <a:t>Use existing data provided by South Yuba River Citizens League (SYRCL) to create an engaging geospatial tool to highlight the work of the Organization and the River Sciences department.</a:t>
            </a:r>
          </a:p>
        </p:txBody>
      </p:sp>
    </p:spTree>
    <p:extLst>
      <p:ext uri="{BB962C8B-B14F-4D97-AF65-F5344CB8AC3E}">
        <p14:creationId xmlns:p14="http://schemas.microsoft.com/office/powerpoint/2010/main" val="3287282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F00AB57-AFB6-4321-84CE-CBBDE8E8B9D9}"/>
              </a:ext>
            </a:extLst>
          </p:cNvPr>
          <p:cNvPicPr>
            <a:picLocks noGrp="1" noChangeAspect="1"/>
          </p:cNvPicPr>
          <p:nvPr>
            <p:ph idx="1"/>
          </p:nvPr>
        </p:nvPicPr>
        <p:blipFill>
          <a:blip r:embed="rId2"/>
          <a:stretch>
            <a:fillRect/>
          </a:stretch>
        </p:blipFill>
        <p:spPr>
          <a:xfrm>
            <a:off x="597662" y="659757"/>
            <a:ext cx="10972333" cy="4806006"/>
          </a:xfrm>
          <a:prstGeom prst="rect">
            <a:avLst/>
          </a:prstGeom>
        </p:spPr>
      </p:pic>
      <p:sp>
        <p:nvSpPr>
          <p:cNvPr id="5" name="TextBox 4">
            <a:extLst>
              <a:ext uri="{FF2B5EF4-FFF2-40B4-BE49-F238E27FC236}">
                <a16:creationId xmlns:a16="http://schemas.microsoft.com/office/drawing/2014/main" id="{090E0FDD-6FF0-4493-91FD-0134F537168A}"/>
              </a:ext>
            </a:extLst>
          </p:cNvPr>
          <p:cNvSpPr txBox="1"/>
          <p:nvPr/>
        </p:nvSpPr>
        <p:spPr>
          <a:xfrm>
            <a:off x="597663" y="125730"/>
            <a:ext cx="10972332" cy="369332"/>
          </a:xfrm>
          <a:prstGeom prst="rect">
            <a:avLst/>
          </a:prstGeom>
          <a:noFill/>
        </p:spPr>
        <p:txBody>
          <a:bodyPr wrap="square" rtlCol="0">
            <a:spAutoFit/>
          </a:bodyPr>
          <a:lstStyle/>
          <a:p>
            <a:r>
              <a:rPr lang="en-US" dirty="0"/>
              <a:t>Story Map Home Page.  </a:t>
            </a:r>
          </a:p>
        </p:txBody>
      </p:sp>
    </p:spTree>
    <p:extLst>
      <p:ext uri="{BB962C8B-B14F-4D97-AF65-F5344CB8AC3E}">
        <p14:creationId xmlns:p14="http://schemas.microsoft.com/office/powerpoint/2010/main" val="2722251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BC4C4-1FC1-4D0B-B951-F5F9AE54BC0B}"/>
              </a:ext>
            </a:extLst>
          </p:cNvPr>
          <p:cNvSpPr>
            <a:spLocks noGrp="1"/>
          </p:cNvSpPr>
          <p:nvPr>
            <p:ph type="title"/>
          </p:nvPr>
        </p:nvSpPr>
        <p:spPr>
          <a:xfrm>
            <a:off x="1451579" y="474563"/>
            <a:ext cx="9603275" cy="729204"/>
          </a:xfrm>
        </p:spPr>
        <p:txBody>
          <a:bodyPr>
            <a:normAutofit fontScale="90000"/>
          </a:bodyPr>
          <a:lstStyle/>
          <a:p>
            <a:pPr algn="ctr"/>
            <a:r>
              <a:rPr lang="en-US" sz="1200" dirty="0"/>
              <a:t>Watershed Overview map With a  selectable Sub regions map</a:t>
            </a:r>
            <a:br>
              <a:rPr lang="en-US" sz="1200" dirty="0"/>
            </a:br>
            <a:r>
              <a:rPr lang="en-US" sz="1200" dirty="0"/>
              <a:t>This is a </a:t>
            </a:r>
            <a:r>
              <a:rPr lang="en-US" sz="1200" dirty="0" err="1"/>
              <a:t>WebMap</a:t>
            </a:r>
            <a:r>
              <a:rPr lang="en-US" sz="1200" dirty="0"/>
              <a:t> so it is interactive and the viewer can click and zoom to see different information at different scales.</a:t>
            </a:r>
            <a:br>
              <a:rPr lang="en-US" sz="1200" dirty="0"/>
            </a:br>
            <a:endParaRPr lang="en-US" sz="1200" dirty="0"/>
          </a:p>
        </p:txBody>
      </p:sp>
      <p:pic>
        <p:nvPicPr>
          <p:cNvPr id="7" name="Content Placeholder 6">
            <a:extLst>
              <a:ext uri="{FF2B5EF4-FFF2-40B4-BE49-F238E27FC236}">
                <a16:creationId xmlns:a16="http://schemas.microsoft.com/office/drawing/2014/main" id="{8662209B-3DFD-4651-90CB-58C41FE54512}"/>
              </a:ext>
            </a:extLst>
          </p:cNvPr>
          <p:cNvPicPr>
            <a:picLocks noGrp="1" noChangeAspect="1"/>
          </p:cNvPicPr>
          <p:nvPr>
            <p:ph idx="1"/>
          </p:nvPr>
        </p:nvPicPr>
        <p:blipFill>
          <a:blip r:embed="rId2"/>
          <a:stretch>
            <a:fillRect/>
          </a:stretch>
        </p:blipFill>
        <p:spPr>
          <a:xfrm>
            <a:off x="1451579" y="1203767"/>
            <a:ext cx="9603275" cy="4261996"/>
          </a:xfrm>
          <a:prstGeom prst="rect">
            <a:avLst/>
          </a:prstGeom>
        </p:spPr>
      </p:pic>
    </p:spTree>
    <p:extLst>
      <p:ext uri="{BB962C8B-B14F-4D97-AF65-F5344CB8AC3E}">
        <p14:creationId xmlns:p14="http://schemas.microsoft.com/office/powerpoint/2010/main" val="330788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546D-99DD-4CFD-BB3D-29DC147AD170}"/>
              </a:ext>
            </a:extLst>
          </p:cNvPr>
          <p:cNvSpPr>
            <a:spLocks noGrp="1"/>
          </p:cNvSpPr>
          <p:nvPr>
            <p:ph type="title"/>
          </p:nvPr>
        </p:nvSpPr>
        <p:spPr>
          <a:xfrm>
            <a:off x="3616045" y="626424"/>
            <a:ext cx="6048816" cy="787078"/>
          </a:xfrm>
        </p:spPr>
        <p:txBody>
          <a:bodyPr>
            <a:noAutofit/>
          </a:bodyPr>
          <a:lstStyle/>
          <a:p>
            <a:r>
              <a:rPr lang="en-US" sz="1400" dirty="0"/>
              <a:t>New layers appear as you zoom in and layers go away as you zoom out.</a:t>
            </a:r>
            <a:br>
              <a:rPr lang="en-US" sz="1400" dirty="0"/>
            </a:br>
            <a:br>
              <a:rPr lang="en-US" sz="1400" dirty="0"/>
            </a:br>
            <a:r>
              <a:rPr lang="en-US" sz="1400" dirty="0"/>
              <a:t>Total of 6 Layers for this map including the </a:t>
            </a:r>
            <a:r>
              <a:rPr lang="en-US" sz="1400" dirty="0" err="1"/>
              <a:t>basemap</a:t>
            </a:r>
            <a:r>
              <a:rPr lang="en-US" sz="1400" dirty="0"/>
              <a:t>.</a:t>
            </a:r>
          </a:p>
        </p:txBody>
      </p:sp>
      <p:pic>
        <p:nvPicPr>
          <p:cNvPr id="4" name="Content Placeholder 3">
            <a:extLst>
              <a:ext uri="{FF2B5EF4-FFF2-40B4-BE49-F238E27FC236}">
                <a16:creationId xmlns:a16="http://schemas.microsoft.com/office/drawing/2014/main" id="{0251045A-3069-4A2B-99DC-563FF1CB0B93}"/>
              </a:ext>
            </a:extLst>
          </p:cNvPr>
          <p:cNvPicPr>
            <a:picLocks noGrp="1" noChangeAspect="1"/>
          </p:cNvPicPr>
          <p:nvPr>
            <p:ph idx="1"/>
          </p:nvPr>
        </p:nvPicPr>
        <p:blipFill>
          <a:blip r:embed="rId2"/>
          <a:stretch>
            <a:fillRect/>
          </a:stretch>
        </p:blipFill>
        <p:spPr>
          <a:xfrm>
            <a:off x="1451579" y="1994860"/>
            <a:ext cx="5073346" cy="3449638"/>
          </a:xfrm>
          <a:prstGeom prst="rect">
            <a:avLst/>
          </a:prstGeom>
        </p:spPr>
      </p:pic>
      <p:pic>
        <p:nvPicPr>
          <p:cNvPr id="6" name="Picture 5">
            <a:extLst>
              <a:ext uri="{FF2B5EF4-FFF2-40B4-BE49-F238E27FC236}">
                <a16:creationId xmlns:a16="http://schemas.microsoft.com/office/drawing/2014/main" id="{6C8825E7-C43D-4D31-8F57-4A7279B9F7A6}"/>
              </a:ext>
            </a:extLst>
          </p:cNvPr>
          <p:cNvPicPr>
            <a:picLocks noChangeAspect="1"/>
          </p:cNvPicPr>
          <p:nvPr/>
        </p:nvPicPr>
        <p:blipFill>
          <a:blip r:embed="rId3"/>
          <a:stretch>
            <a:fillRect/>
          </a:stretch>
        </p:blipFill>
        <p:spPr>
          <a:xfrm>
            <a:off x="6741711" y="1994860"/>
            <a:ext cx="4333875" cy="3449638"/>
          </a:xfrm>
          <a:prstGeom prst="rect">
            <a:avLst/>
          </a:prstGeom>
        </p:spPr>
      </p:pic>
    </p:spTree>
    <p:extLst>
      <p:ext uri="{BB962C8B-B14F-4D97-AF65-F5344CB8AC3E}">
        <p14:creationId xmlns:p14="http://schemas.microsoft.com/office/powerpoint/2010/main" val="2550117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4D9FC26-4B38-4395-B22A-20D1F5223CF6}"/>
              </a:ext>
            </a:extLst>
          </p:cNvPr>
          <p:cNvPicPr>
            <a:picLocks noGrp="1" noChangeAspect="1"/>
          </p:cNvPicPr>
          <p:nvPr>
            <p:ph idx="1"/>
          </p:nvPr>
        </p:nvPicPr>
        <p:blipFill>
          <a:blip r:embed="rId2"/>
          <a:stretch>
            <a:fillRect/>
          </a:stretch>
        </p:blipFill>
        <p:spPr>
          <a:xfrm>
            <a:off x="1451579" y="381965"/>
            <a:ext cx="10007358" cy="5083797"/>
          </a:xfrm>
          <a:prstGeom prst="rect">
            <a:avLst/>
          </a:prstGeom>
        </p:spPr>
      </p:pic>
      <p:sp>
        <p:nvSpPr>
          <p:cNvPr id="2" name="Title 1">
            <a:extLst>
              <a:ext uri="{FF2B5EF4-FFF2-40B4-BE49-F238E27FC236}">
                <a16:creationId xmlns:a16="http://schemas.microsoft.com/office/drawing/2014/main" id="{558E1B65-D476-4F61-81C7-E06102C47C56}"/>
              </a:ext>
            </a:extLst>
          </p:cNvPr>
          <p:cNvSpPr>
            <a:spLocks noGrp="1"/>
          </p:cNvSpPr>
          <p:nvPr>
            <p:ph type="title"/>
          </p:nvPr>
        </p:nvSpPr>
        <p:spPr>
          <a:xfrm>
            <a:off x="1567326" y="535711"/>
            <a:ext cx="2148147" cy="329799"/>
          </a:xfrm>
        </p:spPr>
        <p:txBody>
          <a:bodyPr>
            <a:normAutofit/>
          </a:bodyPr>
          <a:lstStyle/>
          <a:p>
            <a:r>
              <a:rPr lang="en-US" sz="1600" dirty="0"/>
              <a:t>Sub Regions Map </a:t>
            </a:r>
          </a:p>
        </p:txBody>
      </p:sp>
    </p:spTree>
    <p:extLst>
      <p:ext uri="{BB962C8B-B14F-4D97-AF65-F5344CB8AC3E}">
        <p14:creationId xmlns:p14="http://schemas.microsoft.com/office/powerpoint/2010/main" val="4185832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B3FEFF-CF25-4739-BFA5-91633E97E55A}"/>
              </a:ext>
            </a:extLst>
          </p:cNvPr>
          <p:cNvPicPr>
            <a:picLocks noChangeAspect="1"/>
          </p:cNvPicPr>
          <p:nvPr/>
        </p:nvPicPr>
        <p:blipFill>
          <a:blip r:embed="rId2"/>
          <a:stretch>
            <a:fillRect/>
          </a:stretch>
        </p:blipFill>
        <p:spPr>
          <a:xfrm>
            <a:off x="0" y="907438"/>
            <a:ext cx="12192000" cy="5043124"/>
          </a:xfrm>
          <a:prstGeom prst="rect">
            <a:avLst/>
          </a:prstGeom>
        </p:spPr>
      </p:pic>
      <p:sp>
        <p:nvSpPr>
          <p:cNvPr id="5" name="TextBox 4">
            <a:extLst>
              <a:ext uri="{FF2B5EF4-FFF2-40B4-BE49-F238E27FC236}">
                <a16:creationId xmlns:a16="http://schemas.microsoft.com/office/drawing/2014/main" id="{6D47CEDC-E054-4B6C-9E97-DB1B36FAEB79}"/>
              </a:ext>
            </a:extLst>
          </p:cNvPr>
          <p:cNvSpPr txBox="1"/>
          <p:nvPr/>
        </p:nvSpPr>
        <p:spPr>
          <a:xfrm>
            <a:off x="138896" y="196770"/>
            <a:ext cx="10451939" cy="369332"/>
          </a:xfrm>
          <a:prstGeom prst="rect">
            <a:avLst/>
          </a:prstGeom>
          <a:noFill/>
        </p:spPr>
        <p:txBody>
          <a:bodyPr wrap="square" rtlCol="0">
            <a:spAutoFit/>
          </a:bodyPr>
          <a:lstStyle/>
          <a:p>
            <a:r>
              <a:rPr lang="en-US" dirty="0"/>
              <a:t>River Monitoring Map with links to organizations website.</a:t>
            </a:r>
          </a:p>
        </p:txBody>
      </p:sp>
    </p:spTree>
    <p:extLst>
      <p:ext uri="{BB962C8B-B14F-4D97-AF65-F5344CB8AC3E}">
        <p14:creationId xmlns:p14="http://schemas.microsoft.com/office/powerpoint/2010/main" val="802933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3C7D58-EBCF-4298-BCCA-B8FD6F6B7169}"/>
              </a:ext>
            </a:extLst>
          </p:cNvPr>
          <p:cNvPicPr>
            <a:picLocks noChangeAspect="1"/>
          </p:cNvPicPr>
          <p:nvPr/>
        </p:nvPicPr>
        <p:blipFill>
          <a:blip r:embed="rId2"/>
          <a:stretch>
            <a:fillRect/>
          </a:stretch>
        </p:blipFill>
        <p:spPr>
          <a:xfrm>
            <a:off x="380396" y="358815"/>
            <a:ext cx="6089397" cy="4258218"/>
          </a:xfrm>
          <a:prstGeom prst="rect">
            <a:avLst/>
          </a:prstGeom>
        </p:spPr>
      </p:pic>
      <p:pic>
        <p:nvPicPr>
          <p:cNvPr id="3" name="Picture 2">
            <a:extLst>
              <a:ext uri="{FF2B5EF4-FFF2-40B4-BE49-F238E27FC236}">
                <a16:creationId xmlns:a16="http://schemas.microsoft.com/office/drawing/2014/main" id="{F84722C5-D1BF-497A-AE80-6CD6E4AF680A}"/>
              </a:ext>
            </a:extLst>
          </p:cNvPr>
          <p:cNvPicPr>
            <a:picLocks noChangeAspect="1"/>
          </p:cNvPicPr>
          <p:nvPr/>
        </p:nvPicPr>
        <p:blipFill>
          <a:blip r:embed="rId3"/>
          <a:stretch>
            <a:fillRect/>
          </a:stretch>
        </p:blipFill>
        <p:spPr>
          <a:xfrm>
            <a:off x="6701742" y="358815"/>
            <a:ext cx="5109861" cy="4258218"/>
          </a:xfrm>
          <a:prstGeom prst="rect">
            <a:avLst/>
          </a:prstGeom>
        </p:spPr>
      </p:pic>
      <p:sp>
        <p:nvSpPr>
          <p:cNvPr id="4" name="TextBox 3">
            <a:extLst>
              <a:ext uri="{FF2B5EF4-FFF2-40B4-BE49-F238E27FC236}">
                <a16:creationId xmlns:a16="http://schemas.microsoft.com/office/drawing/2014/main" id="{5E2C796F-92C5-4FBE-978E-53CD8A812329}"/>
              </a:ext>
            </a:extLst>
          </p:cNvPr>
          <p:cNvSpPr txBox="1"/>
          <p:nvPr/>
        </p:nvSpPr>
        <p:spPr>
          <a:xfrm>
            <a:off x="380396" y="4861367"/>
            <a:ext cx="9099270" cy="646331"/>
          </a:xfrm>
          <a:prstGeom prst="rect">
            <a:avLst/>
          </a:prstGeom>
          <a:noFill/>
        </p:spPr>
        <p:txBody>
          <a:bodyPr wrap="square" rtlCol="0">
            <a:spAutoFit/>
          </a:bodyPr>
          <a:lstStyle/>
          <a:p>
            <a:r>
              <a:rPr lang="en-US" dirty="0"/>
              <a:t>Different features </a:t>
            </a:r>
            <a:r>
              <a:rPr lang="en-US" dirty="0" err="1"/>
              <a:t>labled</a:t>
            </a:r>
            <a:r>
              <a:rPr lang="en-US" dirty="0"/>
              <a:t> at different scales. </a:t>
            </a:r>
          </a:p>
          <a:p>
            <a:r>
              <a:rPr lang="en-US" dirty="0"/>
              <a:t>10 layers including the </a:t>
            </a:r>
            <a:r>
              <a:rPr lang="en-US" dirty="0" err="1"/>
              <a:t>Basemap</a:t>
            </a:r>
            <a:r>
              <a:rPr lang="en-US" dirty="0"/>
              <a:t>.</a:t>
            </a:r>
          </a:p>
        </p:txBody>
      </p:sp>
    </p:spTree>
    <p:extLst>
      <p:ext uri="{BB962C8B-B14F-4D97-AF65-F5344CB8AC3E}">
        <p14:creationId xmlns:p14="http://schemas.microsoft.com/office/powerpoint/2010/main" val="183818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7C0478-62EA-4AE4-A625-56DCBF841F43}"/>
              </a:ext>
            </a:extLst>
          </p:cNvPr>
          <p:cNvPicPr>
            <a:picLocks noChangeAspect="1"/>
          </p:cNvPicPr>
          <p:nvPr/>
        </p:nvPicPr>
        <p:blipFill>
          <a:blip r:embed="rId2"/>
          <a:stretch>
            <a:fillRect/>
          </a:stretch>
        </p:blipFill>
        <p:spPr>
          <a:xfrm>
            <a:off x="0" y="541020"/>
            <a:ext cx="12192000" cy="5951220"/>
          </a:xfrm>
          <a:prstGeom prst="rect">
            <a:avLst/>
          </a:prstGeom>
        </p:spPr>
      </p:pic>
      <p:sp>
        <p:nvSpPr>
          <p:cNvPr id="3" name="TextBox 2">
            <a:extLst>
              <a:ext uri="{FF2B5EF4-FFF2-40B4-BE49-F238E27FC236}">
                <a16:creationId xmlns:a16="http://schemas.microsoft.com/office/drawing/2014/main" id="{5806B737-E29A-41D6-ABA4-E388FAE32415}"/>
              </a:ext>
            </a:extLst>
          </p:cNvPr>
          <p:cNvSpPr txBox="1"/>
          <p:nvPr/>
        </p:nvSpPr>
        <p:spPr>
          <a:xfrm>
            <a:off x="115747" y="0"/>
            <a:ext cx="8958805" cy="369332"/>
          </a:xfrm>
          <a:prstGeom prst="rect">
            <a:avLst/>
          </a:prstGeom>
          <a:noFill/>
        </p:spPr>
        <p:txBody>
          <a:bodyPr wrap="square" rtlCol="0">
            <a:spAutoFit/>
          </a:bodyPr>
          <a:lstStyle/>
          <a:p>
            <a:r>
              <a:rPr lang="en-US" dirty="0"/>
              <a:t>River Restoration Map</a:t>
            </a:r>
          </a:p>
        </p:txBody>
      </p:sp>
    </p:spTree>
    <p:extLst>
      <p:ext uri="{BB962C8B-B14F-4D97-AF65-F5344CB8AC3E}">
        <p14:creationId xmlns:p14="http://schemas.microsoft.com/office/powerpoint/2010/main" val="1420562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BDCE9A-A239-4DE1-B3CA-906DEDAAF016}"/>
              </a:ext>
            </a:extLst>
          </p:cNvPr>
          <p:cNvPicPr>
            <a:picLocks noChangeAspect="1"/>
          </p:cNvPicPr>
          <p:nvPr/>
        </p:nvPicPr>
        <p:blipFill>
          <a:blip r:embed="rId2"/>
          <a:stretch>
            <a:fillRect/>
          </a:stretch>
        </p:blipFill>
        <p:spPr>
          <a:xfrm>
            <a:off x="249923" y="581024"/>
            <a:ext cx="5537420" cy="3308069"/>
          </a:xfrm>
          <a:prstGeom prst="rect">
            <a:avLst/>
          </a:prstGeom>
        </p:spPr>
      </p:pic>
      <p:pic>
        <p:nvPicPr>
          <p:cNvPr id="4" name="Picture 3">
            <a:extLst>
              <a:ext uri="{FF2B5EF4-FFF2-40B4-BE49-F238E27FC236}">
                <a16:creationId xmlns:a16="http://schemas.microsoft.com/office/drawing/2014/main" id="{01ACB3C4-6FF0-42BA-9ED5-90AB77A717F5}"/>
              </a:ext>
            </a:extLst>
          </p:cNvPr>
          <p:cNvPicPr>
            <a:picLocks noChangeAspect="1"/>
          </p:cNvPicPr>
          <p:nvPr/>
        </p:nvPicPr>
        <p:blipFill>
          <a:blip r:embed="rId3"/>
          <a:stretch>
            <a:fillRect/>
          </a:stretch>
        </p:blipFill>
        <p:spPr>
          <a:xfrm>
            <a:off x="6096000" y="2210766"/>
            <a:ext cx="5717894" cy="3779372"/>
          </a:xfrm>
          <a:prstGeom prst="rect">
            <a:avLst/>
          </a:prstGeom>
        </p:spPr>
      </p:pic>
      <p:sp>
        <p:nvSpPr>
          <p:cNvPr id="5" name="TextBox 4">
            <a:extLst>
              <a:ext uri="{FF2B5EF4-FFF2-40B4-BE49-F238E27FC236}">
                <a16:creationId xmlns:a16="http://schemas.microsoft.com/office/drawing/2014/main" id="{1BD297F4-4B89-41B1-ACF4-56DBA5F11591}"/>
              </a:ext>
            </a:extLst>
          </p:cNvPr>
          <p:cNvSpPr txBox="1"/>
          <p:nvPr/>
        </p:nvSpPr>
        <p:spPr>
          <a:xfrm>
            <a:off x="249923" y="4080510"/>
            <a:ext cx="5537420" cy="1200329"/>
          </a:xfrm>
          <a:prstGeom prst="rect">
            <a:avLst/>
          </a:prstGeom>
          <a:noFill/>
        </p:spPr>
        <p:txBody>
          <a:bodyPr wrap="square" rtlCol="0">
            <a:spAutoFit/>
          </a:bodyPr>
          <a:lstStyle/>
          <a:p>
            <a:r>
              <a:rPr lang="en-US" dirty="0"/>
              <a:t>New Map opens from River Restoration Page if you click the Meadow Restoration Link. This map only displays the Meadow Restoration Sites. If you zoom in the dots turn to polygons of the meadows. The labels remain.</a:t>
            </a:r>
          </a:p>
        </p:txBody>
      </p:sp>
      <p:sp>
        <p:nvSpPr>
          <p:cNvPr id="6" name="TextBox 5">
            <a:extLst>
              <a:ext uri="{FF2B5EF4-FFF2-40B4-BE49-F238E27FC236}">
                <a16:creationId xmlns:a16="http://schemas.microsoft.com/office/drawing/2014/main" id="{C165F7BA-5274-4061-AC87-48F7A1864828}"/>
              </a:ext>
            </a:extLst>
          </p:cNvPr>
          <p:cNvSpPr txBox="1"/>
          <p:nvPr/>
        </p:nvSpPr>
        <p:spPr>
          <a:xfrm>
            <a:off x="6096000" y="129198"/>
            <a:ext cx="5717894" cy="2031325"/>
          </a:xfrm>
          <a:prstGeom prst="rect">
            <a:avLst/>
          </a:prstGeom>
          <a:noFill/>
        </p:spPr>
        <p:txBody>
          <a:bodyPr wrap="square" rtlCol="0">
            <a:spAutoFit/>
          </a:bodyPr>
          <a:lstStyle/>
          <a:p>
            <a:r>
              <a:rPr lang="en-US" dirty="0"/>
              <a:t>Zoomed in map opens from the River Restoration Page if you click on the </a:t>
            </a:r>
            <a:r>
              <a:rPr lang="en-US" dirty="0" err="1"/>
              <a:t>Loney</a:t>
            </a:r>
            <a:r>
              <a:rPr lang="en-US" dirty="0"/>
              <a:t> Meadow Link. The restoration page consisted of all the meadows within the watershed. I had to select only the meadows that SYRCL was actively involved in and then highlight those on the map.  Some of the meadows consisted of multiple polygons so I needed to use the dissolve feature to display them as single polygons.</a:t>
            </a:r>
          </a:p>
        </p:txBody>
      </p:sp>
    </p:spTree>
    <p:extLst>
      <p:ext uri="{BB962C8B-B14F-4D97-AF65-F5344CB8AC3E}">
        <p14:creationId xmlns:p14="http://schemas.microsoft.com/office/powerpoint/2010/main" val="2922468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1039D7-72DB-473D-9A1E-3562EDD0A968}"/>
              </a:ext>
            </a:extLst>
          </p:cNvPr>
          <p:cNvPicPr>
            <a:picLocks noChangeAspect="1"/>
          </p:cNvPicPr>
          <p:nvPr/>
        </p:nvPicPr>
        <p:blipFill>
          <a:blip r:embed="rId2"/>
          <a:stretch>
            <a:fillRect/>
          </a:stretch>
        </p:blipFill>
        <p:spPr>
          <a:xfrm>
            <a:off x="0" y="874960"/>
            <a:ext cx="12192000" cy="5983040"/>
          </a:xfrm>
          <a:prstGeom prst="rect">
            <a:avLst/>
          </a:prstGeom>
        </p:spPr>
      </p:pic>
      <p:sp>
        <p:nvSpPr>
          <p:cNvPr id="3" name="TextBox 2">
            <a:extLst>
              <a:ext uri="{FF2B5EF4-FFF2-40B4-BE49-F238E27FC236}">
                <a16:creationId xmlns:a16="http://schemas.microsoft.com/office/drawing/2014/main" id="{AC917FF8-FC7D-4F70-911C-A488798BE87A}"/>
              </a:ext>
            </a:extLst>
          </p:cNvPr>
          <p:cNvSpPr txBox="1"/>
          <p:nvPr/>
        </p:nvSpPr>
        <p:spPr>
          <a:xfrm>
            <a:off x="150471" y="185195"/>
            <a:ext cx="3009418" cy="369332"/>
          </a:xfrm>
          <a:prstGeom prst="rect">
            <a:avLst/>
          </a:prstGeom>
          <a:noFill/>
        </p:spPr>
        <p:txBody>
          <a:bodyPr wrap="square" rtlCol="0">
            <a:spAutoFit/>
          </a:bodyPr>
          <a:lstStyle/>
          <a:p>
            <a:r>
              <a:rPr lang="en-US" dirty="0"/>
              <a:t>Lower Yuba Restoration Map</a:t>
            </a:r>
          </a:p>
        </p:txBody>
      </p:sp>
    </p:spTree>
    <p:extLst>
      <p:ext uri="{BB962C8B-B14F-4D97-AF65-F5344CB8AC3E}">
        <p14:creationId xmlns:p14="http://schemas.microsoft.com/office/powerpoint/2010/main" val="190297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CAB1EB-B69E-475C-9EAF-561B218C06D4}"/>
              </a:ext>
            </a:extLst>
          </p:cNvPr>
          <p:cNvPicPr>
            <a:picLocks noChangeAspect="1"/>
          </p:cNvPicPr>
          <p:nvPr/>
        </p:nvPicPr>
        <p:blipFill>
          <a:blip r:embed="rId2"/>
          <a:stretch>
            <a:fillRect/>
          </a:stretch>
        </p:blipFill>
        <p:spPr>
          <a:xfrm>
            <a:off x="191042" y="809673"/>
            <a:ext cx="3631761" cy="2730970"/>
          </a:xfrm>
          <a:prstGeom prst="rect">
            <a:avLst/>
          </a:prstGeom>
        </p:spPr>
      </p:pic>
      <p:sp>
        <p:nvSpPr>
          <p:cNvPr id="3" name="TextBox 2">
            <a:extLst>
              <a:ext uri="{FF2B5EF4-FFF2-40B4-BE49-F238E27FC236}">
                <a16:creationId xmlns:a16="http://schemas.microsoft.com/office/drawing/2014/main" id="{92494165-69CD-4A33-B14D-B53B745AEF52}"/>
              </a:ext>
            </a:extLst>
          </p:cNvPr>
          <p:cNvSpPr txBox="1"/>
          <p:nvPr/>
        </p:nvSpPr>
        <p:spPr>
          <a:xfrm>
            <a:off x="191042" y="270993"/>
            <a:ext cx="5499588" cy="369332"/>
          </a:xfrm>
          <a:prstGeom prst="rect">
            <a:avLst/>
          </a:prstGeom>
          <a:noFill/>
        </p:spPr>
        <p:txBody>
          <a:bodyPr wrap="square" rtlCol="0">
            <a:spAutoFit/>
          </a:bodyPr>
          <a:lstStyle/>
          <a:p>
            <a:r>
              <a:rPr lang="en-US" dirty="0"/>
              <a:t>Some of the maps Created For This Project</a:t>
            </a:r>
          </a:p>
        </p:txBody>
      </p:sp>
      <p:pic>
        <p:nvPicPr>
          <p:cNvPr id="4" name="Picture 3">
            <a:extLst>
              <a:ext uri="{FF2B5EF4-FFF2-40B4-BE49-F238E27FC236}">
                <a16:creationId xmlns:a16="http://schemas.microsoft.com/office/drawing/2014/main" id="{8F180D98-D7F9-4E03-A47C-730A85BAC652}"/>
              </a:ext>
            </a:extLst>
          </p:cNvPr>
          <p:cNvPicPr>
            <a:picLocks noChangeAspect="1"/>
          </p:cNvPicPr>
          <p:nvPr/>
        </p:nvPicPr>
        <p:blipFill>
          <a:blip r:embed="rId3"/>
          <a:stretch>
            <a:fillRect/>
          </a:stretch>
        </p:blipFill>
        <p:spPr>
          <a:xfrm>
            <a:off x="191042" y="3651375"/>
            <a:ext cx="3631761" cy="2750966"/>
          </a:xfrm>
          <a:prstGeom prst="rect">
            <a:avLst/>
          </a:prstGeom>
        </p:spPr>
      </p:pic>
      <p:pic>
        <p:nvPicPr>
          <p:cNvPr id="5" name="Picture 4">
            <a:extLst>
              <a:ext uri="{FF2B5EF4-FFF2-40B4-BE49-F238E27FC236}">
                <a16:creationId xmlns:a16="http://schemas.microsoft.com/office/drawing/2014/main" id="{7E51C1AF-C1B8-4577-986F-B8A67592C943}"/>
              </a:ext>
            </a:extLst>
          </p:cNvPr>
          <p:cNvPicPr>
            <a:picLocks noChangeAspect="1"/>
          </p:cNvPicPr>
          <p:nvPr/>
        </p:nvPicPr>
        <p:blipFill>
          <a:blip r:embed="rId4"/>
          <a:stretch>
            <a:fillRect/>
          </a:stretch>
        </p:blipFill>
        <p:spPr>
          <a:xfrm>
            <a:off x="3981260" y="809673"/>
            <a:ext cx="4198738" cy="2730970"/>
          </a:xfrm>
          <a:prstGeom prst="rect">
            <a:avLst/>
          </a:prstGeom>
        </p:spPr>
      </p:pic>
      <p:pic>
        <p:nvPicPr>
          <p:cNvPr id="6" name="Picture 5">
            <a:extLst>
              <a:ext uri="{FF2B5EF4-FFF2-40B4-BE49-F238E27FC236}">
                <a16:creationId xmlns:a16="http://schemas.microsoft.com/office/drawing/2014/main" id="{5A53D021-6FB8-43A3-A454-118CC66C740A}"/>
              </a:ext>
            </a:extLst>
          </p:cNvPr>
          <p:cNvPicPr>
            <a:picLocks noChangeAspect="1"/>
          </p:cNvPicPr>
          <p:nvPr/>
        </p:nvPicPr>
        <p:blipFill>
          <a:blip r:embed="rId5"/>
          <a:stretch>
            <a:fillRect/>
          </a:stretch>
        </p:blipFill>
        <p:spPr>
          <a:xfrm>
            <a:off x="3981260" y="3651375"/>
            <a:ext cx="2662608" cy="2767472"/>
          </a:xfrm>
          <a:prstGeom prst="rect">
            <a:avLst/>
          </a:prstGeom>
        </p:spPr>
      </p:pic>
      <p:pic>
        <p:nvPicPr>
          <p:cNvPr id="7" name="Picture 6">
            <a:extLst>
              <a:ext uri="{FF2B5EF4-FFF2-40B4-BE49-F238E27FC236}">
                <a16:creationId xmlns:a16="http://schemas.microsoft.com/office/drawing/2014/main" id="{4384D1D0-5163-47A5-B6DE-001200751A41}"/>
              </a:ext>
            </a:extLst>
          </p:cNvPr>
          <p:cNvPicPr>
            <a:picLocks noChangeAspect="1"/>
          </p:cNvPicPr>
          <p:nvPr/>
        </p:nvPicPr>
        <p:blipFill>
          <a:blip r:embed="rId6"/>
          <a:stretch>
            <a:fillRect/>
          </a:stretch>
        </p:blipFill>
        <p:spPr>
          <a:xfrm>
            <a:off x="8306584" y="809673"/>
            <a:ext cx="3694374" cy="2564456"/>
          </a:xfrm>
          <a:prstGeom prst="rect">
            <a:avLst/>
          </a:prstGeom>
        </p:spPr>
      </p:pic>
      <p:pic>
        <p:nvPicPr>
          <p:cNvPr id="8" name="Picture 7">
            <a:extLst>
              <a:ext uri="{FF2B5EF4-FFF2-40B4-BE49-F238E27FC236}">
                <a16:creationId xmlns:a16="http://schemas.microsoft.com/office/drawing/2014/main" id="{6899F013-DB0D-42B2-B8FC-56F16972476A}"/>
              </a:ext>
            </a:extLst>
          </p:cNvPr>
          <p:cNvPicPr>
            <a:picLocks noChangeAspect="1"/>
          </p:cNvPicPr>
          <p:nvPr/>
        </p:nvPicPr>
        <p:blipFill>
          <a:blip r:embed="rId7"/>
          <a:stretch>
            <a:fillRect/>
          </a:stretch>
        </p:blipFill>
        <p:spPr>
          <a:xfrm>
            <a:off x="6802325" y="3651375"/>
            <a:ext cx="5302423" cy="2730971"/>
          </a:xfrm>
          <a:prstGeom prst="rect">
            <a:avLst/>
          </a:prstGeom>
        </p:spPr>
      </p:pic>
    </p:spTree>
    <p:extLst>
      <p:ext uri="{BB962C8B-B14F-4D97-AF65-F5344CB8AC3E}">
        <p14:creationId xmlns:p14="http://schemas.microsoft.com/office/powerpoint/2010/main" val="1294743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FD5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AFC9E8A-AE6B-42BD-BD11-8CD5A555130D}"/>
              </a:ext>
            </a:extLst>
          </p:cNvPr>
          <p:cNvPicPr>
            <a:picLocks noChangeAspect="1"/>
          </p:cNvPicPr>
          <p:nvPr/>
        </p:nvPicPr>
        <p:blipFill>
          <a:blip r:embed="rId2"/>
          <a:stretch>
            <a:fillRect/>
          </a:stretch>
        </p:blipFill>
        <p:spPr>
          <a:xfrm>
            <a:off x="2058996" y="643467"/>
            <a:ext cx="8074008" cy="5571066"/>
          </a:xfrm>
          <a:prstGeom prst="rect">
            <a:avLst/>
          </a:prstGeom>
        </p:spPr>
      </p:pic>
      <p:sp>
        <p:nvSpPr>
          <p:cNvPr id="2" name="TextBox 1">
            <a:extLst>
              <a:ext uri="{FF2B5EF4-FFF2-40B4-BE49-F238E27FC236}">
                <a16:creationId xmlns:a16="http://schemas.microsoft.com/office/drawing/2014/main" id="{4A0D4F6A-42AA-4273-BBA1-F6F88678C091}"/>
              </a:ext>
            </a:extLst>
          </p:cNvPr>
          <p:cNvSpPr txBox="1"/>
          <p:nvPr/>
        </p:nvSpPr>
        <p:spPr>
          <a:xfrm>
            <a:off x="744279" y="1637414"/>
            <a:ext cx="2860158" cy="2031325"/>
          </a:xfrm>
          <a:prstGeom prst="rect">
            <a:avLst/>
          </a:prstGeom>
          <a:noFill/>
        </p:spPr>
        <p:txBody>
          <a:bodyPr wrap="square" rtlCol="0">
            <a:spAutoFit/>
          </a:bodyPr>
          <a:lstStyle/>
          <a:p>
            <a:r>
              <a:rPr lang="en-US" dirty="0"/>
              <a:t>I used ArcMap to create this. It is used as a clickable jpeg in the Story Map.</a:t>
            </a:r>
          </a:p>
          <a:p>
            <a:r>
              <a:rPr lang="en-US" dirty="0"/>
              <a:t>It contains all major dams within the watershed as well as two layers of hydrologic features.</a:t>
            </a:r>
          </a:p>
        </p:txBody>
      </p:sp>
    </p:spTree>
    <p:extLst>
      <p:ext uri="{BB962C8B-B14F-4D97-AF65-F5344CB8AC3E}">
        <p14:creationId xmlns:p14="http://schemas.microsoft.com/office/powerpoint/2010/main" val="589729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6F198E-F7A1-4125-910D-641C0C2A7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95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07C3A25-D9A7-4F2D-B44C-FA8EB24C7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7"/>
            <a:ext cx="10905067" cy="5566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F4E2485-F4C6-4431-892C-68A38867F848}"/>
              </a:ext>
            </a:extLst>
          </p:cNvPr>
          <p:cNvPicPr>
            <a:picLocks noChangeAspect="1"/>
          </p:cNvPicPr>
          <p:nvPr/>
        </p:nvPicPr>
        <p:blipFill>
          <a:blip r:embed="rId2"/>
          <a:stretch>
            <a:fillRect/>
          </a:stretch>
        </p:blipFill>
        <p:spPr>
          <a:xfrm>
            <a:off x="3958542" y="802860"/>
            <a:ext cx="4031832" cy="5248046"/>
          </a:xfrm>
          <a:prstGeom prst="rect">
            <a:avLst/>
          </a:prstGeom>
        </p:spPr>
      </p:pic>
      <p:sp>
        <p:nvSpPr>
          <p:cNvPr id="11" name="Rectangle 10">
            <a:extLst>
              <a:ext uri="{FF2B5EF4-FFF2-40B4-BE49-F238E27FC236}">
                <a16:creationId xmlns:a16="http://schemas.microsoft.com/office/drawing/2014/main" id="{18E8515E-B8C8-482A-A9B5-CE57BC080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364CBE0-AE03-405C-9C60-85FD48971A25}"/>
              </a:ext>
            </a:extLst>
          </p:cNvPr>
          <p:cNvSpPr txBox="1"/>
          <p:nvPr/>
        </p:nvSpPr>
        <p:spPr>
          <a:xfrm>
            <a:off x="850605" y="1041991"/>
            <a:ext cx="2941482" cy="1200329"/>
          </a:xfrm>
          <a:prstGeom prst="rect">
            <a:avLst/>
          </a:prstGeom>
          <a:noFill/>
        </p:spPr>
        <p:txBody>
          <a:bodyPr wrap="square" rtlCol="0">
            <a:spAutoFit/>
          </a:bodyPr>
          <a:lstStyle/>
          <a:p>
            <a:r>
              <a:rPr lang="en-US" dirty="0"/>
              <a:t>A map made in ArcMap and used as an </a:t>
            </a:r>
            <a:r>
              <a:rPr lang="en-US" dirty="0" err="1"/>
              <a:t>expandle</a:t>
            </a:r>
            <a:r>
              <a:rPr lang="en-US" dirty="0"/>
              <a:t> jpeg within the Story Map application.</a:t>
            </a:r>
          </a:p>
        </p:txBody>
      </p:sp>
    </p:spTree>
    <p:extLst>
      <p:ext uri="{BB962C8B-B14F-4D97-AF65-F5344CB8AC3E}">
        <p14:creationId xmlns:p14="http://schemas.microsoft.com/office/powerpoint/2010/main" val="945266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6E6531A-0776-43BA-A852-5FB5C7753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6085" y="533400"/>
            <a:ext cx="9079832" cy="5077326"/>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8C5273F-2B84-46BF-A94F-1A20E13B3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605" y="763203"/>
            <a:ext cx="8622792" cy="4617720"/>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44309F4-B3E3-4F87-B84C-44591458A7E0}"/>
              </a:ext>
            </a:extLst>
          </p:cNvPr>
          <p:cNvPicPr>
            <a:picLocks noChangeAspect="1"/>
          </p:cNvPicPr>
          <p:nvPr/>
        </p:nvPicPr>
        <p:blipFill>
          <a:blip r:embed="rId2"/>
          <a:stretch>
            <a:fillRect/>
          </a:stretch>
        </p:blipFill>
        <p:spPr>
          <a:xfrm>
            <a:off x="3499235" y="1247835"/>
            <a:ext cx="5193531" cy="3648456"/>
          </a:xfrm>
          <a:prstGeom prst="rect">
            <a:avLst/>
          </a:prstGeom>
        </p:spPr>
      </p:pic>
    </p:spTree>
    <p:extLst>
      <p:ext uri="{BB962C8B-B14F-4D97-AF65-F5344CB8AC3E}">
        <p14:creationId xmlns:p14="http://schemas.microsoft.com/office/powerpoint/2010/main" val="1612941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18A731-F056-4EF3-87D2-F2E1EF217A48}"/>
              </a:ext>
            </a:extLst>
          </p:cNvPr>
          <p:cNvPicPr>
            <a:picLocks noChangeAspect="1"/>
          </p:cNvPicPr>
          <p:nvPr/>
        </p:nvPicPr>
        <p:blipFill rotWithShape="1">
          <a:blip r:embed="rId2"/>
          <a:srcRect l="6458" r="1541" b="-1"/>
          <a:stretch/>
        </p:blipFill>
        <p:spPr>
          <a:xfrm>
            <a:off x="2627426" y="-1"/>
            <a:ext cx="9564574" cy="6145619"/>
          </a:xfrm>
          <a:prstGeom prst="rect">
            <a:avLst/>
          </a:prstGeom>
        </p:spPr>
      </p:pic>
      <p:sp>
        <p:nvSpPr>
          <p:cNvPr id="3" name="TextBox 2">
            <a:extLst>
              <a:ext uri="{FF2B5EF4-FFF2-40B4-BE49-F238E27FC236}">
                <a16:creationId xmlns:a16="http://schemas.microsoft.com/office/drawing/2014/main" id="{717B8E3E-4790-43C3-90FA-F73327FE6DE6}"/>
              </a:ext>
            </a:extLst>
          </p:cNvPr>
          <p:cNvSpPr txBox="1"/>
          <p:nvPr/>
        </p:nvSpPr>
        <p:spPr>
          <a:xfrm>
            <a:off x="127591" y="297712"/>
            <a:ext cx="2360428" cy="2031325"/>
          </a:xfrm>
          <a:prstGeom prst="rect">
            <a:avLst/>
          </a:prstGeom>
          <a:noFill/>
        </p:spPr>
        <p:txBody>
          <a:bodyPr wrap="square" rtlCol="0">
            <a:spAutoFit/>
          </a:bodyPr>
          <a:lstStyle/>
          <a:p>
            <a:r>
              <a:rPr lang="en-US" dirty="0"/>
              <a:t>Snapshot of an interactive map in </a:t>
            </a:r>
            <a:r>
              <a:rPr lang="en-US" dirty="0" err="1"/>
              <a:t>ArcPro</a:t>
            </a:r>
            <a:r>
              <a:rPr lang="en-US" dirty="0"/>
              <a:t>. This map displays reservoirs, dams, major rivers and towns within the Yuba River Watershed.</a:t>
            </a:r>
          </a:p>
        </p:txBody>
      </p:sp>
    </p:spTree>
    <p:extLst>
      <p:ext uri="{BB962C8B-B14F-4D97-AF65-F5344CB8AC3E}">
        <p14:creationId xmlns:p14="http://schemas.microsoft.com/office/powerpoint/2010/main" val="1511137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F31A31-2C49-4B3F-89BC-1C73AFA6AF0A}"/>
              </a:ext>
            </a:extLst>
          </p:cNvPr>
          <p:cNvSpPr txBox="1"/>
          <p:nvPr/>
        </p:nvSpPr>
        <p:spPr>
          <a:xfrm>
            <a:off x="754912" y="446567"/>
            <a:ext cx="11164186" cy="3693319"/>
          </a:xfrm>
          <a:prstGeom prst="rect">
            <a:avLst/>
          </a:prstGeom>
          <a:noFill/>
        </p:spPr>
        <p:txBody>
          <a:bodyPr wrap="square" rtlCol="0">
            <a:spAutoFit/>
          </a:bodyPr>
          <a:lstStyle/>
          <a:p>
            <a:r>
              <a:rPr lang="en-US" dirty="0"/>
              <a:t>Problems I ran into.</a:t>
            </a:r>
          </a:p>
          <a:p>
            <a:r>
              <a:rPr lang="en-US" dirty="0"/>
              <a:t>The main struggle through this entire project was my learning curve with all of the mapping applications used.</a:t>
            </a:r>
          </a:p>
          <a:p>
            <a:r>
              <a:rPr lang="en-US" dirty="0"/>
              <a:t>I had never used </a:t>
            </a:r>
            <a:r>
              <a:rPr lang="en-US" dirty="0" err="1"/>
              <a:t>ArcPro</a:t>
            </a:r>
            <a:r>
              <a:rPr lang="en-US" dirty="0"/>
              <a:t> before so it took me a few months to get comfortable with it.</a:t>
            </a:r>
          </a:p>
          <a:p>
            <a:r>
              <a:rPr lang="en-US" dirty="0"/>
              <a:t>On the other hand I was a bit more familiar with ArcMap so making documents in that was a bit easier.  Although I did refer to my “Getting to know ArcGIS Desktop” book many times.</a:t>
            </a:r>
          </a:p>
          <a:p>
            <a:endParaRPr lang="en-US" dirty="0"/>
          </a:p>
          <a:p>
            <a:r>
              <a:rPr lang="en-US" dirty="0"/>
              <a:t>I also struggled with getting products produced in </a:t>
            </a:r>
            <a:r>
              <a:rPr lang="en-US" dirty="0" err="1"/>
              <a:t>ArcPro</a:t>
            </a:r>
            <a:r>
              <a:rPr lang="en-US" dirty="0"/>
              <a:t> to display </a:t>
            </a:r>
            <a:r>
              <a:rPr lang="en-US" dirty="0" err="1"/>
              <a:t>lables</a:t>
            </a:r>
            <a:r>
              <a:rPr lang="en-US" dirty="0"/>
              <a:t> correctly in the Story Maps. For some reason the Story Map application wouldn’t adhere to  all the labeling rules I used in </a:t>
            </a:r>
            <a:r>
              <a:rPr lang="en-US" dirty="0" err="1"/>
              <a:t>ArcPro</a:t>
            </a:r>
            <a:r>
              <a:rPr lang="en-US" dirty="0"/>
              <a:t>. </a:t>
            </a:r>
          </a:p>
          <a:p>
            <a:endParaRPr lang="en-US" dirty="0"/>
          </a:p>
          <a:p>
            <a:r>
              <a:rPr lang="en-US" dirty="0"/>
              <a:t>Lastly, I need to work on finding ways to </a:t>
            </a:r>
            <a:r>
              <a:rPr lang="en-US" dirty="0" err="1"/>
              <a:t>analyize</a:t>
            </a:r>
            <a:r>
              <a:rPr lang="en-US" dirty="0"/>
              <a:t> data. This product was challenging in that there was a ton of symbology to work with and attribute selections but no real data to analyze.  If I were to do this again I would find a project that needed to answer some questions about data instead of just producing something that a business wanted. Although, I did get real world experience using GIS with an outside organization.</a:t>
            </a:r>
          </a:p>
        </p:txBody>
      </p:sp>
    </p:spTree>
    <p:extLst>
      <p:ext uri="{BB962C8B-B14F-4D97-AF65-F5344CB8AC3E}">
        <p14:creationId xmlns:p14="http://schemas.microsoft.com/office/powerpoint/2010/main" val="195357255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33</TotalTime>
  <Words>512</Words>
  <Application>Microsoft Office PowerPoint</Application>
  <PresentationFormat>Widescreen</PresentationFormat>
  <Paragraphs>29</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Gill Sans MT</vt:lpstr>
      <vt:lpstr>Gallery</vt:lpstr>
      <vt:lpstr>Advanced GIS</vt:lpstr>
      <vt:lpstr>Objective</vt:lpstr>
      <vt:lpstr>PowerPoint Presentation</vt:lpstr>
      <vt:lpstr>Watershed Overview map With a  selectable Sub regions map This is a WebMap so it is interactive and the viewer can click and zoom to see different information at different scales. </vt:lpstr>
      <vt:lpstr>New layers appear as you zoom in and layers go away as you zoom out.  Total of 6 Layers for this map including the basemap.</vt:lpstr>
      <vt:lpstr>Sub Regions Map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GIS</dc:title>
  <dc:creator>Joey Brisson</dc:creator>
  <cp:lastModifiedBy>Joey Brisson</cp:lastModifiedBy>
  <cp:revision>6</cp:revision>
  <dcterms:created xsi:type="dcterms:W3CDTF">2019-05-23T17:18:50Z</dcterms:created>
  <dcterms:modified xsi:type="dcterms:W3CDTF">2019-05-23T17:52:10Z</dcterms:modified>
</cp:coreProperties>
</file>