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2" r:id="rId1"/>
  </p:sldMasterIdLst>
  <p:notesMasterIdLst>
    <p:notesMasterId r:id="rId13"/>
  </p:notesMasterIdLst>
  <p:sldIdLst>
    <p:sldId id="256" r:id="rId2"/>
    <p:sldId id="257" r:id="rId3"/>
    <p:sldId id="280" r:id="rId4"/>
    <p:sldId id="264" r:id="rId5"/>
    <p:sldId id="281" r:id="rId6"/>
    <p:sldId id="282" r:id="rId7"/>
    <p:sldId id="283" r:id="rId8"/>
    <p:sldId id="284" r:id="rId9"/>
    <p:sldId id="285" r:id="rId10"/>
    <p:sldId id="262" r:id="rId11"/>
    <p:sldId id="274"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8" autoAdjust="0"/>
  </p:normalViewPr>
  <p:slideViewPr>
    <p:cSldViewPr>
      <p:cViewPr varScale="1">
        <p:scale>
          <a:sx n="96" d="100"/>
          <a:sy n="96" d="100"/>
        </p:scale>
        <p:origin x="1066" y="8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83" d="100"/>
          <a:sy n="83" d="100"/>
        </p:scale>
        <p:origin x="-199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5CAC0FE-E257-46E4-9FC4-828D28659D37}" type="datetimeFigureOut">
              <a:rPr lang="en-US" smtClean="0"/>
              <a:t>5/7/2018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1304D4-6115-41B6-BE2A-11A7B6A3670F}" type="slidenum">
              <a:rPr lang="en-US" smtClean="0"/>
              <a:t>‹#›</a:t>
            </a:fld>
            <a:endParaRPr lang="en-US"/>
          </a:p>
        </p:txBody>
      </p:sp>
    </p:spTree>
    <p:extLst>
      <p:ext uri="{BB962C8B-B14F-4D97-AF65-F5344CB8AC3E}">
        <p14:creationId xmlns:p14="http://schemas.microsoft.com/office/powerpoint/2010/main" val="39871894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1304D4-6115-41B6-BE2A-11A7B6A3670F}" type="slidenum">
              <a:rPr lang="en-US" smtClean="0"/>
              <a:t>1</a:t>
            </a:fld>
            <a:endParaRPr lang="en-US"/>
          </a:p>
        </p:txBody>
      </p:sp>
    </p:spTree>
    <p:extLst>
      <p:ext uri="{BB962C8B-B14F-4D97-AF65-F5344CB8AC3E}">
        <p14:creationId xmlns:p14="http://schemas.microsoft.com/office/powerpoint/2010/main" val="22903831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9144677" cy="6858000"/>
            <a:chOff x="0" y="0"/>
            <a:chExt cx="9144677" cy="6858000"/>
          </a:xfrm>
        </p:grpSpPr>
        <p:pic>
          <p:nvPicPr>
            <p:cNvPr id="8" name="Picture 7" descr="S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0" y="3128434"/>
              <a:ext cx="1664208" cy="612648"/>
            </a:xfrm>
            <a:prstGeom prst="rect">
              <a:avLst/>
            </a:prstGeom>
          </p:spPr>
        </p:pic>
        <p:pic>
          <p:nvPicPr>
            <p:cNvPr id="13" name="Picture 12"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7480469" y="3128434"/>
              <a:ext cx="1664208" cy="612648"/>
            </a:xfrm>
            <a:prstGeom prst="rect">
              <a:avLst/>
            </a:prstGeom>
          </p:spPr>
        </p:pic>
      </p:grpSp>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065417" y="5054602"/>
            <a:ext cx="673276" cy="279400"/>
          </a:xfrm>
        </p:spPr>
        <p:txBody>
          <a:bodyPr/>
          <a:lstStyle/>
          <a:p>
            <a:fld id="{7B160126-994E-4CCD-805C-15C5D108A3A2}" type="datetime1">
              <a:rPr lang="en-US" smtClean="0"/>
              <a:t>5/7/2018</a:t>
            </a:fld>
            <a:endParaRPr lang="en-US"/>
          </a:p>
        </p:txBody>
      </p:sp>
      <p:sp>
        <p:nvSpPr>
          <p:cNvPr id="5" name="Footer Placeholder 4"/>
          <p:cNvSpPr>
            <a:spLocks noGrp="1"/>
          </p:cNvSpPr>
          <p:nvPr>
            <p:ph type="ftr" sz="quarter" idx="11"/>
          </p:nvPr>
        </p:nvSpPr>
        <p:spPr>
          <a:xfrm>
            <a:off x="1921934" y="5054602"/>
            <a:ext cx="4064860" cy="279400"/>
          </a:xfrm>
        </p:spPr>
        <p:txBody>
          <a:bodyPr/>
          <a:lstStyle/>
          <a:p>
            <a:endParaRPr lang="en-US"/>
          </a:p>
        </p:txBody>
      </p:sp>
      <p:sp>
        <p:nvSpPr>
          <p:cNvPr id="6" name="Slide Number Placeholder 5"/>
          <p:cNvSpPr>
            <a:spLocks noGrp="1"/>
          </p:cNvSpPr>
          <p:nvPr>
            <p:ph type="sldNum" sz="quarter" idx="12"/>
          </p:nvPr>
        </p:nvSpPr>
        <p:spPr>
          <a:xfrm>
            <a:off x="6817317" y="5054602"/>
            <a:ext cx="413483" cy="279400"/>
          </a:xfrm>
        </p:spPr>
        <p:txBody>
          <a:bodyPr/>
          <a:lstStyle/>
          <a:p>
            <a:fld id="{AA1E0976-A96D-4BA4-853F-F75E489CA3FE}" type="slidenum">
              <a:rPr lang="en-US" smtClean="0"/>
              <a:t>‹#›</a:t>
            </a:fld>
            <a:endParaRPr lang="en-US"/>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331786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3FA6204-4C3C-457D-BB98-7DA970CC5DF9}" type="datetime1">
              <a:rPr lang="en-US" smtClean="0"/>
              <a:t>5/7/2018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1E0976-A96D-4BA4-853F-F75E489CA3FE}" type="slidenum">
              <a:rPr lang="en-US" smtClean="0"/>
              <a:t>‹#›</a:t>
            </a:fld>
            <a:endParaRPr lang="en-US"/>
          </a:p>
        </p:txBody>
      </p:sp>
    </p:spTree>
    <p:extLst>
      <p:ext uri="{BB962C8B-B14F-4D97-AF65-F5344CB8AC3E}">
        <p14:creationId xmlns:p14="http://schemas.microsoft.com/office/powerpoint/2010/main" val="1067048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B85D50-5C9A-4DF2-8115-94D9AD20132E}" type="datetime1">
              <a:rPr lang="en-US" smtClean="0"/>
              <a:t>5/7/2018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1E0976-A96D-4BA4-853F-F75E489CA3FE}" type="slidenum">
              <a:rPr lang="en-US" smtClean="0"/>
              <a:t>‹#›</a:t>
            </a:fld>
            <a:endParaRPr lang="en-US"/>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698179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76866" y="2487168"/>
            <a:ext cx="3337560" cy="344728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C3A8FCD-FC1D-4543-A161-DD598D11BC61}" type="datetime1">
              <a:rPr lang="en-US" smtClean="0"/>
              <a:t>5/7/2018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1E0976-A96D-4BA4-853F-F75E489CA3FE}" type="slidenum">
              <a:rPr lang="en-US" smtClean="0"/>
              <a:t>‹#›</a:t>
            </a:fld>
            <a:endParaRPr lang="en-US"/>
          </a:p>
        </p:txBody>
      </p:sp>
    </p:spTree>
    <p:extLst>
      <p:ext uri="{BB962C8B-B14F-4D97-AF65-F5344CB8AC3E}">
        <p14:creationId xmlns:p14="http://schemas.microsoft.com/office/powerpoint/2010/main" val="33415653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76868" y="3243263"/>
            <a:ext cx="3337560" cy="270662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1832" y="3243263"/>
            <a:ext cx="3337560" cy="270662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2B3AA36-3060-4B6E-97C0-8CD981048C80}" type="datetime1">
              <a:rPr lang="en-US" smtClean="0"/>
              <a:t>5/7/2018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A1E0976-A96D-4BA4-853F-F75E489CA3FE}" type="slidenum">
              <a:rPr lang="en-US" smtClean="0"/>
              <a:t>‹#›</a:t>
            </a:fld>
            <a:endParaRPr lang="en-US"/>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989546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1026E42-72DF-47C0-9545-E58DFDFB0AD4}" type="datetime1">
              <a:rPr lang="en-US" smtClean="0"/>
              <a:t>5/7/2018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A1E0976-A96D-4BA4-853F-F75E489CA3FE}" type="slidenum">
              <a:rPr lang="en-US" smtClean="0"/>
              <a:t>‹#›</a:t>
            </a:fld>
            <a:endParaRPr lang="en-US"/>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00297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67C56D-E03A-4842-9388-330DC9F2D27E}" type="datetime1">
              <a:rPr lang="en-US" smtClean="0"/>
              <a:t>5/7/2018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A1E0976-A96D-4BA4-853F-F75E489CA3FE}" type="slidenum">
              <a:rPr lang="en-US" smtClean="0"/>
              <a:t>‹#›</a:t>
            </a:fld>
            <a:endParaRPr lang="en-US"/>
          </a:p>
        </p:txBody>
      </p:sp>
    </p:spTree>
    <p:extLst>
      <p:ext uri="{BB962C8B-B14F-4D97-AF65-F5344CB8AC3E}">
        <p14:creationId xmlns:p14="http://schemas.microsoft.com/office/powerpoint/2010/main" val="37049194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F2BD9D2-8CFE-4D28-9E38-768BBB02546F}" type="datetime1">
              <a:rPr lang="en-US" smtClean="0"/>
              <a:t>5/7/2018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1E0976-A96D-4BA4-853F-F75E489CA3FE}" type="slidenum">
              <a:rPr lang="en-US" smtClean="0"/>
              <a:t>‹#›</a:t>
            </a:fld>
            <a:endParaRPr lang="en-US"/>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04842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5183069"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0E32E17-EECD-4DE1-A0B6-B6347AB6E5B8}" type="datetime1">
              <a:rPr lang="en-US" smtClean="0"/>
              <a:t>5/7/2018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1E0976-A96D-4BA4-853F-F75E489CA3FE}" type="slidenum">
              <a:rPr lang="en-US" smtClean="0"/>
              <a:t>‹#›</a:t>
            </a:fld>
            <a:endParaRPr lang="en-US"/>
          </a:p>
        </p:txBody>
      </p:sp>
    </p:spTree>
    <p:extLst>
      <p:ext uri="{BB962C8B-B14F-4D97-AF65-F5344CB8AC3E}">
        <p14:creationId xmlns:p14="http://schemas.microsoft.com/office/powerpoint/2010/main" val="37713736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690B29-29B1-43F1-938E-FA882EEDE8B8}" type="datetime1">
              <a:rPr lang="en-US" smtClean="0"/>
              <a:t>5/7/2018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1E0976-A96D-4BA4-853F-F75E489CA3FE}" type="slidenum">
              <a:rPr lang="en-US" smtClean="0"/>
              <a:t>‹#›</a:t>
            </a:fld>
            <a:endParaRPr lang="en-US"/>
          </a:p>
        </p:txBody>
      </p:sp>
    </p:spTree>
    <p:extLst>
      <p:ext uri="{BB962C8B-B14F-4D97-AF65-F5344CB8AC3E}">
        <p14:creationId xmlns:p14="http://schemas.microsoft.com/office/powerpoint/2010/main" val="1053834526"/>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690B29-29B1-43F1-938E-FA882EEDE8B8}" type="datetime1">
              <a:rPr lang="en-US" smtClean="0"/>
              <a:t>5/7/2018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1E0976-A96D-4BA4-853F-F75E489CA3FE}" type="slidenum">
              <a:rPr lang="en-US" smtClean="0"/>
              <a:t>‹#›</a:t>
            </a:fld>
            <a:endParaRPr lang="en-US"/>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88552738"/>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690B29-29B1-43F1-938E-FA882EEDE8B8}" type="datetime1">
              <a:rPr lang="en-US" smtClean="0"/>
              <a:t>5/7/2018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1E0976-A96D-4BA4-853F-F75E489CA3FE}" type="slidenum">
              <a:rPr lang="en-US" smtClean="0"/>
              <a:t>‹#›</a:t>
            </a:fld>
            <a:endParaRPr lang="en-US"/>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9247804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690B29-29B1-43F1-938E-FA882EEDE8B8}" type="datetime1">
              <a:rPr lang="en-US" smtClean="0"/>
              <a:t>5/7/2018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1E0976-A96D-4BA4-853F-F75E489CA3FE}" type="slidenum">
              <a:rPr lang="en-US" smtClean="0"/>
              <a:t>‹#›</a:t>
            </a:fld>
            <a:endParaRPr lang="en-US"/>
          </a:p>
        </p:txBody>
      </p:sp>
    </p:spTree>
    <p:extLst>
      <p:ext uri="{BB962C8B-B14F-4D97-AF65-F5344CB8AC3E}">
        <p14:creationId xmlns:p14="http://schemas.microsoft.com/office/powerpoint/2010/main" val="1179628235"/>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8"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690B29-29B1-43F1-938E-FA882EEDE8B8}" type="datetime1">
              <a:rPr lang="en-US" smtClean="0"/>
              <a:t>5/7/2018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1E0976-A96D-4BA4-853F-F75E489CA3FE}" type="slidenum">
              <a:rPr lang="en-US" smtClean="0"/>
              <a:t>‹#›</a:t>
            </a:fld>
            <a:endParaRPr lang="en-US"/>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45280069"/>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en-US" smtClean="0"/>
              <a:t>Click to edit Master title style</a:t>
            </a:r>
            <a:endParaRPr lang="en-US" dirty="0"/>
          </a:p>
        </p:txBody>
      </p:sp>
      <p:sp>
        <p:nvSpPr>
          <p:cNvPr id="14"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690B29-29B1-43F1-938E-FA882EEDE8B8}" type="datetime1">
              <a:rPr lang="en-US" smtClean="0"/>
              <a:t>5/7/2018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1E0976-A96D-4BA4-853F-F75E489CA3FE}" type="slidenum">
              <a:rPr lang="en-US" smtClean="0"/>
              <a:t>‹#›</a:t>
            </a:fld>
            <a:endParaRPr lang="en-US"/>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2181684"/>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B9398B5-EF94-4FC6-A330-4D62FCC3F995}" type="datetime1">
              <a:rPr lang="en-US" smtClean="0"/>
              <a:t>5/7/2018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1E0976-A96D-4BA4-853F-F75E489CA3FE}" type="slidenum">
              <a:rPr lang="en-US" smtClean="0"/>
              <a:t>‹#›</a:t>
            </a:fld>
            <a:endParaRPr lang="en-US"/>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365733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A4097D-57D6-4212-A8D6-793E93E92B25}" type="datetime1">
              <a:rPr lang="en-US" smtClean="0"/>
              <a:t>5/7/2018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1E0976-A96D-4BA4-853F-F75E489CA3FE}" type="slidenum">
              <a:rPr lang="en-US" smtClean="0"/>
              <a:t>‹#›</a:t>
            </a:fld>
            <a:endParaRPr lang="en-US"/>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296284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9152467" cy="6858000"/>
            <a:chOff x="0" y="0"/>
            <a:chExt cx="9152467" cy="6858000"/>
          </a:xfrm>
        </p:grpSpPr>
        <p:pic>
          <p:nvPicPr>
            <p:cNvPr id="8" name="Picture 7" descr="S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0" y="3128434"/>
              <a:ext cx="68580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8466667" y="3128434"/>
              <a:ext cx="685800" cy="606425"/>
            </a:xfrm>
            <a:prstGeom prst="rect">
              <a:avLst/>
            </a:prstGeom>
          </p:spPr>
        </p:pic>
      </p:grpSp>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C690B29-29B1-43F1-938E-FA882EEDE8B8}" type="datetime1">
              <a:rPr lang="en-US" smtClean="0"/>
              <a:t>5/7/2018</a:t>
            </a:fld>
            <a:endParaRPr lang="en-US"/>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A1E0976-A96D-4BA4-853F-F75E489CA3FE}" type="slidenum">
              <a:rPr lang="en-US" smtClean="0"/>
              <a:t>‹#›</a:t>
            </a:fld>
            <a:endParaRPr lang="en-US"/>
          </a:p>
        </p:txBody>
      </p:sp>
    </p:spTree>
    <p:extLst>
      <p:ext uri="{BB962C8B-B14F-4D97-AF65-F5344CB8AC3E}">
        <p14:creationId xmlns:p14="http://schemas.microsoft.com/office/powerpoint/2010/main" val="4268828047"/>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 id="2147483755" r:id="rId13"/>
    <p:sldLayoutId id="2147483756" r:id="rId14"/>
    <p:sldLayoutId id="2147483757" r:id="rId15"/>
    <p:sldLayoutId id="2147483758" r:id="rId16"/>
    <p:sldLayoutId id="2147483759" r:id="rId17"/>
  </p:sldLayoutIdLst>
  <p:hf sldNum="0" hdr="0" ftr="0" dt="0"/>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gis.stackexchange.com/questions/82316/export-mxds-files-to-pdfs-using-python" TargetMode="External"/><Relationship Id="rId2" Type="http://schemas.openxmlformats.org/officeDocument/2006/relationships/hyperlink" Target="https://data-sacramentocounty.opendata.arcgis.com/datasets?q=parcel" TargetMode="External"/><Relationship Id="rId1" Type="http://schemas.openxmlformats.org/officeDocument/2006/relationships/slideLayout" Target="../slideLayouts/slideLayout2.xml"/><Relationship Id="rId5" Type="http://schemas.openxmlformats.org/officeDocument/2006/relationships/hyperlink" Target="https://www.google.com/maps/@38.5697883,-121.4970293,15z" TargetMode="External"/><Relationship Id="rId4" Type="http://schemas.openxmlformats.org/officeDocument/2006/relationships/hyperlink" Target="https://support.esri.com/en/technical-article/00001242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676400" y="1828800"/>
            <a:ext cx="5791200" cy="3124200"/>
          </a:xfrm>
        </p:spPr>
        <p:txBody>
          <a:bodyPr>
            <a:normAutofit/>
          </a:bodyPr>
          <a:lstStyle/>
          <a:p>
            <a:r>
              <a:rPr lang="en-US" dirty="0" smtClean="0"/>
              <a:t>California Highways</a:t>
            </a:r>
            <a:br>
              <a:rPr lang="en-US" dirty="0" smtClean="0"/>
            </a:br>
            <a:r>
              <a:rPr lang="en-US" dirty="0" smtClean="0"/>
              <a:t>Right of Way Acquisition</a:t>
            </a:r>
            <a:endParaRPr lang="en-US" dirty="0"/>
          </a:p>
        </p:txBody>
      </p:sp>
      <p:sp>
        <p:nvSpPr>
          <p:cNvPr id="3" name="Subtitle 2"/>
          <p:cNvSpPr>
            <a:spLocks noGrp="1"/>
          </p:cNvSpPr>
          <p:nvPr>
            <p:ph type="subTitle" idx="1"/>
          </p:nvPr>
        </p:nvSpPr>
        <p:spPr>
          <a:xfrm>
            <a:off x="7391400" y="5562600"/>
            <a:ext cx="1524000" cy="1066800"/>
          </a:xfrm>
        </p:spPr>
        <p:txBody>
          <a:bodyPr>
            <a:normAutofit fontScale="85000" lnSpcReduction="10000"/>
          </a:bodyPr>
          <a:lstStyle/>
          <a:p>
            <a:pPr algn="r"/>
            <a:r>
              <a:rPr lang="en-US" dirty="0" smtClean="0"/>
              <a:t>Joseph Watkins</a:t>
            </a:r>
          </a:p>
          <a:p>
            <a:pPr algn="r"/>
            <a:r>
              <a:rPr lang="en-US" dirty="0" smtClean="0"/>
              <a:t>GEOG 375</a:t>
            </a:r>
          </a:p>
          <a:p>
            <a:pPr algn="r"/>
            <a:r>
              <a:rPr lang="en-US" dirty="0" smtClean="0"/>
              <a:t>Final Project</a:t>
            </a:r>
            <a:endParaRPr lang="en-US" dirty="0"/>
          </a:p>
        </p:txBody>
      </p:sp>
    </p:spTree>
    <p:extLst>
      <p:ext uri="{BB962C8B-B14F-4D97-AF65-F5344CB8AC3E}">
        <p14:creationId xmlns:p14="http://schemas.microsoft.com/office/powerpoint/2010/main" val="5733235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348487" y="609600"/>
            <a:ext cx="6347713" cy="762000"/>
          </a:xfrm>
        </p:spPr>
        <p:txBody>
          <a:bodyPr/>
          <a:lstStyle/>
          <a:p>
            <a:pPr algn="l"/>
            <a:r>
              <a:rPr lang="en-US" dirty="0" smtClean="0"/>
              <a:t>Background</a:t>
            </a:r>
            <a:endParaRPr lang="en-US" dirty="0"/>
          </a:p>
        </p:txBody>
      </p:sp>
      <p:sp>
        <p:nvSpPr>
          <p:cNvPr id="2" name="Content Placeholder 1"/>
          <p:cNvSpPr>
            <a:spLocks noGrp="1"/>
          </p:cNvSpPr>
          <p:nvPr>
            <p:ph idx="1"/>
          </p:nvPr>
        </p:nvSpPr>
        <p:spPr>
          <a:xfrm>
            <a:off x="1093342" y="1371600"/>
            <a:ext cx="6858002" cy="1240896"/>
          </a:xfrm>
        </p:spPr>
        <p:txBody>
          <a:bodyPr>
            <a:normAutofit fontScale="62500" lnSpcReduction="20000"/>
          </a:bodyPr>
          <a:lstStyle/>
          <a:p>
            <a:r>
              <a:rPr lang="en-US" dirty="0"/>
              <a:t>Caltrans maintains and improves more than 50,000 lane miles throughout California. While some projects are designed to repair existing roadbed, others increase the footprint by expanding freeways to mitigate traffic congestion. Identifying parcels impacted by future projects is the responsibility of the Division of Design and information is passed on to the Division of Right of Way for acquisition. </a:t>
            </a:r>
          </a:p>
        </p:txBody>
      </p:sp>
      <p:sp>
        <p:nvSpPr>
          <p:cNvPr id="5" name="Title 3"/>
          <p:cNvSpPr txBox="1">
            <a:spLocks/>
          </p:cNvSpPr>
          <p:nvPr/>
        </p:nvSpPr>
        <p:spPr>
          <a:xfrm>
            <a:off x="1371600" y="3222096"/>
            <a:ext cx="2590800" cy="7620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solidFill>
                  <a:schemeClr val="tx1"/>
                </a:solidFill>
              </a:rPr>
              <a:t>Objective</a:t>
            </a:r>
            <a:endParaRPr lang="en-US" dirty="0">
              <a:solidFill>
                <a:schemeClr val="tx1"/>
              </a:solidFill>
            </a:endParaRPr>
          </a:p>
        </p:txBody>
      </p:sp>
      <p:sp>
        <p:nvSpPr>
          <p:cNvPr id="6" name="Content Placeholder 1"/>
          <p:cNvSpPr txBox="1">
            <a:spLocks/>
          </p:cNvSpPr>
          <p:nvPr/>
        </p:nvSpPr>
        <p:spPr>
          <a:xfrm>
            <a:off x="609598" y="4114800"/>
            <a:ext cx="7924802" cy="236220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dirty="0" smtClean="0"/>
              <a:t>Write a Python script that allows the user to:</a:t>
            </a:r>
          </a:p>
          <a:p>
            <a:pPr lvl="1"/>
            <a:r>
              <a:rPr lang="en-US" dirty="0" smtClean="0"/>
              <a:t>Clip statewide parcel and highway datasets to a selected county.</a:t>
            </a:r>
          </a:p>
          <a:p>
            <a:pPr lvl="1"/>
            <a:r>
              <a:rPr lang="en-US" dirty="0" smtClean="0"/>
              <a:t>Query a project work zone (section of single highway).</a:t>
            </a:r>
          </a:p>
          <a:p>
            <a:pPr lvl="1"/>
            <a:r>
              <a:rPr lang="en-US" dirty="0" smtClean="0"/>
              <a:t>Generate a list of impacted parcels intersecting with the work zone.</a:t>
            </a:r>
          </a:p>
          <a:p>
            <a:pPr lvl="1"/>
            <a:r>
              <a:rPr lang="en-US" dirty="0" smtClean="0"/>
              <a:t>Generate a map of the work zone to accompany the list of parcels.  </a:t>
            </a:r>
            <a:endParaRPr lang="en-US" dirty="0"/>
          </a:p>
        </p:txBody>
      </p:sp>
    </p:spTree>
    <p:extLst>
      <p:ext uri="{BB962C8B-B14F-4D97-AF65-F5344CB8AC3E}">
        <p14:creationId xmlns:p14="http://schemas.microsoft.com/office/powerpoint/2010/main" val="4422341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348487" y="609600"/>
            <a:ext cx="6347713" cy="762000"/>
          </a:xfrm>
        </p:spPr>
        <p:txBody>
          <a:bodyPr/>
          <a:lstStyle/>
          <a:p>
            <a:pPr algn="l"/>
            <a:r>
              <a:rPr lang="en-US" dirty="0" smtClean="0"/>
              <a:t>Purpose</a:t>
            </a:r>
            <a:endParaRPr lang="en-US" dirty="0"/>
          </a:p>
        </p:txBody>
      </p:sp>
      <p:sp>
        <p:nvSpPr>
          <p:cNvPr id="2" name="Content Placeholder 1"/>
          <p:cNvSpPr>
            <a:spLocks noGrp="1"/>
          </p:cNvSpPr>
          <p:nvPr>
            <p:ph idx="1"/>
          </p:nvPr>
        </p:nvSpPr>
        <p:spPr>
          <a:xfrm>
            <a:off x="1093342" y="2590800"/>
            <a:ext cx="6858002" cy="2209800"/>
          </a:xfrm>
        </p:spPr>
        <p:txBody>
          <a:bodyPr>
            <a:normAutofit fontScale="85000" lnSpcReduction="10000"/>
          </a:bodyPr>
          <a:lstStyle/>
          <a:p>
            <a:r>
              <a:rPr lang="en-US" dirty="0"/>
              <a:t>With over 300 projects being developed each year, Caltrans is always looking for ways streamline project development while properly vetting each step for accuracy, transparency and record keeping.  This project takes an innovative GIS approach that explores alternative methods for quickly ensuring accuracy. Working for Caltrans, I am able to showcase some of the more hidden power of GIS and python programming.</a:t>
            </a:r>
          </a:p>
        </p:txBody>
      </p:sp>
    </p:spTree>
    <p:extLst>
      <p:ext uri="{BB962C8B-B14F-4D97-AF65-F5344CB8AC3E}">
        <p14:creationId xmlns:p14="http://schemas.microsoft.com/office/powerpoint/2010/main" val="1563687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371600" y="609600"/>
            <a:ext cx="6347713" cy="762000"/>
          </a:xfrm>
        </p:spPr>
        <p:txBody>
          <a:bodyPr>
            <a:normAutofit/>
          </a:bodyPr>
          <a:lstStyle/>
          <a:p>
            <a:pPr algn="l"/>
            <a:r>
              <a:rPr lang="en-US" dirty="0" smtClean="0"/>
              <a:t>Project Development</a:t>
            </a:r>
            <a:endParaRPr lang="en-US" dirty="0"/>
          </a:p>
        </p:txBody>
      </p:sp>
      <p:sp>
        <p:nvSpPr>
          <p:cNvPr id="2" name="Content Placeholder 1"/>
          <p:cNvSpPr>
            <a:spLocks noGrp="1"/>
          </p:cNvSpPr>
          <p:nvPr>
            <p:ph idx="1"/>
          </p:nvPr>
        </p:nvSpPr>
        <p:spPr>
          <a:xfrm>
            <a:off x="841289" y="1981200"/>
            <a:ext cx="7408333" cy="2606615"/>
          </a:xfrm>
        </p:spPr>
        <p:txBody>
          <a:bodyPr>
            <a:normAutofit lnSpcReduction="10000"/>
          </a:bodyPr>
          <a:lstStyle/>
          <a:p>
            <a:r>
              <a:rPr lang="en-US" dirty="0" smtClean="0"/>
              <a:t>Data Acquisition</a:t>
            </a:r>
          </a:p>
          <a:p>
            <a:pPr lvl="1"/>
            <a:r>
              <a:rPr lang="en-US" dirty="0"/>
              <a:t>The California state highways and county boundaries data used for this project were provided in shapefile format by the California Department of Transportation.  The parcel data was acquired from the Sacramento County GIS Open Data website. Acquiring the data was easy since both resources are public entities with open data standards. The data was staged in a local file to be used for script writing</a:t>
            </a:r>
            <a:r>
              <a:rPr lang="en-US" dirty="0" smtClean="0"/>
              <a:t>.</a:t>
            </a:r>
            <a:endParaRPr lang="en-US" dirty="0"/>
          </a:p>
        </p:txBody>
      </p:sp>
    </p:spTree>
    <p:extLst>
      <p:ext uri="{BB962C8B-B14F-4D97-AF65-F5344CB8AC3E}">
        <p14:creationId xmlns:p14="http://schemas.microsoft.com/office/powerpoint/2010/main" val="36962554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371600" y="609600"/>
            <a:ext cx="6347713" cy="762000"/>
          </a:xfrm>
        </p:spPr>
        <p:txBody>
          <a:bodyPr>
            <a:normAutofit/>
          </a:bodyPr>
          <a:lstStyle/>
          <a:p>
            <a:pPr algn="l"/>
            <a:r>
              <a:rPr lang="en-US" dirty="0" smtClean="0"/>
              <a:t>Project Development</a:t>
            </a:r>
            <a:endParaRPr lang="en-US" dirty="0"/>
          </a:p>
        </p:txBody>
      </p:sp>
      <p:sp>
        <p:nvSpPr>
          <p:cNvPr id="2" name="Content Placeholder 1"/>
          <p:cNvSpPr>
            <a:spLocks noGrp="1"/>
          </p:cNvSpPr>
          <p:nvPr>
            <p:ph idx="1"/>
          </p:nvPr>
        </p:nvSpPr>
        <p:spPr>
          <a:xfrm>
            <a:off x="841289" y="1981201"/>
            <a:ext cx="7408333" cy="1752599"/>
          </a:xfrm>
        </p:spPr>
        <p:txBody>
          <a:bodyPr>
            <a:normAutofit fontScale="85000" lnSpcReduction="20000"/>
          </a:bodyPr>
          <a:lstStyle/>
          <a:p>
            <a:r>
              <a:rPr lang="en-US" dirty="0" smtClean="0"/>
              <a:t>Python Script </a:t>
            </a:r>
          </a:p>
          <a:p>
            <a:pPr lvl="1"/>
            <a:r>
              <a:rPr lang="en-US" dirty="0" smtClean="0"/>
              <a:t>I imported </a:t>
            </a:r>
            <a:r>
              <a:rPr lang="en-US" dirty="0" err="1"/>
              <a:t>acrpy</a:t>
            </a:r>
            <a:r>
              <a:rPr lang="en-US" dirty="0"/>
              <a:t>, sys, allowing the script to perform data analysis, conversion management and map automation of the data. </a:t>
            </a:r>
            <a:r>
              <a:rPr lang="en-US" dirty="0" err="1"/>
              <a:t>Traceback</a:t>
            </a:r>
            <a:r>
              <a:rPr lang="en-US" dirty="0"/>
              <a:t> was used to quickly find any errors buried in lines of code.  I created a workspace that pointed to my local drive and folder where I had previously downloaded my data and variables were defined for the </a:t>
            </a:r>
            <a:r>
              <a:rPr lang="en-US" dirty="0" err="1"/>
              <a:t>outpath</a:t>
            </a:r>
            <a:r>
              <a:rPr lang="en-US" dirty="0"/>
              <a:t>, shapefiles, search distance and clipped layers. I also utilized the </a:t>
            </a:r>
            <a:r>
              <a:rPr lang="en-US" dirty="0" smtClean="0"/>
              <a:t>“# comments” </a:t>
            </a:r>
            <a:r>
              <a:rPr lang="en-US" dirty="0"/>
              <a:t>to keep my script well organized. </a:t>
            </a:r>
          </a:p>
        </p:txBody>
      </p:sp>
      <p:pic>
        <p:nvPicPr>
          <p:cNvPr id="5" name="Picture 4"/>
          <p:cNvPicPr/>
          <p:nvPr/>
        </p:nvPicPr>
        <p:blipFill>
          <a:blip r:embed="rId2"/>
          <a:stretch>
            <a:fillRect/>
          </a:stretch>
        </p:blipFill>
        <p:spPr>
          <a:xfrm>
            <a:off x="3048000" y="3733800"/>
            <a:ext cx="2983423" cy="2327911"/>
          </a:xfrm>
          <a:prstGeom prst="rect">
            <a:avLst/>
          </a:prstGeom>
          <a:ln>
            <a:solidFill>
              <a:schemeClr val="accent1"/>
            </a:solidFill>
          </a:ln>
        </p:spPr>
      </p:pic>
    </p:spTree>
    <p:extLst>
      <p:ext uri="{BB962C8B-B14F-4D97-AF65-F5344CB8AC3E}">
        <p14:creationId xmlns:p14="http://schemas.microsoft.com/office/powerpoint/2010/main" val="32950684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371600" y="609600"/>
            <a:ext cx="6347713" cy="762000"/>
          </a:xfrm>
        </p:spPr>
        <p:txBody>
          <a:bodyPr>
            <a:normAutofit/>
          </a:bodyPr>
          <a:lstStyle/>
          <a:p>
            <a:pPr algn="l"/>
            <a:r>
              <a:rPr lang="en-US" dirty="0" smtClean="0"/>
              <a:t>Project Development</a:t>
            </a:r>
            <a:endParaRPr lang="en-US" dirty="0"/>
          </a:p>
        </p:txBody>
      </p:sp>
      <p:sp>
        <p:nvSpPr>
          <p:cNvPr id="2" name="Content Placeholder 1"/>
          <p:cNvSpPr>
            <a:spLocks noGrp="1"/>
          </p:cNvSpPr>
          <p:nvPr>
            <p:ph idx="1"/>
          </p:nvPr>
        </p:nvSpPr>
        <p:spPr>
          <a:xfrm>
            <a:off x="841289" y="2057401"/>
            <a:ext cx="7408333" cy="1752599"/>
          </a:xfrm>
        </p:spPr>
        <p:txBody>
          <a:bodyPr>
            <a:normAutofit fontScale="70000" lnSpcReduction="20000"/>
          </a:bodyPr>
          <a:lstStyle/>
          <a:p>
            <a:r>
              <a:rPr lang="en-US" dirty="0" smtClean="0"/>
              <a:t>Python Script </a:t>
            </a:r>
          </a:p>
          <a:p>
            <a:pPr lvl="1"/>
            <a:r>
              <a:rPr lang="en-US" dirty="0"/>
              <a:t>In the try block, I first needed to isolate Sacramento County from the statewide data set and create a new Sacramento County layer.  I did this by using the “if” statement to see if the layer existed and to delete if needed.  Afterwards I </a:t>
            </a:r>
            <a:r>
              <a:rPr lang="en-US" dirty="0" smtClean="0"/>
              <a:t>reviewed </a:t>
            </a:r>
            <a:r>
              <a:rPr lang="en-US" dirty="0"/>
              <a:t>the data table and </a:t>
            </a:r>
            <a:r>
              <a:rPr lang="en-US" dirty="0" smtClean="0"/>
              <a:t>identified </a:t>
            </a:r>
            <a:r>
              <a:rPr lang="en-US" dirty="0"/>
              <a:t>“SAC” within the “CO” (County) column and ran a query</a:t>
            </a:r>
            <a:r>
              <a:rPr lang="en-US" dirty="0" smtClean="0"/>
              <a:t>. </a:t>
            </a:r>
            <a:r>
              <a:rPr lang="en-US" dirty="0"/>
              <a:t>With the County layer created I was able to run a Clip routine on the statewide highway dataset using a similar method as above to generate a layer of highways specific to Sacramento County.</a:t>
            </a:r>
          </a:p>
          <a:p>
            <a:endParaRPr lang="en-US" dirty="0"/>
          </a:p>
        </p:txBody>
      </p:sp>
      <p:pic>
        <p:nvPicPr>
          <p:cNvPr id="6" name="Picture 5"/>
          <p:cNvPicPr/>
          <p:nvPr/>
        </p:nvPicPr>
        <p:blipFill>
          <a:blip r:embed="rId2"/>
          <a:stretch>
            <a:fillRect/>
          </a:stretch>
        </p:blipFill>
        <p:spPr>
          <a:xfrm>
            <a:off x="2425700" y="3763645"/>
            <a:ext cx="4292600" cy="2027555"/>
          </a:xfrm>
          <a:prstGeom prst="rect">
            <a:avLst/>
          </a:prstGeom>
          <a:ln>
            <a:solidFill>
              <a:schemeClr val="accent5"/>
            </a:solidFill>
          </a:ln>
        </p:spPr>
      </p:pic>
    </p:spTree>
    <p:extLst>
      <p:ext uri="{BB962C8B-B14F-4D97-AF65-F5344CB8AC3E}">
        <p14:creationId xmlns:p14="http://schemas.microsoft.com/office/powerpoint/2010/main" val="28726923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371600" y="609600"/>
            <a:ext cx="6347713" cy="762000"/>
          </a:xfrm>
        </p:spPr>
        <p:txBody>
          <a:bodyPr>
            <a:normAutofit/>
          </a:bodyPr>
          <a:lstStyle/>
          <a:p>
            <a:pPr algn="l"/>
            <a:r>
              <a:rPr lang="en-US" dirty="0" smtClean="0"/>
              <a:t>Project Development</a:t>
            </a:r>
            <a:endParaRPr lang="en-US" dirty="0"/>
          </a:p>
        </p:txBody>
      </p:sp>
      <p:sp>
        <p:nvSpPr>
          <p:cNvPr id="2" name="Content Placeholder 1"/>
          <p:cNvSpPr>
            <a:spLocks noGrp="1"/>
          </p:cNvSpPr>
          <p:nvPr>
            <p:ph idx="1"/>
          </p:nvPr>
        </p:nvSpPr>
        <p:spPr>
          <a:xfrm>
            <a:off x="841289" y="2057401"/>
            <a:ext cx="7408333" cy="1752599"/>
          </a:xfrm>
        </p:spPr>
        <p:txBody>
          <a:bodyPr>
            <a:normAutofit fontScale="70000" lnSpcReduction="20000"/>
          </a:bodyPr>
          <a:lstStyle/>
          <a:p>
            <a:r>
              <a:rPr lang="en-US" dirty="0" smtClean="0"/>
              <a:t>Python Script </a:t>
            </a:r>
          </a:p>
          <a:p>
            <a:pPr lvl="1"/>
            <a:r>
              <a:rPr lang="en-US" dirty="0"/>
              <a:t>My next step was to query a highway route within the newly created “</a:t>
            </a:r>
            <a:r>
              <a:rPr lang="en-US" dirty="0" err="1"/>
              <a:t>outhighway</a:t>
            </a:r>
            <a:r>
              <a:rPr lang="en-US" dirty="0"/>
              <a:t>” layer. This section of code is easily customizable to any given stretch of highway within the county. I continually used the “print” statement as a quick visual confirmation that my script was running properly. With my subject area identified and data isolated I was able to run the following intersect routine. I used the “select layer by location” command to generate a new selection of parcels that were within 250 feet of the queried highway route 220. </a:t>
            </a:r>
            <a:r>
              <a:rPr lang="en-US" dirty="0" smtClean="0"/>
              <a:t> </a:t>
            </a:r>
            <a:endParaRPr lang="en-US" dirty="0"/>
          </a:p>
          <a:p>
            <a:endParaRPr lang="en-US" dirty="0"/>
          </a:p>
        </p:txBody>
      </p:sp>
      <p:pic>
        <p:nvPicPr>
          <p:cNvPr id="5" name="Picture 4"/>
          <p:cNvPicPr/>
          <p:nvPr/>
        </p:nvPicPr>
        <p:blipFill>
          <a:blip r:embed="rId2"/>
          <a:stretch>
            <a:fillRect/>
          </a:stretch>
        </p:blipFill>
        <p:spPr>
          <a:xfrm>
            <a:off x="2091372" y="3724910"/>
            <a:ext cx="4961255" cy="2142490"/>
          </a:xfrm>
          <a:prstGeom prst="rect">
            <a:avLst/>
          </a:prstGeom>
          <a:ln>
            <a:solidFill>
              <a:schemeClr val="accent5"/>
            </a:solidFill>
          </a:ln>
        </p:spPr>
      </p:pic>
    </p:spTree>
    <p:extLst>
      <p:ext uri="{BB962C8B-B14F-4D97-AF65-F5344CB8AC3E}">
        <p14:creationId xmlns:p14="http://schemas.microsoft.com/office/powerpoint/2010/main" val="7587956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371600" y="609600"/>
            <a:ext cx="6347713" cy="762000"/>
          </a:xfrm>
        </p:spPr>
        <p:txBody>
          <a:bodyPr>
            <a:normAutofit/>
          </a:bodyPr>
          <a:lstStyle/>
          <a:p>
            <a:pPr algn="l"/>
            <a:r>
              <a:rPr lang="en-US" dirty="0" smtClean="0"/>
              <a:t>Project Development</a:t>
            </a:r>
            <a:endParaRPr lang="en-US" dirty="0"/>
          </a:p>
        </p:txBody>
      </p:sp>
      <p:sp>
        <p:nvSpPr>
          <p:cNvPr id="2" name="Content Placeholder 1"/>
          <p:cNvSpPr>
            <a:spLocks noGrp="1"/>
          </p:cNvSpPr>
          <p:nvPr>
            <p:ph idx="1"/>
          </p:nvPr>
        </p:nvSpPr>
        <p:spPr>
          <a:xfrm>
            <a:off x="841289" y="2057401"/>
            <a:ext cx="7408333" cy="1752599"/>
          </a:xfrm>
        </p:spPr>
        <p:txBody>
          <a:bodyPr>
            <a:normAutofit fontScale="70000" lnSpcReduction="20000"/>
          </a:bodyPr>
          <a:lstStyle/>
          <a:p>
            <a:r>
              <a:rPr lang="en-US" dirty="0" smtClean="0"/>
              <a:t>Python Script </a:t>
            </a:r>
          </a:p>
          <a:p>
            <a:pPr lvl="1"/>
            <a:r>
              <a:rPr lang="en-US" dirty="0"/>
              <a:t>Next I created an outparcel layer of the impacted parcels and saved it both as a shapefile and a .dbf.  This allowed me to share the impacted parcels as both a visual map and accompanying list. With the impacted isolated data now available, I used ArcMap 10.5 Google Maps to confirm accuracy.  I imported the data, created labels and saved the .</a:t>
            </a:r>
            <a:r>
              <a:rPr lang="en-US" dirty="0" err="1"/>
              <a:t>mxd</a:t>
            </a:r>
            <a:r>
              <a:rPr lang="en-US" dirty="0"/>
              <a:t> within “</a:t>
            </a:r>
            <a:r>
              <a:rPr lang="en-US" dirty="0" err="1"/>
              <a:t>MyData</a:t>
            </a:r>
            <a:r>
              <a:rPr lang="en-US" dirty="0"/>
              <a:t>” folder for conversion to .pdf in further scripting. Below are screenshots of the highway system and parcel layers before and after processing my script</a:t>
            </a:r>
            <a:r>
              <a:rPr lang="en-US" dirty="0" smtClean="0"/>
              <a:t>. </a:t>
            </a:r>
            <a:endParaRPr lang="en-US" dirty="0"/>
          </a:p>
        </p:txBody>
      </p:sp>
      <p:pic>
        <p:nvPicPr>
          <p:cNvPr id="6" name="Picture 5"/>
          <p:cNvPicPr>
            <a:picLocks noChangeAspect="1"/>
          </p:cNvPicPr>
          <p:nvPr/>
        </p:nvPicPr>
        <p:blipFill>
          <a:blip r:embed="rId2"/>
          <a:stretch>
            <a:fillRect/>
          </a:stretch>
        </p:blipFill>
        <p:spPr>
          <a:xfrm>
            <a:off x="838200" y="3764280"/>
            <a:ext cx="3505200" cy="2103120"/>
          </a:xfrm>
          <a:prstGeom prst="rect">
            <a:avLst/>
          </a:prstGeom>
          <a:ln>
            <a:solidFill>
              <a:schemeClr val="accent5"/>
            </a:solidFill>
          </a:ln>
        </p:spPr>
      </p:pic>
      <p:pic>
        <p:nvPicPr>
          <p:cNvPr id="7" name="Picture 6"/>
          <p:cNvPicPr>
            <a:picLocks noChangeAspect="1"/>
          </p:cNvPicPr>
          <p:nvPr/>
        </p:nvPicPr>
        <p:blipFill>
          <a:blip r:embed="rId3"/>
          <a:stretch>
            <a:fillRect/>
          </a:stretch>
        </p:blipFill>
        <p:spPr>
          <a:xfrm>
            <a:off x="4811177" y="3764280"/>
            <a:ext cx="3494623" cy="2103120"/>
          </a:xfrm>
          <a:prstGeom prst="rect">
            <a:avLst/>
          </a:prstGeom>
          <a:ln>
            <a:solidFill>
              <a:schemeClr val="accent5"/>
            </a:solidFill>
          </a:ln>
        </p:spPr>
      </p:pic>
    </p:spTree>
    <p:extLst>
      <p:ext uri="{BB962C8B-B14F-4D97-AF65-F5344CB8AC3E}">
        <p14:creationId xmlns:p14="http://schemas.microsoft.com/office/powerpoint/2010/main" val="41687000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371600" y="609600"/>
            <a:ext cx="6347713" cy="762000"/>
          </a:xfrm>
        </p:spPr>
        <p:txBody>
          <a:bodyPr>
            <a:normAutofit/>
          </a:bodyPr>
          <a:lstStyle/>
          <a:p>
            <a:pPr algn="l"/>
            <a:r>
              <a:rPr lang="en-US" dirty="0" smtClean="0"/>
              <a:t>Project Development</a:t>
            </a:r>
            <a:endParaRPr lang="en-US" dirty="0"/>
          </a:p>
        </p:txBody>
      </p:sp>
      <p:sp>
        <p:nvSpPr>
          <p:cNvPr id="2" name="Content Placeholder 1"/>
          <p:cNvSpPr>
            <a:spLocks noGrp="1"/>
          </p:cNvSpPr>
          <p:nvPr>
            <p:ph idx="1"/>
          </p:nvPr>
        </p:nvSpPr>
        <p:spPr>
          <a:xfrm>
            <a:off x="841289" y="2057401"/>
            <a:ext cx="7408333" cy="990599"/>
          </a:xfrm>
        </p:spPr>
        <p:txBody>
          <a:bodyPr>
            <a:normAutofit fontScale="70000" lnSpcReduction="20000"/>
          </a:bodyPr>
          <a:lstStyle/>
          <a:p>
            <a:r>
              <a:rPr lang="en-US" dirty="0" smtClean="0"/>
              <a:t>Python Script </a:t>
            </a:r>
          </a:p>
          <a:p>
            <a:pPr lvl="1"/>
            <a:r>
              <a:rPr lang="en-US" dirty="0"/>
              <a:t>Finally I wrote the script to save my .</a:t>
            </a:r>
            <a:r>
              <a:rPr lang="en-US" dirty="0" err="1"/>
              <a:t>mxd</a:t>
            </a:r>
            <a:r>
              <a:rPr lang="en-US" dirty="0"/>
              <a:t> as a .pdf. The except block was one of the first sections of code written and included as the final component to my script.</a:t>
            </a:r>
          </a:p>
        </p:txBody>
      </p:sp>
      <p:pic>
        <p:nvPicPr>
          <p:cNvPr id="8" name="Picture 7"/>
          <p:cNvPicPr/>
          <p:nvPr/>
        </p:nvPicPr>
        <p:blipFill>
          <a:blip r:embed="rId2"/>
          <a:stretch>
            <a:fillRect/>
          </a:stretch>
        </p:blipFill>
        <p:spPr>
          <a:xfrm>
            <a:off x="2830954" y="2971800"/>
            <a:ext cx="3429001" cy="3200400"/>
          </a:xfrm>
          <a:prstGeom prst="rect">
            <a:avLst/>
          </a:prstGeom>
          <a:ln>
            <a:solidFill>
              <a:schemeClr val="accent5"/>
            </a:solidFill>
          </a:ln>
        </p:spPr>
      </p:pic>
    </p:spTree>
    <p:extLst>
      <p:ext uri="{BB962C8B-B14F-4D97-AF65-F5344CB8AC3E}">
        <p14:creationId xmlns:p14="http://schemas.microsoft.com/office/powerpoint/2010/main" val="13579480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371601" y="624110"/>
            <a:ext cx="7162800" cy="899890"/>
          </a:xfrm>
        </p:spPr>
        <p:txBody>
          <a:bodyPr/>
          <a:lstStyle/>
          <a:p>
            <a:pPr algn="l"/>
            <a:r>
              <a:rPr lang="en-US" dirty="0" smtClean="0"/>
              <a:t>Conclusion</a:t>
            </a:r>
            <a:endParaRPr lang="en-US" dirty="0"/>
          </a:p>
        </p:txBody>
      </p:sp>
      <p:sp>
        <p:nvSpPr>
          <p:cNvPr id="2" name="Content Placeholder 1"/>
          <p:cNvSpPr>
            <a:spLocks noGrp="1"/>
          </p:cNvSpPr>
          <p:nvPr>
            <p:ph idx="1"/>
          </p:nvPr>
        </p:nvSpPr>
        <p:spPr>
          <a:xfrm>
            <a:off x="914400" y="2362200"/>
            <a:ext cx="7010400" cy="3276600"/>
          </a:xfrm>
        </p:spPr>
        <p:txBody>
          <a:bodyPr>
            <a:normAutofit/>
          </a:bodyPr>
          <a:lstStyle/>
          <a:p>
            <a:r>
              <a:rPr lang="en-US" sz="1400" dirty="0"/>
              <a:t>This being an introduction to GIS Programming course, the final product meets my expectations. I was able to successfully write python coding to execute a series of commands which relied on each other to perform properly. The script generates results that are both accurate and malleable.  With a few small changes, the script is customizable to any county and any stretch of highway within California, generating a completely new set of impacted parcels. Although I was not able to create a .pdf or excel list of the parcels, I did create a standalone database table and new feature layer that can be joined or related to other layers for future projects. The final component of saving my .</a:t>
            </a:r>
            <a:r>
              <a:rPr lang="en-US" sz="1400" dirty="0" err="1"/>
              <a:t>mxd</a:t>
            </a:r>
            <a:r>
              <a:rPr lang="en-US" sz="1400" dirty="0"/>
              <a:t> as a .pdf made this project a complete package, however if this project was part of my daily workload, the map would need to be fine-tuned to include title, legend, and orientation detail based on the layers created through the script. I’m happy with the results and look forward to refining my script and showcasing the power of python programming in conjunction with GIS.   </a:t>
            </a:r>
          </a:p>
        </p:txBody>
      </p:sp>
    </p:spTree>
    <p:extLst>
      <p:ext uri="{BB962C8B-B14F-4D97-AF65-F5344CB8AC3E}">
        <p14:creationId xmlns:p14="http://schemas.microsoft.com/office/powerpoint/2010/main" val="17881567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371600" y="609600"/>
            <a:ext cx="3429000" cy="762000"/>
          </a:xfrm>
        </p:spPr>
        <p:txBody>
          <a:bodyPr/>
          <a:lstStyle/>
          <a:p>
            <a:pPr algn="l"/>
            <a:r>
              <a:rPr lang="en-US" dirty="0" smtClean="0"/>
              <a:t>References</a:t>
            </a:r>
            <a:endParaRPr lang="en-US" dirty="0"/>
          </a:p>
        </p:txBody>
      </p:sp>
      <p:sp>
        <p:nvSpPr>
          <p:cNvPr id="5" name="Content Placeholder 1"/>
          <p:cNvSpPr txBox="1">
            <a:spLocks/>
          </p:cNvSpPr>
          <p:nvPr/>
        </p:nvSpPr>
        <p:spPr>
          <a:xfrm>
            <a:off x="609599" y="2438400"/>
            <a:ext cx="7924801" cy="373380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1400" u="sng" dirty="0">
                <a:solidFill>
                  <a:srgbClr val="92D050"/>
                </a:solidFill>
              </a:rPr>
              <a:t>http://www.dot.ca.gov/hq/tsip/gis/datalibrary/Metadata/StateHighway.html</a:t>
            </a:r>
            <a:r>
              <a:rPr lang="en-US" sz="1400" dirty="0" smtClean="0">
                <a:solidFill>
                  <a:srgbClr val="92D050"/>
                </a:solidFill>
              </a:rPr>
              <a:t>  </a:t>
            </a:r>
            <a:r>
              <a:rPr lang="en-US" sz="1400" dirty="0" smtClean="0">
                <a:solidFill>
                  <a:schemeClr val="tx1"/>
                </a:solidFill>
              </a:rPr>
              <a:t>Web. 25 Apr. 2018.</a:t>
            </a:r>
            <a:endParaRPr lang="en-US" sz="1400" dirty="0">
              <a:solidFill>
                <a:srgbClr val="92D050"/>
              </a:solidFill>
            </a:endParaRPr>
          </a:p>
          <a:p>
            <a:r>
              <a:rPr lang="en-US" sz="1400" u="sng" dirty="0">
                <a:hlinkClick r:id="rId2"/>
              </a:rPr>
              <a:t>https://</a:t>
            </a:r>
            <a:r>
              <a:rPr lang="en-US" sz="1400" u="sng" dirty="0" smtClean="0">
                <a:hlinkClick r:id="rId2"/>
              </a:rPr>
              <a:t>data-sacramentocounty.opendata.arcgis.com/datasets?q=parcel</a:t>
            </a:r>
            <a:r>
              <a:rPr lang="en-US" sz="1400" dirty="0" smtClean="0"/>
              <a:t>  Web</a:t>
            </a:r>
            <a:r>
              <a:rPr lang="en-US" sz="1400" dirty="0"/>
              <a:t>. </a:t>
            </a:r>
            <a:r>
              <a:rPr lang="en-US" sz="1400" dirty="0" smtClean="0"/>
              <a:t>25 Apr. 2018.</a:t>
            </a:r>
          </a:p>
          <a:p>
            <a:r>
              <a:rPr lang="en-US" sz="1400" u="sng" dirty="0">
                <a:hlinkClick r:id="rId3"/>
              </a:rPr>
              <a:t>https://</a:t>
            </a:r>
            <a:r>
              <a:rPr lang="en-US" sz="1400" u="sng" dirty="0" smtClean="0">
                <a:hlinkClick r:id="rId3"/>
              </a:rPr>
              <a:t>gis.stackexchange.com/questions/82316/export-mxds-files-to-pdfs-using-python</a:t>
            </a:r>
            <a:r>
              <a:rPr lang="en-US" sz="1400" dirty="0"/>
              <a:t> </a:t>
            </a:r>
            <a:r>
              <a:rPr lang="en-US" sz="1400" dirty="0" smtClean="0"/>
              <a:t>Web</a:t>
            </a:r>
            <a:r>
              <a:rPr lang="en-US" sz="1400" dirty="0"/>
              <a:t>. </a:t>
            </a:r>
            <a:r>
              <a:rPr lang="en-US" sz="1400" dirty="0" smtClean="0"/>
              <a:t>25 Apr. 2018.</a:t>
            </a:r>
            <a:endParaRPr lang="en-US" sz="1400" dirty="0"/>
          </a:p>
          <a:p>
            <a:r>
              <a:rPr lang="en-US" sz="1400" u="sng" dirty="0">
                <a:hlinkClick r:id="rId4"/>
              </a:rPr>
              <a:t>https://</a:t>
            </a:r>
            <a:r>
              <a:rPr lang="en-US" sz="1400" u="sng" dirty="0" smtClean="0">
                <a:hlinkClick r:id="rId4"/>
              </a:rPr>
              <a:t>support.esri.com/en/technical-article/000012420</a:t>
            </a:r>
            <a:r>
              <a:rPr lang="en-US" sz="1400" dirty="0" smtClean="0"/>
              <a:t> Web</a:t>
            </a:r>
            <a:r>
              <a:rPr lang="en-US" sz="1400" dirty="0"/>
              <a:t>. </a:t>
            </a:r>
            <a:r>
              <a:rPr lang="en-US" sz="1400" dirty="0" smtClean="0"/>
              <a:t>25 Apr. 2018.</a:t>
            </a:r>
          </a:p>
          <a:p>
            <a:r>
              <a:rPr lang="en-US" sz="1400" dirty="0">
                <a:hlinkClick r:id="rId5"/>
              </a:rPr>
              <a:t>https://www.google.com/maps/@38.5697883,-</a:t>
            </a:r>
            <a:r>
              <a:rPr lang="en-US" sz="1400" dirty="0" smtClean="0">
                <a:hlinkClick r:id="rId5"/>
              </a:rPr>
              <a:t>121.4970293,15z</a:t>
            </a:r>
            <a:r>
              <a:rPr lang="en-US" sz="1400" dirty="0" smtClean="0"/>
              <a:t> Web. 25 Nov. 2018.</a:t>
            </a:r>
            <a:endParaRPr lang="en-US" sz="1400" dirty="0"/>
          </a:p>
          <a:p>
            <a:pPr marL="0" indent="0">
              <a:buNone/>
            </a:pPr>
            <a:endParaRPr lang="en-US" dirty="0"/>
          </a:p>
        </p:txBody>
      </p:sp>
    </p:spTree>
    <p:extLst>
      <p:ext uri="{BB962C8B-B14F-4D97-AF65-F5344CB8AC3E}">
        <p14:creationId xmlns:p14="http://schemas.microsoft.com/office/powerpoint/2010/main" val="358527731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Organic</Template>
  <TotalTime>3362</TotalTime>
  <Words>982</Words>
  <Application>Microsoft Office PowerPoint</Application>
  <PresentationFormat>On-screen Show (4:3)</PresentationFormat>
  <Paragraphs>41</Paragraphs>
  <Slides>11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Garamond</vt:lpstr>
      <vt:lpstr>Wingdings 3</vt:lpstr>
      <vt:lpstr>Organic</vt:lpstr>
      <vt:lpstr>California Highways Right of Way Acquisition</vt:lpstr>
      <vt:lpstr>Background</vt:lpstr>
      <vt:lpstr>Purpose</vt:lpstr>
      <vt:lpstr>Project Development</vt:lpstr>
      <vt:lpstr>Project Development</vt:lpstr>
      <vt:lpstr>Project Development</vt:lpstr>
      <vt:lpstr>Project Development</vt:lpstr>
      <vt:lpstr>Project Development</vt:lpstr>
      <vt:lpstr>Project Development</vt:lpstr>
      <vt:lpstr>Conclusion</vt:lpstr>
      <vt:lpstr>References</vt:lpstr>
    </vt:vector>
  </TitlesOfParts>
  <Company>ARC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Three Year Drought Analysis A Tasseled Cap Transformation Folsom Lake, CA</dc:title>
  <dc:creator>ARCstudent</dc:creator>
  <cp:lastModifiedBy>Watkins, Joseph D@DOT</cp:lastModifiedBy>
  <cp:revision>109</cp:revision>
  <dcterms:created xsi:type="dcterms:W3CDTF">2015-11-24T02:00:32Z</dcterms:created>
  <dcterms:modified xsi:type="dcterms:W3CDTF">2018-05-07T23:49:15Z</dcterms:modified>
</cp:coreProperties>
</file>