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9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6016680"/>
            <a:ext cx="10076760" cy="154260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360" y="2553840"/>
            <a:ext cx="9071640" cy="162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4536000"/>
            <a:ext cx="9071640" cy="1152000"/>
          </a:xfrm>
          <a:prstGeom prst="rect">
            <a:avLst/>
          </a:prstGeom>
        </p:spPr>
        <p:txBody>
          <a:bodyPr lIns="0" rIns="0" tIns="0" bIns="0">
            <a:normAutofit fontScale="24000"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F0D3C4EA-FAAF-4EA4-BBC8-D42918CF3E61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6" name="" descr=""/>
          <p:cNvPicPr/>
          <p:nvPr/>
        </p:nvPicPr>
        <p:blipFill>
          <a:blip r:embed="rId3"/>
          <a:stretch/>
        </p:blipFill>
        <p:spPr>
          <a:xfrm>
            <a:off x="0" y="0"/>
            <a:ext cx="10077120" cy="169524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0" y="6108480"/>
            <a:ext cx="10076760" cy="1451160"/>
          </a:xfrm>
          <a:prstGeom prst="rect">
            <a:avLst/>
          </a:prstGeom>
          <a:ln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0874B86-F7A2-479D-BBDD-84C68EB30436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803880" y="23760"/>
            <a:ext cx="9071640" cy="162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Uses for Remote Sensed Data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640080" y="2565720"/>
            <a:ext cx="9071640" cy="182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3200" spc="-1" strike="noStrike">
                <a:latin typeface="Arial"/>
              </a:rPr>
              <a:t>An Analysis of Vegetation Coverage in the Mojave Desert and</a:t>
            </a:r>
            <a:endParaRPr b="0" lang="en-US" sz="3200" spc="-1" strike="noStrike">
              <a:latin typeface="Arial"/>
            </a:endParaRPr>
          </a:p>
          <a:p>
            <a:pPr algn="ctr"/>
            <a:r>
              <a:rPr b="0" lang="en-US" sz="3200" spc="-1" strike="noStrike">
                <a:latin typeface="Arial"/>
              </a:rPr>
              <a:t>A Comparison of MODIS and Landsat 8 Vegetation Indices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87" name="TextShape 3"/>
          <p:cNvSpPr txBox="1"/>
          <p:nvPr/>
        </p:nvSpPr>
        <p:spPr>
          <a:xfrm>
            <a:off x="5669280" y="6712920"/>
            <a:ext cx="420624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r"/>
            <a:r>
              <a:rPr b="0" lang="en-US" sz="1800" spc="-1" strike="noStrike">
                <a:latin typeface="Arial"/>
              </a:rPr>
              <a:t>Britnee Pannell</a:t>
            </a:r>
            <a:endParaRPr b="0" lang="en-US" sz="1800" spc="-1" strike="noStrike">
              <a:latin typeface="Arial"/>
            </a:endParaRPr>
          </a:p>
          <a:p>
            <a:pPr algn="r"/>
            <a:r>
              <a:rPr b="0" lang="en-US" sz="1800" spc="-1" strike="noStrike">
                <a:latin typeface="Arial"/>
              </a:rPr>
              <a:t>GEOG 342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Questions: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Are differences in vegetation coverage between a wet (2017) and dry (2015) year in the Mojave Desert Preserve detectable with MODIS data?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Are NDVI and EVI values calculated with ArcGIS Pro comparable to those provided by MODIS?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Steps: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Obtain needed MODIS and Landsat 8 data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Process Data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Examine Results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Share Results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504000" y="-7344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Processing MODIS Data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4384800" y="1280160"/>
            <a:ext cx="1924560" cy="1398240"/>
          </a:xfrm>
          <a:prstGeom prst="rect">
            <a:avLst/>
          </a:prstGeom>
          <a:ln>
            <a:noFill/>
          </a:ln>
        </p:spPr>
      </p:pic>
      <p:sp>
        <p:nvSpPr>
          <p:cNvPr id="94" name="CustomShape 2"/>
          <p:cNvSpPr/>
          <p:nvPr/>
        </p:nvSpPr>
        <p:spPr>
          <a:xfrm>
            <a:off x="3383280" y="1920240"/>
            <a:ext cx="731520" cy="182880"/>
          </a:xfrm>
          <a:custGeom>
            <a:avLst/>
            <a:gdLst/>
            <a:ahLst/>
            <a:rect l="0" t="0" r="r" b="b"/>
            <a:pathLst>
              <a:path w="2034" h="510">
                <a:moveTo>
                  <a:pt x="0" y="127"/>
                </a:moveTo>
                <a:lnTo>
                  <a:pt x="1524" y="127"/>
                </a:lnTo>
                <a:lnTo>
                  <a:pt x="1524" y="0"/>
                </a:lnTo>
                <a:lnTo>
                  <a:pt x="2033" y="254"/>
                </a:lnTo>
                <a:lnTo>
                  <a:pt x="1524" y="509"/>
                </a:lnTo>
                <a:lnTo>
                  <a:pt x="1524" y="381"/>
                </a:lnTo>
                <a:lnTo>
                  <a:pt x="0" y="381"/>
                </a:lnTo>
                <a:lnTo>
                  <a:pt x="0" y="127"/>
                </a:lnTo>
              </a:path>
            </a:pathLst>
          </a:custGeom>
          <a:solidFill>
            <a:srgbClr val="ff0000"/>
          </a:solidFill>
          <a:ln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Extract Data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2"/>
          <a:stretch/>
        </p:blipFill>
        <p:spPr>
          <a:xfrm>
            <a:off x="7730280" y="1280160"/>
            <a:ext cx="1845360" cy="1563120"/>
          </a:xfrm>
          <a:prstGeom prst="rect">
            <a:avLst/>
          </a:prstGeom>
          <a:ln>
            <a:noFill/>
          </a:ln>
        </p:spPr>
      </p:pic>
      <p:pic>
        <p:nvPicPr>
          <p:cNvPr id="96" name="" descr=""/>
          <p:cNvPicPr/>
          <p:nvPr/>
        </p:nvPicPr>
        <p:blipFill>
          <a:blip r:embed="rId3"/>
          <a:stretch/>
        </p:blipFill>
        <p:spPr>
          <a:xfrm>
            <a:off x="221040" y="1352880"/>
            <a:ext cx="2887920" cy="5596560"/>
          </a:xfrm>
          <a:prstGeom prst="rect">
            <a:avLst/>
          </a:prstGeom>
          <a:ln>
            <a:noFill/>
          </a:ln>
        </p:spPr>
      </p:pic>
      <p:sp>
        <p:nvSpPr>
          <p:cNvPr id="97" name="CustomShape 3"/>
          <p:cNvSpPr/>
          <p:nvPr/>
        </p:nvSpPr>
        <p:spPr>
          <a:xfrm>
            <a:off x="6583680" y="1920240"/>
            <a:ext cx="731520" cy="182880"/>
          </a:xfrm>
          <a:custGeom>
            <a:avLst/>
            <a:gdLst/>
            <a:ahLst/>
            <a:rect l="0" t="0" r="r" b="b"/>
            <a:pathLst>
              <a:path w="2034" h="510">
                <a:moveTo>
                  <a:pt x="0" y="127"/>
                </a:moveTo>
                <a:lnTo>
                  <a:pt x="1524" y="127"/>
                </a:lnTo>
                <a:lnTo>
                  <a:pt x="1524" y="0"/>
                </a:lnTo>
                <a:lnTo>
                  <a:pt x="2033" y="254"/>
                </a:lnTo>
                <a:lnTo>
                  <a:pt x="1524" y="509"/>
                </a:lnTo>
                <a:lnTo>
                  <a:pt x="1524" y="381"/>
                </a:lnTo>
                <a:lnTo>
                  <a:pt x="0" y="381"/>
                </a:lnTo>
                <a:lnTo>
                  <a:pt x="0" y="127"/>
                </a:lnTo>
              </a:path>
            </a:pathLst>
          </a:custGeom>
          <a:solidFill>
            <a:srgbClr val="ff0000"/>
          </a:solidFill>
          <a:ln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CustomShape 4"/>
          <p:cNvSpPr/>
          <p:nvPr/>
        </p:nvSpPr>
        <p:spPr>
          <a:xfrm>
            <a:off x="9235440" y="3017520"/>
            <a:ext cx="182880" cy="365760"/>
          </a:xfrm>
          <a:custGeom>
            <a:avLst/>
            <a:gdLst/>
            <a:ahLst/>
            <a:rect l="0" t="0" r="r" b="b"/>
            <a:pathLst>
              <a:path w="510" h="1018">
                <a:moveTo>
                  <a:pt x="127" y="0"/>
                </a:moveTo>
                <a:lnTo>
                  <a:pt x="127" y="762"/>
                </a:lnTo>
                <a:lnTo>
                  <a:pt x="0" y="762"/>
                </a:lnTo>
                <a:lnTo>
                  <a:pt x="254" y="1017"/>
                </a:lnTo>
                <a:lnTo>
                  <a:pt x="509" y="762"/>
                </a:lnTo>
                <a:lnTo>
                  <a:pt x="381" y="762"/>
                </a:lnTo>
                <a:lnTo>
                  <a:pt x="381" y="0"/>
                </a:lnTo>
                <a:lnTo>
                  <a:pt x="127" y="0"/>
                </a:lnTo>
              </a:path>
            </a:pathLst>
          </a:custGeom>
          <a:solidFill>
            <a:srgbClr val="ff0000"/>
          </a:solidFill>
          <a:ln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99" name="" descr=""/>
          <p:cNvPicPr/>
          <p:nvPr/>
        </p:nvPicPr>
        <p:blipFill>
          <a:blip r:embed="rId4"/>
          <a:srcRect l="26275" t="0" r="0" b="0"/>
          <a:stretch/>
        </p:blipFill>
        <p:spPr>
          <a:xfrm>
            <a:off x="7772400" y="3572640"/>
            <a:ext cx="1870200" cy="1548000"/>
          </a:xfrm>
          <a:prstGeom prst="rect">
            <a:avLst/>
          </a:prstGeom>
          <a:ln>
            <a:noFill/>
          </a:ln>
        </p:spPr>
      </p:pic>
      <p:sp>
        <p:nvSpPr>
          <p:cNvPr id="100" name="CustomShape 5"/>
          <p:cNvSpPr/>
          <p:nvPr/>
        </p:nvSpPr>
        <p:spPr>
          <a:xfrm>
            <a:off x="6492240" y="4389120"/>
            <a:ext cx="457200" cy="182880"/>
          </a:xfrm>
          <a:custGeom>
            <a:avLst/>
            <a:gdLst/>
            <a:ahLst/>
            <a:rect l="0" t="0" r="r" b="b"/>
            <a:pathLst>
              <a:path w="1272" h="510">
                <a:moveTo>
                  <a:pt x="1271" y="127"/>
                </a:moveTo>
                <a:lnTo>
                  <a:pt x="317" y="127"/>
                </a:lnTo>
                <a:lnTo>
                  <a:pt x="317" y="0"/>
                </a:lnTo>
                <a:lnTo>
                  <a:pt x="0" y="254"/>
                </a:lnTo>
                <a:lnTo>
                  <a:pt x="317" y="509"/>
                </a:lnTo>
                <a:lnTo>
                  <a:pt x="317" y="381"/>
                </a:lnTo>
                <a:lnTo>
                  <a:pt x="1271" y="381"/>
                </a:lnTo>
                <a:lnTo>
                  <a:pt x="1271" y="127"/>
                </a:lnTo>
              </a:path>
            </a:pathLst>
          </a:custGeom>
          <a:solidFill>
            <a:srgbClr val="ff0000"/>
          </a:solidFill>
          <a:ln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01" name="" descr=""/>
          <p:cNvPicPr/>
          <p:nvPr/>
        </p:nvPicPr>
        <p:blipFill>
          <a:blip r:embed="rId5"/>
          <a:stretch/>
        </p:blipFill>
        <p:spPr>
          <a:xfrm>
            <a:off x="3931920" y="3463560"/>
            <a:ext cx="1864800" cy="3303000"/>
          </a:xfrm>
          <a:prstGeom prst="rect">
            <a:avLst/>
          </a:prstGeom>
          <a:ln>
            <a:noFill/>
          </a:ln>
        </p:spPr>
      </p:pic>
      <p:sp>
        <p:nvSpPr>
          <p:cNvPr id="102" name="CustomShape 6"/>
          <p:cNvSpPr/>
          <p:nvPr/>
        </p:nvSpPr>
        <p:spPr>
          <a:xfrm>
            <a:off x="6217920" y="6126480"/>
            <a:ext cx="914400" cy="548640"/>
          </a:xfrm>
          <a:custGeom>
            <a:avLst/>
            <a:gdLst/>
            <a:ahLst/>
            <a:rect l="0" t="0" r="r" b="b"/>
            <a:pathLst>
              <a:path w="2542" h="1525">
                <a:moveTo>
                  <a:pt x="0" y="381"/>
                </a:moveTo>
                <a:lnTo>
                  <a:pt x="1905" y="381"/>
                </a:lnTo>
                <a:lnTo>
                  <a:pt x="1905" y="0"/>
                </a:lnTo>
                <a:lnTo>
                  <a:pt x="2541" y="762"/>
                </a:lnTo>
                <a:lnTo>
                  <a:pt x="1905" y="1524"/>
                </a:lnTo>
                <a:lnTo>
                  <a:pt x="1905" y="1143"/>
                </a:lnTo>
                <a:lnTo>
                  <a:pt x="0" y="1143"/>
                </a:lnTo>
                <a:lnTo>
                  <a:pt x="0" y="381"/>
                </a:lnTo>
              </a:path>
            </a:pathLst>
          </a:custGeom>
          <a:solidFill>
            <a:srgbClr val="ff0000"/>
          </a:solidFill>
          <a:ln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ustomShape 7"/>
          <p:cNvSpPr/>
          <p:nvPr/>
        </p:nvSpPr>
        <p:spPr>
          <a:xfrm>
            <a:off x="7315200" y="5669280"/>
            <a:ext cx="2651760" cy="1463040"/>
          </a:xfrm>
          <a:prstGeom prst="rect">
            <a:avLst/>
          </a:prstGeom>
          <a:solidFill>
            <a:srgbClr val="ffffd7"/>
          </a:solidFill>
          <a:ln>
            <a:solidFill>
              <a:srgbClr val="80008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algn="ctr"/>
            <a:r>
              <a:rPr b="0" lang="en-US" sz="2000" spc="-1" strike="noStrike">
                <a:latin typeface="Arial"/>
              </a:rPr>
              <a:t>Graph Results!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04" name="TextShape 8"/>
          <p:cNvSpPr txBox="1"/>
          <p:nvPr/>
        </p:nvSpPr>
        <p:spPr>
          <a:xfrm>
            <a:off x="3108960" y="1554480"/>
            <a:ext cx="1463040" cy="365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500" spc="-1" strike="noStrike">
                <a:latin typeface="Arial"/>
              </a:rPr>
              <a:t>Extract Data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05" name="TextShape 9"/>
          <p:cNvSpPr txBox="1"/>
          <p:nvPr/>
        </p:nvSpPr>
        <p:spPr>
          <a:xfrm>
            <a:off x="6400800" y="1500840"/>
            <a:ext cx="1371600" cy="419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Mask Data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06" name="TextShape 10"/>
          <p:cNvSpPr txBox="1"/>
          <p:nvPr/>
        </p:nvSpPr>
        <p:spPr>
          <a:xfrm>
            <a:off x="7498080" y="2926080"/>
            <a:ext cx="1828800" cy="731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ctr"/>
            <a:r>
              <a:rPr b="0" lang="en-US" sz="1600" spc="-1" strike="noStrike">
                <a:latin typeface="Arial"/>
              </a:rPr>
              <a:t>Normalize and Export Data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07" name="TextShape 11"/>
          <p:cNvSpPr txBox="1"/>
          <p:nvPr/>
        </p:nvSpPr>
        <p:spPr>
          <a:xfrm>
            <a:off x="6126480" y="3749040"/>
            <a:ext cx="1371600" cy="54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ctr"/>
            <a:r>
              <a:rPr b="0" lang="en-US" sz="1600" spc="-1" strike="noStrike">
                <a:latin typeface="Arial"/>
              </a:rPr>
              <a:t>Aggregate Data</a:t>
            </a:r>
            <a:endParaRPr b="0" lang="en-U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NDVI and EVI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algn="ctr">
              <a:spcAft>
                <a:spcPts val="1417"/>
              </a:spcAft>
            </a:pPr>
            <a:r>
              <a:rPr b="0" lang="en-US" sz="3200" spc="-1" strike="noStrike">
                <a:latin typeface="Arial"/>
              </a:rPr>
              <a:t>NDVI is calculated with the following equation:</a:t>
            </a:r>
            <a:endParaRPr b="0" lang="en-US" sz="32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3200" spc="-1" strike="noStrike">
                <a:latin typeface="Arial"/>
              </a:rPr>
              <a:t>NDVI = ((NIR - Red)/(NIR + Red))</a:t>
            </a:r>
            <a:endParaRPr b="0" lang="en-US" sz="32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endParaRPr b="0" lang="en-US" sz="32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3200" spc="-1" strike="noStrike">
                <a:latin typeface="Arial"/>
              </a:rPr>
              <a:t> </a:t>
            </a:r>
            <a:r>
              <a:rPr b="0" lang="en-US" sz="3200" spc="-1" strike="noStrike">
                <a:latin typeface="Arial"/>
              </a:rPr>
              <a:t>EVI is calculated by MODIS and ArcGIS with the following equation:</a:t>
            </a:r>
            <a:endParaRPr b="0" lang="en-US" sz="32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3200" spc="-1" strike="noStrike">
                <a:latin typeface="Arial"/>
              </a:rPr>
              <a:t>EVI = 2.5*(NIR - Red) / (NIR + 6 * Red – 7.5 * Blue + 1)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MODIS NDVI and EVI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1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Only needs to be masked to the study area!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3169800" y="2560320"/>
            <a:ext cx="3740400" cy="3255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504000" y="9144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Landsat 8 Requires Pre-Processing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2743200" y="2468880"/>
            <a:ext cx="4937760" cy="548640"/>
          </a:xfrm>
          <a:prstGeom prst="rect">
            <a:avLst/>
          </a:prstGeom>
          <a:solidFill>
            <a:srgbClr val="ffa6a6"/>
          </a:solidFill>
          <a:ln>
            <a:solidFill>
              <a:srgbClr val="ffbf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TextShape 3"/>
          <p:cNvSpPr txBox="1"/>
          <p:nvPr/>
        </p:nvSpPr>
        <p:spPr>
          <a:xfrm>
            <a:off x="548640" y="1463040"/>
            <a:ext cx="9071640" cy="57607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61000"/>
          </a:bodyPr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Mask Layers to Study area then:</a:t>
            </a:r>
            <a:endParaRPr b="0" lang="en-US" sz="2600" spc="-1" strike="noStrike">
              <a:latin typeface="Arial"/>
            </a:endParaRPr>
          </a:p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Use Mask algebra to convert Landsat 8 bands to Top of Atmosphere (TOA) Reflectance values with the following equation:</a:t>
            </a:r>
            <a:endParaRPr b="0" lang="en-US" sz="2600" spc="-1" strike="noStrike">
              <a:latin typeface="Arial"/>
            </a:endParaRPr>
          </a:p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 </a:t>
            </a:r>
            <a:r>
              <a:rPr b="0" lang="en-US" sz="2600" spc="-1" strike="noStrike">
                <a:latin typeface="Arial"/>
              </a:rPr>
              <a:t>ρλ=(MρQcal+Aρ)/cos(θSZ)</a:t>
            </a:r>
            <a:endParaRPr b="0" lang="en-US" sz="2600" spc="-1" strike="noStrike">
              <a:latin typeface="Arial"/>
            </a:endParaRPr>
          </a:p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ρλ = TOA reflectance adjusted for sun angle</a:t>
            </a: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2600" spc="-1" strike="noStrike">
                <a:latin typeface="Arial"/>
              </a:rPr>
              <a:t>Mρ =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band specific multiplicative scaling factor</a:t>
            </a: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Qcal = raw values in Landsat 8 bands</a:t>
            </a: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Aρ=band specific additive scaling factor</a:t>
            </a: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ΘSZ = angle of the sun elevation in degrees</a:t>
            </a: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*All values are contained in the Landsat 8 Metadata file </a:t>
            </a: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2600" spc="-1" strike="noStrike">
              <a:latin typeface="Arial"/>
            </a:endParaRPr>
          </a:p>
          <a:p>
            <a:pPr algn="ctr">
              <a:spcAft>
                <a:spcPts val="1417"/>
              </a:spcAf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2600" spc="-1" strike="noStrike">
              <a:latin typeface="Arial"/>
            </a:endParaRPr>
          </a:p>
          <a:p>
            <a:r>
              <a:rPr b="0" lang="en-US" sz="2600" spc="-1" strike="noStrike">
                <a:latin typeface="Arial"/>
              </a:rPr>
              <a:t> </a:t>
            </a:r>
            <a:endParaRPr b="0" lang="en-US" sz="2600" spc="-1" strike="noStrike">
              <a:latin typeface="Arial"/>
            </a:endParaRPr>
          </a:p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600" spc="-1" strike="noStrike">
              <a:latin typeface="Arial"/>
            </a:endParaRPr>
          </a:p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Landsat 8 Blue Band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1920240" y="1371600"/>
            <a:ext cx="5943600" cy="5899680"/>
          </a:xfrm>
          <a:prstGeom prst="rect">
            <a:avLst/>
          </a:prstGeom>
          <a:ln>
            <a:noFill/>
          </a:ln>
        </p:spPr>
      </p:pic>
      <p:pic>
        <p:nvPicPr>
          <p:cNvPr id="118" name="" descr=""/>
          <p:cNvPicPr/>
          <p:nvPr/>
        </p:nvPicPr>
        <p:blipFill>
          <a:blip r:embed="rId2"/>
          <a:srcRect l="0" t="0" r="0" b="9964"/>
          <a:stretch/>
        </p:blipFill>
        <p:spPr>
          <a:xfrm>
            <a:off x="7498080" y="5841000"/>
            <a:ext cx="1560600" cy="1474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Raster Calculator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1"/>
          <a:stretch/>
        </p:blipFill>
        <p:spPr>
          <a:xfrm>
            <a:off x="3295440" y="1559160"/>
            <a:ext cx="3488040" cy="4384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Processed Blue Band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1"/>
          <a:stretch/>
        </p:blipFill>
        <p:spPr>
          <a:xfrm>
            <a:off x="2286000" y="1406160"/>
            <a:ext cx="5670360" cy="5634720"/>
          </a:xfrm>
          <a:prstGeom prst="rect">
            <a:avLst/>
          </a:prstGeom>
          <a:ln>
            <a:noFill/>
          </a:ln>
        </p:spPr>
      </p:pic>
      <p:pic>
        <p:nvPicPr>
          <p:cNvPr id="123" name="" descr=""/>
          <p:cNvPicPr/>
          <p:nvPr/>
        </p:nvPicPr>
        <p:blipFill>
          <a:blip r:embed="rId2"/>
          <a:stretch/>
        </p:blipFill>
        <p:spPr>
          <a:xfrm>
            <a:off x="7223760" y="5852160"/>
            <a:ext cx="1862640" cy="1440720"/>
          </a:xfrm>
          <a:prstGeom prst="rect">
            <a:avLst/>
          </a:prstGeom>
          <a:ln>
            <a:noFill/>
          </a:ln>
        </p:spPr>
      </p:pic>
      <p:sp>
        <p:nvSpPr>
          <p:cNvPr id="124" name="CustomShape 2"/>
          <p:cNvSpPr/>
          <p:nvPr/>
        </p:nvSpPr>
        <p:spPr>
          <a:xfrm>
            <a:off x="8595360" y="4572000"/>
            <a:ext cx="457200" cy="914400"/>
          </a:xfrm>
          <a:custGeom>
            <a:avLst/>
            <a:gdLst/>
            <a:ahLst/>
            <a:rect l="0" t="0" r="r" b="b"/>
            <a:pathLst>
              <a:path w="1272" h="2542">
                <a:moveTo>
                  <a:pt x="317" y="0"/>
                </a:moveTo>
                <a:lnTo>
                  <a:pt x="317" y="1905"/>
                </a:lnTo>
                <a:lnTo>
                  <a:pt x="0" y="1905"/>
                </a:lnTo>
                <a:lnTo>
                  <a:pt x="635" y="2541"/>
                </a:lnTo>
                <a:lnTo>
                  <a:pt x="1271" y="1905"/>
                </a:lnTo>
                <a:lnTo>
                  <a:pt x="953" y="1905"/>
                </a:lnTo>
                <a:lnTo>
                  <a:pt x="953" y="0"/>
                </a:lnTo>
                <a:lnTo>
                  <a:pt x="317" y="0"/>
                </a:lnTo>
              </a:path>
            </a:pathLst>
          </a:custGeom>
          <a:solidFill>
            <a:srgbClr val="ff3838"/>
          </a:solidFill>
          <a:ln>
            <a:solidFill>
              <a:srgbClr val="ffbf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TextShape 3"/>
          <p:cNvSpPr txBox="1"/>
          <p:nvPr/>
        </p:nvSpPr>
        <p:spPr>
          <a:xfrm>
            <a:off x="8068320" y="3896640"/>
            <a:ext cx="1898640" cy="858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Note the change in values.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Composite Band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27" name="" descr=""/>
          <p:cNvPicPr/>
          <p:nvPr/>
        </p:nvPicPr>
        <p:blipFill>
          <a:blip r:embed="rId1"/>
          <a:stretch/>
        </p:blipFill>
        <p:spPr>
          <a:xfrm>
            <a:off x="1280160" y="1710720"/>
            <a:ext cx="1132200" cy="1123920"/>
          </a:xfrm>
          <a:prstGeom prst="rect">
            <a:avLst/>
          </a:prstGeom>
          <a:ln>
            <a:noFill/>
          </a:ln>
        </p:spPr>
      </p:pic>
      <p:pic>
        <p:nvPicPr>
          <p:cNvPr id="128" name="" descr=""/>
          <p:cNvPicPr/>
          <p:nvPr/>
        </p:nvPicPr>
        <p:blipFill>
          <a:blip r:embed="rId2"/>
          <a:stretch/>
        </p:blipFill>
        <p:spPr>
          <a:xfrm>
            <a:off x="2011680" y="3083400"/>
            <a:ext cx="1114920" cy="1122840"/>
          </a:xfrm>
          <a:prstGeom prst="rect">
            <a:avLst/>
          </a:prstGeom>
          <a:ln>
            <a:noFill/>
          </a:ln>
        </p:spPr>
      </p:pic>
      <p:pic>
        <p:nvPicPr>
          <p:cNvPr id="129" name="" descr=""/>
          <p:cNvPicPr/>
          <p:nvPr/>
        </p:nvPicPr>
        <p:blipFill>
          <a:blip r:embed="rId3"/>
          <a:stretch/>
        </p:blipFill>
        <p:spPr>
          <a:xfrm>
            <a:off x="1297440" y="4569480"/>
            <a:ext cx="1171440" cy="1191240"/>
          </a:xfrm>
          <a:prstGeom prst="rect">
            <a:avLst/>
          </a:prstGeom>
          <a:ln>
            <a:noFill/>
          </a:ln>
        </p:spPr>
      </p:pic>
      <p:pic>
        <p:nvPicPr>
          <p:cNvPr id="130" name="" descr=""/>
          <p:cNvPicPr/>
          <p:nvPr/>
        </p:nvPicPr>
        <p:blipFill>
          <a:blip r:embed="rId4"/>
          <a:stretch/>
        </p:blipFill>
        <p:spPr>
          <a:xfrm>
            <a:off x="237240" y="3054960"/>
            <a:ext cx="1225800" cy="1242720"/>
          </a:xfrm>
          <a:prstGeom prst="rect">
            <a:avLst/>
          </a:prstGeom>
          <a:ln>
            <a:noFill/>
          </a:ln>
        </p:spPr>
      </p:pic>
      <p:pic>
        <p:nvPicPr>
          <p:cNvPr id="131" name="" descr=""/>
          <p:cNvPicPr/>
          <p:nvPr/>
        </p:nvPicPr>
        <p:blipFill>
          <a:blip r:embed="rId5"/>
          <a:stretch/>
        </p:blipFill>
        <p:spPr>
          <a:xfrm>
            <a:off x="6460920" y="2319480"/>
            <a:ext cx="2865960" cy="3075480"/>
          </a:xfrm>
          <a:prstGeom prst="rect">
            <a:avLst/>
          </a:prstGeom>
          <a:ln>
            <a:noFill/>
          </a:ln>
        </p:spPr>
      </p:pic>
      <p:sp>
        <p:nvSpPr>
          <p:cNvPr id="132" name="CustomShape 2"/>
          <p:cNvSpPr/>
          <p:nvPr/>
        </p:nvSpPr>
        <p:spPr>
          <a:xfrm>
            <a:off x="3566160" y="3200400"/>
            <a:ext cx="2011680" cy="640080"/>
          </a:xfrm>
          <a:custGeom>
            <a:avLst/>
            <a:gdLst/>
            <a:ahLst/>
            <a:rect l="0" t="0" r="r" b="b"/>
            <a:pathLst>
              <a:path w="5590" h="1780">
                <a:moveTo>
                  <a:pt x="0" y="444"/>
                </a:moveTo>
                <a:lnTo>
                  <a:pt x="4191" y="444"/>
                </a:lnTo>
                <a:lnTo>
                  <a:pt x="4191" y="0"/>
                </a:lnTo>
                <a:lnTo>
                  <a:pt x="5589" y="889"/>
                </a:lnTo>
                <a:lnTo>
                  <a:pt x="4191" y="1779"/>
                </a:lnTo>
                <a:lnTo>
                  <a:pt x="4191" y="1334"/>
                </a:lnTo>
                <a:lnTo>
                  <a:pt x="0" y="1334"/>
                </a:lnTo>
                <a:lnTo>
                  <a:pt x="0" y="444"/>
                </a:lnTo>
              </a:path>
            </a:pathLst>
          </a:custGeom>
          <a:solidFill>
            <a:srgbClr val="d62e4e"/>
          </a:solidFill>
          <a:ln>
            <a:solidFill>
              <a:srgbClr val="ffbf00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Landsat 8 Composite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2031120" y="1280160"/>
            <a:ext cx="6198480" cy="6217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ArcGIS Pro NDVI Tool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1188720" y="1507320"/>
            <a:ext cx="8098200" cy="5442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EVI Via Band Arithmetic</a:t>
            </a:r>
            <a:r>
              <a:rPr b="0" lang="en-US" sz="4400" spc="-1" strike="noStrike">
                <a:latin typeface="Arial"/>
              </a:rPr>
              <a:t> 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1371600" y="1584000"/>
            <a:ext cx="7166160" cy="5456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504000" y="283464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Results!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2015 Vegetation Coverage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1"/>
          <a:stretch/>
        </p:blipFill>
        <p:spPr>
          <a:xfrm>
            <a:off x="738360" y="1503000"/>
            <a:ext cx="8588520" cy="5172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r>
              <a:rPr b="0" lang="en-US" sz="4400" spc="-1" strike="noStrike">
                <a:latin typeface="Arial"/>
              </a:rPr>
              <a:t>2017 Vegetation Coverage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731520" y="1371600"/>
            <a:ext cx="8686080" cy="5221800"/>
          </a:xfrm>
          <a:prstGeom prst="rect">
            <a:avLst/>
          </a:prstGeom>
          <a:ln>
            <a:noFill/>
          </a:ln>
        </p:spPr>
      </p:pic>
      <p:sp>
        <p:nvSpPr>
          <p:cNvPr id="144" name="TextShape 2"/>
          <p:cNvSpPr txBox="1"/>
          <p:nvPr/>
        </p:nvSpPr>
        <p:spPr>
          <a:xfrm>
            <a:off x="4480560" y="2560320"/>
            <a:ext cx="219456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Increase in Vegetation cover!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5" name="CustomShape 3"/>
          <p:cNvSpPr/>
          <p:nvPr/>
        </p:nvSpPr>
        <p:spPr>
          <a:xfrm>
            <a:off x="5394960" y="3200400"/>
            <a:ext cx="365760" cy="1188720"/>
          </a:xfrm>
          <a:custGeom>
            <a:avLst/>
            <a:gdLst/>
            <a:ahLst/>
            <a:rect l="0" t="0" r="r" b="b"/>
            <a:pathLst>
              <a:path w="1018" h="3304">
                <a:moveTo>
                  <a:pt x="254" y="0"/>
                </a:moveTo>
                <a:lnTo>
                  <a:pt x="254" y="2477"/>
                </a:lnTo>
                <a:lnTo>
                  <a:pt x="0" y="2477"/>
                </a:lnTo>
                <a:lnTo>
                  <a:pt x="508" y="3303"/>
                </a:lnTo>
                <a:lnTo>
                  <a:pt x="1017" y="2477"/>
                </a:lnTo>
                <a:lnTo>
                  <a:pt x="762" y="2477"/>
                </a:lnTo>
                <a:lnTo>
                  <a:pt x="762" y="0"/>
                </a:lnTo>
                <a:lnTo>
                  <a:pt x="254" y="0"/>
                </a:lnTo>
              </a:path>
            </a:pathLst>
          </a:custGeom>
          <a:solidFill>
            <a:srgbClr val="d62e4e"/>
          </a:solidFill>
          <a:ln>
            <a:solidFill>
              <a:srgbClr val="ffbf00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182880" y="457200"/>
            <a:ext cx="4311000" cy="4384440"/>
          </a:xfrm>
          <a:prstGeom prst="rect">
            <a:avLst/>
          </a:prstGeom>
          <a:ln>
            <a:noFill/>
          </a:ln>
        </p:spPr>
      </p:pic>
      <p:sp>
        <p:nvSpPr>
          <p:cNvPr id="147" name="TextShape 1"/>
          <p:cNvSpPr txBox="1"/>
          <p:nvPr/>
        </p:nvSpPr>
        <p:spPr>
          <a:xfrm>
            <a:off x="1097280" y="5113440"/>
            <a:ext cx="2468880" cy="137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MODIS derived NDVI from May 9</a:t>
            </a:r>
            <a:r>
              <a:rPr b="0" lang="en-US" sz="1800" spc="-1" strike="noStrike" baseline="14000000">
                <a:latin typeface="Arial"/>
              </a:rPr>
              <a:t>th</a:t>
            </a:r>
            <a:r>
              <a:rPr b="0" lang="en-US" sz="1800" spc="-1" strike="noStrike">
                <a:latin typeface="Arial"/>
              </a:rPr>
              <a:t> 2017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Values range from 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-.0388 to .8193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48" name="" descr=""/>
          <p:cNvPicPr/>
          <p:nvPr/>
        </p:nvPicPr>
        <p:blipFill>
          <a:blip r:embed="rId2"/>
          <a:stretch/>
        </p:blipFill>
        <p:spPr>
          <a:xfrm>
            <a:off x="5494680" y="457200"/>
            <a:ext cx="4380120" cy="4389120"/>
          </a:xfrm>
          <a:prstGeom prst="rect">
            <a:avLst/>
          </a:prstGeom>
          <a:ln>
            <a:noFill/>
          </a:ln>
        </p:spPr>
      </p:pic>
      <p:sp>
        <p:nvSpPr>
          <p:cNvPr id="149" name="TextShape 2"/>
          <p:cNvSpPr txBox="1"/>
          <p:nvPr/>
        </p:nvSpPr>
        <p:spPr>
          <a:xfrm>
            <a:off x="6400800" y="5029200"/>
            <a:ext cx="3108960" cy="1890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ArcGIS Pro Landsat 8 derived NDVI from May 10</a:t>
            </a:r>
            <a:r>
              <a:rPr b="0" lang="en-US" sz="1800" spc="-1" strike="noStrike" baseline="14000000">
                <a:latin typeface="Arial"/>
              </a:rPr>
              <a:t>th</a:t>
            </a:r>
            <a:r>
              <a:rPr b="0" lang="en-US" sz="1800" spc="-1" strike="noStrike">
                <a:latin typeface="Arial"/>
              </a:rPr>
              <a:t> 2017.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Values range from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-.705999 to .839518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365760" y="575640"/>
            <a:ext cx="4394160" cy="4362120"/>
          </a:xfrm>
          <a:prstGeom prst="rect">
            <a:avLst/>
          </a:prstGeom>
          <a:ln>
            <a:noFill/>
          </a:ln>
        </p:spPr>
      </p:pic>
      <p:sp>
        <p:nvSpPr>
          <p:cNvPr id="151" name="TextShape 1"/>
          <p:cNvSpPr txBox="1"/>
          <p:nvPr/>
        </p:nvSpPr>
        <p:spPr>
          <a:xfrm>
            <a:off x="1188720" y="5296320"/>
            <a:ext cx="2926080" cy="137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MODIS derived EVI from May 9</a:t>
            </a:r>
            <a:r>
              <a:rPr b="0" lang="en-US" sz="1800" spc="-1" strike="noStrike" baseline="14000000">
                <a:latin typeface="Arial"/>
              </a:rPr>
              <a:t>th</a:t>
            </a:r>
            <a:r>
              <a:rPr b="0" lang="en-US" sz="1800" spc="-1" strike="noStrike">
                <a:latin typeface="Arial"/>
              </a:rPr>
              <a:t> 2017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Values range from</a:t>
            </a:r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-.0092 to .6813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52" name="" descr=""/>
          <p:cNvPicPr/>
          <p:nvPr/>
        </p:nvPicPr>
        <p:blipFill>
          <a:blip r:embed="rId2"/>
          <a:stretch/>
        </p:blipFill>
        <p:spPr>
          <a:xfrm>
            <a:off x="5481360" y="560880"/>
            <a:ext cx="4394160" cy="4376880"/>
          </a:xfrm>
          <a:prstGeom prst="rect">
            <a:avLst/>
          </a:prstGeom>
          <a:ln>
            <a:noFill/>
          </a:ln>
        </p:spPr>
      </p:pic>
      <p:sp>
        <p:nvSpPr>
          <p:cNvPr id="153" name="TextShape 2"/>
          <p:cNvSpPr txBox="1"/>
          <p:nvPr/>
        </p:nvSpPr>
        <p:spPr>
          <a:xfrm>
            <a:off x="6400800" y="5029200"/>
            <a:ext cx="3108960" cy="1890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US" sz="1800" spc="-1" strike="noStrike">
                <a:latin typeface="Arial"/>
              </a:rPr>
              <a:t>ArcGIS Pro Landsat 8 derived EVI from May 10</a:t>
            </a:r>
            <a:r>
              <a:rPr b="0" lang="en-US" sz="1800" spc="-1" strike="noStrike" baseline="14000000">
                <a:latin typeface="Arial"/>
              </a:rPr>
              <a:t>th</a:t>
            </a:r>
            <a:r>
              <a:rPr b="0" lang="en-US" sz="1800" spc="-1" strike="noStrike">
                <a:latin typeface="Arial"/>
              </a:rPr>
              <a:t> 2017.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  <a:p>
            <a:r>
              <a:rPr b="0" lang="en-US" sz="1800" spc="-1" strike="noStrike">
                <a:latin typeface="Arial"/>
              </a:rPr>
              <a:t>Values range from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-.229053 to .915315.</a:t>
            </a:r>
            <a:endParaRPr b="0" lang="en-US" sz="1800" spc="-1" strike="noStrike">
              <a:latin typeface="Arial"/>
            </a:endParaRPr>
          </a:p>
          <a:p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529560" y="247356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Are differences in vegetation coverage between a wet (2017) and dry (2015) year in the Mojave Desert Preserve detectable with MODIS data?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0" y="55332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6600" spc="-1" strike="noStrike">
                <a:latin typeface="Arial"/>
              </a:rPr>
              <a:t>Yes!</a:t>
            </a:r>
            <a:endParaRPr b="0" lang="en-US" sz="6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504000" y="9190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Are NDVI and EVI values calculated with ArcGIS Pro comparable to those provided by MODIS?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504000" y="18334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For NDVI data? It appears to be comparable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For EVI data? Maybe, but additional studies will be needed to see if something about the Sutter Buttes has impacted the data, or if it is user error. 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529560" y="118872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rmAutofit/>
          </a:bodyPr>
          <a:p>
            <a:pPr marL="432000" indent="-324000" algn="ct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9600" spc="-1" strike="noStrike">
                <a:latin typeface="Arial"/>
              </a:rPr>
              <a:t>End</a:t>
            </a:r>
            <a:endParaRPr b="0" lang="en-US" sz="9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Application>LibreOffice/6.3.1.2$Windows_X86_64 LibreOffice_project/b79626edf0065ac373bd1df5c28bd630b4424273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2020-05-19T14:09:52Z</dcterms:created>
  <dc:creator/>
  <dc:description/>
  <dc:language>en-US</dc:language>
  <cp:lastModifiedBy/>
  <dcterms:modified xsi:type="dcterms:W3CDTF">2020-05-19T15:37:06Z</dcterms:modified>
  <cp:revision>8</cp:revision>
  <dc:subject/>
  <dc:title>Beehive</dc:title>
</cp:coreProperties>
</file>