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Lst>
  <p:notesMasterIdLst>
    <p:notesMasterId r:id="rId17"/>
  </p:notesMasterIdLst>
  <p:handoutMasterIdLst>
    <p:handoutMasterId r:id="rId18"/>
  </p:handoutMasterIdLst>
  <p:sldIdLst>
    <p:sldId id="267" r:id="rId5"/>
    <p:sldId id="273" r:id="rId6"/>
    <p:sldId id="278" r:id="rId7"/>
    <p:sldId id="282" r:id="rId8"/>
    <p:sldId id="283" r:id="rId9"/>
    <p:sldId id="286" r:id="rId10"/>
    <p:sldId id="285" r:id="rId11"/>
    <p:sldId id="287" r:id="rId12"/>
    <p:sldId id="288" r:id="rId13"/>
    <p:sldId id="289" r:id="rId14"/>
    <p:sldId id="290" r:id="rId15"/>
    <p:sldId id="291" r:id="rId1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599" autoAdjust="0"/>
  </p:normalViewPr>
  <p:slideViewPr>
    <p:cSldViewPr>
      <p:cViewPr varScale="1">
        <p:scale>
          <a:sx n="74" d="100"/>
          <a:sy n="74" d="100"/>
        </p:scale>
        <p:origin x="684" y="60"/>
      </p:cViewPr>
      <p:guideLst>
        <p:guide pos="3839"/>
        <p:guide orient="horz" pos="2160"/>
      </p:guideLst>
    </p:cSldViewPr>
  </p:slideViewPr>
  <p:outlineViewPr>
    <p:cViewPr>
      <p:scale>
        <a:sx n="33" d="100"/>
        <a:sy n="33" d="100"/>
      </p:scale>
      <p:origin x="0" y="0"/>
    </p:cViewPr>
  </p:outlineViewPr>
  <p:notesTextViewPr>
    <p:cViewPr>
      <p:scale>
        <a:sx n="3" d="2"/>
        <a:sy n="3" d="2"/>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0E6E22E-288A-414B-A8DE-E4DBD03D5FC0}" type="datetimeFigureOut">
              <a:rPr lang="en-US"/>
              <a:t>05/13/2018</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114579-D02A-4B51-B5DF-8EC449F77AC7}" type="slidenum">
              <a:rPr/>
              <a:t>‹#›</a:t>
            </a:fld>
            <a:endParaRPr/>
          </a:p>
        </p:txBody>
      </p:sp>
    </p:spTree>
    <p:extLst>
      <p:ext uri="{BB962C8B-B14F-4D97-AF65-F5344CB8AC3E}">
        <p14:creationId xmlns:p14="http://schemas.microsoft.com/office/powerpoint/2010/main" val="276812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A9AE7E-E0F9-4C51-AD9A-F4C3A6E23BBF}" type="datetimeFigureOut">
              <a:rPr lang="en-US"/>
              <a:t>05/13/2018</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074690-7256-4BB9-AC0F-97AEAE8CDEC2}" type="slidenum">
              <a:rPr/>
              <a:t>‹#›</a:t>
            </a:fld>
            <a:endParaRPr/>
          </a:p>
        </p:txBody>
      </p:sp>
    </p:spTree>
    <p:extLst>
      <p:ext uri="{BB962C8B-B14F-4D97-AF65-F5344CB8AC3E}">
        <p14:creationId xmlns:p14="http://schemas.microsoft.com/office/powerpoint/2010/main" val="42742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376792" y="1905003"/>
            <a:ext cx="9435241" cy="1625599"/>
          </a:xfrm>
        </p:spPr>
        <p:txBody>
          <a:bodyPr>
            <a:normAutofit/>
          </a:bodyPr>
          <a:lstStyle>
            <a:lvl1pPr algn="ctr">
              <a:lnSpc>
                <a:spcPct val="90000"/>
              </a:lnSpc>
              <a:defRPr sz="4800">
                <a:solidFill>
                  <a:schemeClr val="tx2"/>
                </a:solidFill>
              </a:defRPr>
            </a:lvl1pPr>
          </a:lstStyle>
          <a:p>
            <a:r>
              <a:rPr lang="en-US"/>
              <a:t>Click to edit Master title style</a:t>
            </a:r>
            <a:endParaRPr/>
          </a:p>
        </p:txBody>
      </p:sp>
      <p:sp>
        <p:nvSpPr>
          <p:cNvPr id="3" name="Subtitle 2"/>
          <p:cNvSpPr>
            <a:spLocks noGrp="1"/>
          </p:cNvSpPr>
          <p:nvPr>
            <p:ph type="subTitle" idx="1"/>
          </p:nvPr>
        </p:nvSpPr>
        <p:spPr>
          <a:xfrm>
            <a:off x="1382103" y="3657123"/>
            <a:ext cx="9429931" cy="991077"/>
          </a:xfrm>
        </p:spPr>
        <p:txBody>
          <a:bodyPr>
            <a:normAutofit/>
          </a:bodyPr>
          <a:lstStyle>
            <a:lvl1pPr marL="0" indent="0" algn="ctr">
              <a:spcBef>
                <a:spcPts val="0"/>
              </a:spcBef>
              <a:buNone/>
              <a:defRPr sz="2000" cap="all"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a:p>
        </p:txBody>
      </p:sp>
      <p:sp>
        <p:nvSpPr>
          <p:cNvPr id="4" name="Date Placeholder 3"/>
          <p:cNvSpPr>
            <a:spLocks noGrp="1"/>
          </p:cNvSpPr>
          <p:nvPr>
            <p:ph type="dt" sz="half" idx="10"/>
          </p:nvPr>
        </p:nvSpPr>
        <p:spPr/>
        <p:txBody>
          <a:bodyPr/>
          <a:lstStyle>
            <a:lvl1pPr>
              <a:defRPr>
                <a:solidFill>
                  <a:schemeClr val="tx2"/>
                </a:solidFill>
              </a:defRPr>
            </a:lvl1pPr>
          </a:lstStyle>
          <a:p>
            <a:fld id="{8E36636D-D922-432D-A958-524484B5923D}" type="datetimeFigureOut">
              <a:rPr lang="en-US"/>
              <a:pPr/>
              <a:t>05/13/2018</a:t>
            </a:fld>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F28FB93-0A08-4E7D-8E63-9EFA29F1E093}" type="slidenum">
              <a:rPr/>
              <a:pPr/>
              <a:t>‹#›</a:t>
            </a:fld>
            <a:endParaRPr/>
          </a:p>
        </p:txBody>
      </p:sp>
      <p:grpSp>
        <p:nvGrpSpPr>
          <p:cNvPr id="7" name="Group 6"/>
          <p:cNvGrpSpPr/>
          <p:nvPr/>
        </p:nvGrpSpPr>
        <p:grpSpPr>
          <a:xfrm>
            <a:off x="1218882" y="1600200"/>
            <a:ext cx="9739746" cy="73152"/>
            <a:chOff x="914400" y="1200150"/>
            <a:chExt cx="7306712" cy="54864"/>
          </a:xfrm>
        </p:grpSpPr>
        <p:sp>
          <p:nvSpPr>
            <p:cNvPr id="8" name="Oval 7"/>
            <p:cNvSpPr/>
            <p:nvPr/>
          </p:nvSpPr>
          <p:spPr>
            <a:xfrm>
              <a:off x="8166248"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Oval 8"/>
            <p:cNvSpPr/>
            <p:nvPr/>
          </p:nvSpPr>
          <p:spPr>
            <a:xfrm>
              <a:off x="914400"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0" name="Group 9"/>
            <p:cNvGrpSpPr/>
            <p:nvPr/>
          </p:nvGrpSpPr>
          <p:grpSpPr>
            <a:xfrm>
              <a:off x="1036847" y="1207626"/>
              <a:ext cx="7074290" cy="38998"/>
              <a:chOff x="2141408" y="1752956"/>
              <a:chExt cx="7315200" cy="38998"/>
            </a:xfrm>
            <a:solidFill>
              <a:schemeClr val="tx2"/>
            </a:solidFill>
          </p:grpSpPr>
          <p:cxnSp>
            <p:nvCxnSpPr>
              <p:cNvPr id="11" name="Straight Connector 10"/>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3" name="Group 12"/>
          <p:cNvGrpSpPr/>
          <p:nvPr/>
        </p:nvGrpSpPr>
        <p:grpSpPr>
          <a:xfrm>
            <a:off x="1218882" y="4851400"/>
            <a:ext cx="9739746" cy="73152"/>
            <a:chOff x="914400" y="3638550"/>
            <a:chExt cx="7306712" cy="54864"/>
          </a:xfrm>
        </p:grpSpPr>
        <p:sp>
          <p:nvSpPr>
            <p:cNvPr id="14" name="Oval 13"/>
            <p:cNvSpPr/>
            <p:nvPr/>
          </p:nvSpPr>
          <p:spPr>
            <a:xfrm>
              <a:off x="8166248"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p:nvSpPr>
          <p:spPr>
            <a:xfrm>
              <a:off x="914400"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6" name="Group 15"/>
            <p:cNvGrpSpPr/>
            <p:nvPr/>
          </p:nvGrpSpPr>
          <p:grpSpPr>
            <a:xfrm>
              <a:off x="1036847" y="3646026"/>
              <a:ext cx="7074290" cy="38998"/>
              <a:chOff x="2141408" y="1752956"/>
              <a:chExt cx="7315200" cy="38998"/>
            </a:xfrm>
            <a:solidFill>
              <a:schemeClr val="tx2"/>
            </a:solidFill>
          </p:grpSpPr>
          <p:cxnSp>
            <p:nvCxnSpPr>
              <p:cNvPr id="17" name="Straight Connector 16"/>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43764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8E36636D-D922-432D-A958-524484B5923D}" type="datetimeFigureOut">
              <a:rPr lang="en-US"/>
              <a:pPr/>
              <a:t>05/13/2018</a:t>
            </a:fld>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49906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22030" y="990599"/>
            <a:ext cx="9344765" cy="2235203"/>
          </a:xfrm>
        </p:spPr>
        <p:txBody>
          <a:bodyPr anchor="b">
            <a:normAutofit/>
          </a:bodyPr>
          <a:lstStyle>
            <a:lvl1pPr algn="ctr">
              <a:lnSpc>
                <a:spcPct val="9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422030" y="3733800"/>
            <a:ext cx="9344765" cy="1219200"/>
          </a:xfrm>
        </p:spPr>
        <p:txBody>
          <a:bodyPr anchor="t"/>
          <a:lstStyle>
            <a:lvl1pPr marL="0" indent="0" algn="ctr">
              <a:spcBef>
                <a:spcPts val="0"/>
              </a:spcBef>
              <a:buNone/>
              <a:defRPr sz="2000" cap="all"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8E36636D-D922-432D-A958-524484B5923D}" type="datetimeFigureOut">
              <a:rPr lang="en-US"/>
              <a:pPr/>
              <a:t>05/13/2018</a:t>
            </a:fld>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grpSp>
        <p:nvGrpSpPr>
          <p:cNvPr id="13" name="Group 12"/>
          <p:cNvGrpSpPr/>
          <p:nvPr/>
        </p:nvGrpSpPr>
        <p:grpSpPr>
          <a:xfrm>
            <a:off x="3273781" y="3475736"/>
            <a:ext cx="5641265" cy="54864"/>
            <a:chOff x="2455975" y="2588441"/>
            <a:chExt cx="4232051" cy="41148"/>
          </a:xfrm>
        </p:grpSpPr>
        <p:sp>
          <p:nvSpPr>
            <p:cNvPr id="14" name="Oval 13"/>
            <p:cNvSpPr/>
            <p:nvPr/>
          </p:nvSpPr>
          <p:spPr>
            <a:xfrm>
              <a:off x="6642306"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sp>
          <p:nvSpPr>
            <p:cNvPr id="15" name="Oval 14"/>
            <p:cNvSpPr/>
            <p:nvPr/>
          </p:nvSpPr>
          <p:spPr>
            <a:xfrm>
              <a:off x="2455975"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grpSp>
          <p:nvGrpSpPr>
            <p:cNvPr id="16" name="Group 15"/>
            <p:cNvGrpSpPr/>
            <p:nvPr/>
          </p:nvGrpSpPr>
          <p:grpSpPr>
            <a:xfrm>
              <a:off x="2563229" y="2594391"/>
              <a:ext cx="4023360" cy="29249"/>
              <a:chOff x="2550323" y="3458731"/>
              <a:chExt cx="4023360" cy="38998"/>
            </a:xfrm>
          </p:grpSpPr>
          <p:cxnSp>
            <p:nvCxnSpPr>
              <p:cNvPr id="17" name="Straight Connector 16"/>
              <p:cNvCxnSpPr/>
              <p:nvPr/>
            </p:nvCxnSpPr>
            <p:spPr>
              <a:xfrm>
                <a:off x="2550323" y="3458731"/>
                <a:ext cx="4023360" cy="0"/>
              </a:xfrm>
              <a:prstGeom prst="line">
                <a:avLst/>
              </a:prstGeom>
              <a:noFill/>
              <a:ln w="12700" cap="flat" cmpd="sng" algn="ctr">
                <a:solidFill>
                  <a:schemeClr val="tx1"/>
                </a:solidFill>
                <a:prstDash val="solid"/>
              </a:ln>
              <a:effectLst/>
            </p:spPr>
          </p:cxnSp>
          <p:cxnSp>
            <p:nvCxnSpPr>
              <p:cNvPr id="18" name="Straight Connector 17"/>
              <p:cNvCxnSpPr/>
              <p:nvPr/>
            </p:nvCxnSpPr>
            <p:spPr>
              <a:xfrm>
                <a:off x="2550323" y="3497729"/>
                <a:ext cx="4023360" cy="0"/>
              </a:xfrm>
              <a:prstGeom prst="line">
                <a:avLst/>
              </a:prstGeom>
              <a:noFill/>
              <a:ln w="12700" cap="flat" cmpd="sng" algn="ctr">
                <a:solidFill>
                  <a:schemeClr val="tx1"/>
                </a:solidFill>
                <a:prstDash val="solid"/>
              </a:ln>
              <a:effectLst/>
            </p:spPr>
          </p:cxnSp>
        </p:grpSp>
      </p:grpSp>
    </p:spTree>
    <p:extLst>
      <p:ext uri="{BB962C8B-B14F-4D97-AF65-F5344CB8AC3E}">
        <p14:creationId xmlns:p14="http://schemas.microsoft.com/office/powerpoint/2010/main" val="55262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18883" y="1803400"/>
            <a:ext cx="4773956" cy="4267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95986" y="1803400"/>
            <a:ext cx="4773956" cy="4267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8E36636D-D922-432D-A958-524484B5923D}" type="datetimeFigureOut">
              <a:rPr lang="en-US"/>
              <a:pPr/>
              <a:t>05/13/2018</a:t>
            </a:fld>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86077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22945" y="1803400"/>
            <a:ext cx="4769806" cy="711200"/>
          </a:xfrm>
        </p:spPr>
        <p:txBody>
          <a:bodyPr anchor="ctr">
            <a:normAutofit/>
          </a:bodyPr>
          <a:lstStyle>
            <a:lvl1pPr marL="0" indent="0">
              <a:lnSpc>
                <a:spcPct val="9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8883" y="2514600"/>
            <a:ext cx="4773956" cy="3556000"/>
          </a:xfrm>
        </p:spPr>
        <p:txBody>
          <a:bodyPr>
            <a:normAutofit/>
          </a:bodyPr>
          <a:lstStyle>
            <a:lvl1pPr>
              <a:spcBef>
                <a:spcPts val="16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00049" y="1803400"/>
            <a:ext cx="4769806" cy="711200"/>
          </a:xfrm>
        </p:spPr>
        <p:txBody>
          <a:bodyPr anchor="ctr">
            <a:normAutofit/>
          </a:bodyPr>
          <a:lstStyle>
            <a:lvl1pPr marL="0" indent="0">
              <a:lnSpc>
                <a:spcPct val="9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5986" y="2514600"/>
            <a:ext cx="4773956" cy="3556000"/>
          </a:xfrm>
        </p:spPr>
        <p:txBody>
          <a:bodyPr>
            <a:normAutofit/>
          </a:bodyPr>
          <a:lstStyle>
            <a:lvl1pPr>
              <a:spcBef>
                <a:spcPts val="16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8E36636D-D922-432D-A958-524484B5923D}" type="datetimeFigureOut">
              <a:rPr lang="en-US"/>
              <a:pPr/>
              <a:t>05/13/2018</a:t>
            </a:fld>
            <a:endParaRPr/>
          </a:p>
        </p:txBody>
      </p:sp>
      <p:sp>
        <p:nvSpPr>
          <p:cNvPr id="9" name="Slide Number Placeholder 8"/>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74258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8E36636D-D922-432D-A958-524484B5923D}" type="datetimeFigureOut">
              <a:rPr lang="en-US"/>
              <a:pPr/>
              <a:t>05/13/2018</a:t>
            </a:fld>
            <a:endParaRPr/>
          </a:p>
        </p:txBody>
      </p:sp>
      <p:sp>
        <p:nvSpPr>
          <p:cNvPr id="5" name="Slide Number Placeholder 4"/>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56593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8E36636D-D922-432D-A958-524484B5923D}" type="datetimeFigureOut">
              <a:rPr lang="en-US"/>
              <a:pPr/>
              <a:t>05/13/2018</a:t>
            </a:fld>
            <a:endParaRPr/>
          </a:p>
        </p:txBody>
      </p:sp>
      <p:sp>
        <p:nvSpPr>
          <p:cNvPr id="4" name="Slide Number Placeholder 3"/>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2128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lvl1pPr algn="l">
              <a:defRPr sz="3200" b="0"/>
            </a:lvl1pPr>
          </a:lstStyle>
          <a:p>
            <a:r>
              <a:rPr lang="en-US"/>
              <a:t>Click to edit Master title style</a:t>
            </a:r>
            <a:endParaRPr/>
          </a:p>
        </p:txBody>
      </p:sp>
      <p:sp>
        <p:nvSpPr>
          <p:cNvPr id="3" name="Content Placeholder 2"/>
          <p:cNvSpPr>
            <a:spLocks noGrp="1"/>
          </p:cNvSpPr>
          <p:nvPr>
            <p:ph idx="1"/>
          </p:nvPr>
        </p:nvSpPr>
        <p:spPr>
          <a:xfrm>
            <a:off x="1218883" y="1803400"/>
            <a:ext cx="6602281" cy="426720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8125883" y="1803400"/>
            <a:ext cx="2844060" cy="4267201"/>
          </a:xfrm>
        </p:spPr>
        <p:txBody>
          <a:bodyPr>
            <a:normAutofit/>
          </a:bodyPr>
          <a:lstStyle>
            <a:lvl1pPr marL="0" indent="0">
              <a:spcBef>
                <a:spcPts val="1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8E36636D-D922-432D-A958-524484B5923D}" type="datetimeFigureOut">
              <a:rPr lang="en-US"/>
              <a:pPr/>
              <a:t>05/13/2018</a:t>
            </a:fld>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8586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lvl1pPr algn="l">
              <a:defRPr sz="3200" b="0"/>
            </a:lvl1pPr>
          </a:lstStyle>
          <a:p>
            <a:r>
              <a:rPr lang="en-US"/>
              <a:t>Click to edit Master title style</a:t>
            </a:r>
            <a:endParaRPr/>
          </a:p>
        </p:txBody>
      </p:sp>
      <p:sp>
        <p:nvSpPr>
          <p:cNvPr id="8" name="Rectangle 7"/>
          <p:cNvSpPr/>
          <p:nvPr/>
        </p:nvSpPr>
        <p:spPr>
          <a:xfrm>
            <a:off x="1218883" y="1803400"/>
            <a:ext cx="6602280" cy="4267200"/>
          </a:xfrm>
          <a:prstGeom prst="rect">
            <a:avLst/>
          </a:prstGeom>
          <a:noFill/>
          <a:ln w="127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
          <p:cNvSpPr>
            <a:spLocks noGrp="1"/>
          </p:cNvSpPr>
          <p:nvPr>
            <p:ph type="pic" idx="1"/>
          </p:nvPr>
        </p:nvSpPr>
        <p:spPr>
          <a:xfrm>
            <a:off x="1338739" y="1925320"/>
            <a:ext cx="6362567" cy="4023360"/>
          </a:xfr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8125883" y="1803401"/>
            <a:ext cx="2844060" cy="4165600"/>
          </a:xfrm>
        </p:spPr>
        <p:txBody>
          <a:bodyPr>
            <a:normAutofit/>
          </a:bodyPr>
          <a:lstStyle>
            <a:lvl1pPr marL="0" indent="0">
              <a:spcBef>
                <a:spcPts val="1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8E36636D-D922-432D-A958-524484B5923D}" type="datetimeFigureOut">
              <a:rPr lang="en-US"/>
              <a:pPr/>
              <a:t>05/13/2018</a:t>
            </a:fld>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240505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8E36636D-D922-432D-A958-524484B5923D}" type="datetimeFigureOut">
              <a:rPr lang="en-US"/>
              <a:pPr/>
              <a:t>05/13/2018</a:t>
            </a:fld>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22322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34563" y="434975"/>
            <a:ext cx="1168400" cy="5661025"/>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434975"/>
            <a:ext cx="8413750" cy="5661025"/>
          </a:xfrm>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8E36636D-D922-432D-A958-524484B5923D}" type="datetimeFigureOut">
              <a:rPr lang="en-US"/>
              <a:pPr/>
              <a:t>05/13/2018</a:t>
            </a:fld>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208570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0" y="0"/>
            <a:ext cx="12188825" cy="6858000"/>
          </a:xfrm>
          <a:prstGeom prst="rect">
            <a:avLst/>
          </a:prstGeom>
          <a:ln>
            <a:noFill/>
          </a:ln>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sz="2400"/>
          </a:p>
        </p:txBody>
      </p:sp>
      <p:sp>
        <p:nvSpPr>
          <p:cNvPr id="8" name="Rounded Rectangle 7"/>
          <p:cNvSpPr/>
          <p:nvPr/>
        </p:nvSpPr>
        <p:spPr>
          <a:xfrm>
            <a:off x="304721" y="301752"/>
            <a:ext cx="11579384" cy="6254496"/>
          </a:xfrm>
          <a:prstGeom prst="roundRect">
            <a:avLst>
              <a:gd name="adj" fmla="val 2341"/>
            </a:avLst>
          </a:prstGeom>
          <a:solidFill>
            <a:srgbClr val="FFFFFF"/>
          </a:solidFill>
          <a:ln>
            <a:noFill/>
          </a:ln>
          <a:effectLst>
            <a:innerShdw blurRad="508000">
              <a:srgbClr val="FFD14B">
                <a:alpha val="69804"/>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1218883" y="431800"/>
            <a:ext cx="9751060" cy="11684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8883" y="1803400"/>
            <a:ext cx="9751060" cy="4267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218882" y="6172200"/>
            <a:ext cx="7414870" cy="304800"/>
          </a:xfrm>
          <a:prstGeom prst="rect">
            <a:avLst/>
          </a:prstGeom>
        </p:spPr>
        <p:txBody>
          <a:bodyPr vert="horz" lIns="91440" tIns="45720" rIns="91440" bIns="45720"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836898" y="6172200"/>
            <a:ext cx="1218883" cy="304800"/>
          </a:xfrm>
          <a:prstGeom prst="rect">
            <a:avLst/>
          </a:prstGeom>
        </p:spPr>
        <p:txBody>
          <a:bodyPr vert="horz" lIns="91440" tIns="45720" rIns="91440" bIns="45720" rtlCol="0" anchor="ctr"/>
          <a:lstStyle>
            <a:lvl1pPr algn="r">
              <a:defRPr sz="1100">
                <a:solidFill>
                  <a:schemeClr val="tx1"/>
                </a:solidFill>
              </a:defRPr>
            </a:lvl1pPr>
          </a:lstStyle>
          <a:p>
            <a:fld id="{8E36636D-D922-432D-A958-524484B5923D}" type="datetimeFigureOut">
              <a:rPr lang="en-US"/>
              <a:pPr/>
              <a:t>05/13/2018</a:t>
            </a:fld>
            <a:endParaRPr/>
          </a:p>
        </p:txBody>
      </p:sp>
      <p:sp>
        <p:nvSpPr>
          <p:cNvPr id="6" name="Slide Number Placeholder 5"/>
          <p:cNvSpPr>
            <a:spLocks noGrp="1"/>
          </p:cNvSpPr>
          <p:nvPr>
            <p:ph type="sldNum" sz="quarter" idx="4"/>
          </p:nvPr>
        </p:nvSpPr>
        <p:spPr>
          <a:xfrm>
            <a:off x="10258928" y="6172200"/>
            <a:ext cx="711015" cy="304800"/>
          </a:xfrm>
          <a:prstGeom prst="rect">
            <a:avLst/>
          </a:prstGeom>
        </p:spPr>
        <p:txBody>
          <a:bodyPr vert="horz" lIns="91440" tIns="45720" rIns="91440" bIns="45720" rtlCol="0" anchor="ctr"/>
          <a:lstStyle>
            <a:lvl1pPr algn="r">
              <a:defRPr sz="1100">
                <a:solidFill>
                  <a:schemeClr val="tx1"/>
                </a:solidFill>
              </a:defRPr>
            </a:lvl1pPr>
          </a:lstStyle>
          <a:p>
            <a:fld id="{DF28FB93-0A08-4E7D-8E63-9EFA29F1E093}" type="slidenum">
              <a:rPr/>
              <a:pPr/>
              <a:t>‹#›</a:t>
            </a:fld>
            <a:endParaRPr/>
          </a:p>
        </p:txBody>
      </p:sp>
    </p:spTree>
    <p:extLst>
      <p:ext uri="{BB962C8B-B14F-4D97-AF65-F5344CB8AC3E}">
        <p14:creationId xmlns:p14="http://schemas.microsoft.com/office/powerpoint/2010/main" val="5072217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data.cityofsacramento.org/" TargetMode="External"/><Relationship Id="rId2" Type="http://schemas.openxmlformats.org/officeDocument/2006/relationships/hyperlink" Target="https://landsatlook.usgs.gov/" TargetMode="External"/><Relationship Id="rId1" Type="http://schemas.openxmlformats.org/officeDocument/2006/relationships/slideLayout" Target="../slideLayouts/slideLayout2.xml"/><Relationship Id="rId6" Type="http://schemas.openxmlformats.org/officeDocument/2006/relationships/hyperlink" Target="http://historicalmaps.arcgis.com/usgs/" TargetMode="External"/><Relationship Id="rId5" Type="http://schemas.openxmlformats.org/officeDocument/2006/relationships/hyperlink" Target="https://eros.usgs.gov/" TargetMode="External"/><Relationship Id="rId4" Type="http://schemas.openxmlformats.org/officeDocument/2006/relationships/hyperlink" Target="https://catalog.data.gov/dataset/2015-rails-national-geodatabas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esri.com/" TargetMode="External"/><Relationship Id="rId2" Type="http://schemas.openxmlformats.org/officeDocument/2006/relationships/hyperlink" Target="http://www.python.org/" TargetMode="External"/><Relationship Id="rId1" Type="http://schemas.openxmlformats.org/officeDocument/2006/relationships/slideLayout" Target="../slideLayouts/slideLayout2.xml"/><Relationship Id="rId6" Type="http://schemas.openxmlformats.org/officeDocument/2006/relationships/hyperlink" Target="http://railyards.com/Portals/0/Documents/ProposedRailyardsSpecificPlanDRAFT.pdf?ver=2016-08-18-213326-060" TargetMode="External"/><Relationship Id="rId5" Type="http://schemas.openxmlformats.org/officeDocument/2006/relationships/hyperlink" Target="file:///O:\classe\archivio\_geografia\_geog%20362%20%20dB\project\submit\stackoverflow.com" TargetMode="External"/><Relationship Id="rId4" Type="http://schemas.openxmlformats.org/officeDocument/2006/relationships/hyperlink" Target="https://desktop.arcgis.com/en/arcmap/10.5/analyze/arcpy-classes/alphabetical-list-of-arcpy-classe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6793" y="1752600"/>
            <a:ext cx="9435241" cy="1625599"/>
          </a:xfrm>
        </p:spPr>
        <p:txBody>
          <a:bodyPr/>
          <a:lstStyle/>
          <a:p>
            <a:r>
              <a:rPr lang="en-US" b="1" dirty="0"/>
              <a:t>Sacramento Railyards Project</a:t>
            </a:r>
            <a:endParaRPr lang="en-US" dirty="0"/>
          </a:p>
        </p:txBody>
      </p:sp>
      <p:sp>
        <p:nvSpPr>
          <p:cNvPr id="3" name="Subtitle 2"/>
          <p:cNvSpPr>
            <a:spLocks noGrp="1"/>
          </p:cNvSpPr>
          <p:nvPr>
            <p:ph type="subTitle" idx="1"/>
          </p:nvPr>
        </p:nvSpPr>
        <p:spPr>
          <a:xfrm>
            <a:off x="1382103" y="3809523"/>
            <a:ext cx="9429931" cy="991077"/>
          </a:xfrm>
        </p:spPr>
        <p:txBody>
          <a:bodyPr/>
          <a:lstStyle/>
          <a:p>
            <a:r>
              <a:rPr lang="en-US" dirty="0">
                <a:latin typeface="Microsoft Sans Serif" panose="020B0604020202020204" pitchFamily="34" charset="0"/>
                <a:ea typeface="Microsoft Sans Serif" panose="020B0604020202020204" pitchFamily="34" charset="0"/>
                <a:cs typeface="Microsoft Sans Serif" panose="020B0604020202020204" pitchFamily="34" charset="0"/>
              </a:rPr>
              <a:t>Fred Ortiz</a:t>
            </a:r>
          </a:p>
          <a:p>
            <a:r>
              <a:rPr lang="en-US" dirty="0">
                <a:latin typeface="Microsoft Sans Serif" panose="020B0604020202020204" pitchFamily="34" charset="0"/>
                <a:ea typeface="Microsoft Sans Serif" panose="020B0604020202020204" pitchFamily="34" charset="0"/>
                <a:cs typeface="Microsoft Sans Serif" panose="020B0604020202020204" pitchFamily="34" charset="0"/>
              </a:rPr>
              <a:t>May 2018</a:t>
            </a:r>
          </a:p>
        </p:txBody>
      </p:sp>
    </p:spTree>
    <p:extLst>
      <p:ext uri="{BB962C8B-B14F-4D97-AF65-F5344CB8AC3E}">
        <p14:creationId xmlns:p14="http://schemas.microsoft.com/office/powerpoint/2010/main" val="270754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D7F60D-4E02-4320-98FE-497620BB10A4}"/>
              </a:ext>
            </a:extLst>
          </p:cNvPr>
          <p:cNvSpPr txBox="1"/>
          <p:nvPr/>
        </p:nvSpPr>
        <p:spPr>
          <a:xfrm>
            <a:off x="1065212" y="1295400"/>
            <a:ext cx="1510093" cy="369332"/>
          </a:xfrm>
          <a:prstGeom prst="rect">
            <a:avLst/>
          </a:prstGeom>
          <a:noFill/>
        </p:spPr>
        <p:txBody>
          <a:bodyPr wrap="none" rtlCol="0">
            <a:spAutoFit/>
          </a:bodyPr>
          <a:lstStyle/>
          <a:p>
            <a:r>
              <a:rPr lang="en-US" b="1" dirty="0">
                <a:latin typeface="+mj-lt"/>
              </a:rPr>
              <a:t>Background</a:t>
            </a:r>
            <a:endParaRPr lang="en-US" b="1" dirty="0"/>
          </a:p>
        </p:txBody>
      </p:sp>
      <p:sp>
        <p:nvSpPr>
          <p:cNvPr id="3" name="TextBox 2">
            <a:extLst>
              <a:ext uri="{FF2B5EF4-FFF2-40B4-BE49-F238E27FC236}">
                <a16:creationId xmlns:a16="http://schemas.microsoft.com/office/drawing/2014/main" id="{F307F1D0-BF38-4F68-B44C-509120C9EBDB}"/>
              </a:ext>
            </a:extLst>
          </p:cNvPr>
          <p:cNvSpPr txBox="1"/>
          <p:nvPr/>
        </p:nvSpPr>
        <p:spPr>
          <a:xfrm>
            <a:off x="2208212" y="2209800"/>
            <a:ext cx="9220200" cy="1938992"/>
          </a:xfrm>
          <a:prstGeom prst="rect">
            <a:avLst/>
          </a:prstGeom>
          <a:noFill/>
        </p:spPr>
        <p:txBody>
          <a:bodyPr wrap="square" rtlCol="0">
            <a:spAutoFit/>
          </a:bodyPr>
          <a:lstStyle/>
          <a:p>
            <a:pPr algn="just">
              <a:spcAft>
                <a:spcPts val="1800"/>
              </a:spcAft>
            </a:pPr>
            <a:r>
              <a:rPr lang="en-US" sz="2000" dirty="0"/>
              <a:t>The study area for this endeavor is the Sacramento Railyards. This location is an urban infill project of approximately 244 acres located within the City of Sacramento’s Central City community, between the downtown Central Business District and the River District, near the convergence of the American and Sacramento rivers. The anticipated completion time frame is expected to continue until the late 2020s.</a:t>
            </a:r>
          </a:p>
        </p:txBody>
      </p:sp>
    </p:spTree>
    <p:extLst>
      <p:ext uri="{BB962C8B-B14F-4D97-AF65-F5344CB8AC3E}">
        <p14:creationId xmlns:p14="http://schemas.microsoft.com/office/powerpoint/2010/main" val="262381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Project Objective</a:t>
            </a:r>
          </a:p>
        </p:txBody>
      </p:sp>
      <p:sp>
        <p:nvSpPr>
          <p:cNvPr id="14" name="Content Placeholder 13"/>
          <p:cNvSpPr>
            <a:spLocks noGrp="1"/>
          </p:cNvSpPr>
          <p:nvPr>
            <p:ph idx="1"/>
          </p:nvPr>
        </p:nvSpPr>
        <p:spPr/>
        <p:txBody>
          <a:bodyPr/>
          <a:lstStyle/>
          <a:p>
            <a:r>
              <a:rPr lang="en-US" dirty="0"/>
              <a:t>Automate raster processing for loading into MS SQL server database.</a:t>
            </a:r>
          </a:p>
          <a:p>
            <a:r>
              <a:rPr lang="en-US" dirty="0"/>
              <a:t>Populate database and ArcGIS 10.5.1 for the initial state of analysis.</a:t>
            </a:r>
          </a:p>
          <a:p>
            <a:pPr lvl="0"/>
            <a:r>
              <a:rPr lang="en-US" dirty="0"/>
              <a:t>Provide GIS data for a historical perspective of project site.</a:t>
            </a:r>
          </a:p>
        </p:txBody>
      </p:sp>
    </p:spTree>
    <p:extLst>
      <p:ext uri="{BB962C8B-B14F-4D97-AF65-F5344CB8AC3E}">
        <p14:creationId xmlns:p14="http://schemas.microsoft.com/office/powerpoint/2010/main" val="1016464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sections for 1</a:t>
            </a:r>
            <a:r>
              <a:rPr lang="en-US" baseline="30000" dirty="0"/>
              <a:t>st</a:t>
            </a:r>
            <a:r>
              <a:rPr lang="en-US" dirty="0"/>
              <a:t> python script</a:t>
            </a:r>
          </a:p>
        </p:txBody>
      </p:sp>
      <p:sp>
        <p:nvSpPr>
          <p:cNvPr id="4" name="Text Placeholder 3"/>
          <p:cNvSpPr>
            <a:spLocks noGrp="1"/>
          </p:cNvSpPr>
          <p:nvPr>
            <p:ph type="body" sz="half" idx="2"/>
          </p:nvPr>
        </p:nvSpPr>
        <p:spPr>
          <a:xfrm>
            <a:off x="7618412" y="1803400"/>
            <a:ext cx="3886199" cy="4267201"/>
          </a:xfrm>
        </p:spPr>
        <p:txBody>
          <a:bodyPr>
            <a:normAutofit/>
          </a:bodyPr>
          <a:lstStyle/>
          <a:p>
            <a:pPr marL="457200" lvl="0" indent="-457200">
              <a:buFont typeface="+mj-lt"/>
              <a:buAutoNum type="arabicPeriod"/>
            </a:pPr>
            <a:r>
              <a:rPr lang="en-US" dirty="0"/>
              <a:t>Traversing input folder</a:t>
            </a:r>
          </a:p>
          <a:p>
            <a:pPr marL="457200" lvl="0" indent="-457200">
              <a:buFont typeface="+mj-lt"/>
              <a:buAutoNum type="arabicPeriod"/>
            </a:pPr>
            <a:r>
              <a:rPr lang="en-US" dirty="0"/>
              <a:t>Filter for geoPDF files</a:t>
            </a:r>
          </a:p>
          <a:p>
            <a:pPr marL="457200" lvl="0" indent="-457200">
              <a:buFont typeface="+mj-lt"/>
              <a:buAutoNum type="arabicPeriod"/>
            </a:pPr>
            <a:r>
              <a:rPr lang="en-US" dirty="0"/>
              <a:t>Remove prior TIFF files from output folder</a:t>
            </a:r>
          </a:p>
          <a:p>
            <a:pPr marL="457200" lvl="0" indent="-457200">
              <a:buFont typeface="+mj-lt"/>
              <a:buAutoNum type="arabicPeriod"/>
            </a:pPr>
            <a:r>
              <a:rPr lang="en-US" dirty="0"/>
              <a:t>Convert PDF to TIFF</a:t>
            </a:r>
          </a:p>
          <a:p>
            <a:pPr marL="457200" indent="-457200">
              <a:buFont typeface="+mj-lt"/>
              <a:buAutoNum type="arabicPeriod"/>
            </a:pPr>
            <a:r>
              <a:rPr lang="en-US" dirty="0"/>
              <a:t>Provides pyramids to improve the display performance</a:t>
            </a:r>
          </a:p>
        </p:txBody>
      </p:sp>
      <p:pic>
        <p:nvPicPr>
          <p:cNvPr id="5" name="Content Placeholder 4">
            <a:extLst>
              <a:ext uri="{FF2B5EF4-FFF2-40B4-BE49-F238E27FC236}">
                <a16:creationId xmlns:a16="http://schemas.microsoft.com/office/drawing/2014/main" id="{511CD3DF-5254-4504-8CAE-44A7AAA99DC0}"/>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449253" y="1803400"/>
            <a:ext cx="4142306" cy="4267200"/>
          </a:xfrm>
          <a:prstGeom prst="rect">
            <a:avLst/>
          </a:prstGeom>
        </p:spPr>
      </p:pic>
    </p:spTree>
    <p:extLst>
      <p:ext uri="{BB962C8B-B14F-4D97-AF65-F5344CB8AC3E}">
        <p14:creationId xmlns:p14="http://schemas.microsoft.com/office/powerpoint/2010/main" val="423777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sections for 2nd python script</a:t>
            </a:r>
          </a:p>
        </p:txBody>
      </p:sp>
      <p:sp>
        <p:nvSpPr>
          <p:cNvPr id="4" name="Text Placeholder 3"/>
          <p:cNvSpPr>
            <a:spLocks noGrp="1"/>
          </p:cNvSpPr>
          <p:nvPr>
            <p:ph type="body" sz="half" idx="2"/>
          </p:nvPr>
        </p:nvSpPr>
        <p:spPr>
          <a:xfrm>
            <a:off x="7618412" y="1803400"/>
            <a:ext cx="3886199" cy="4267201"/>
          </a:xfrm>
        </p:spPr>
        <p:txBody>
          <a:bodyPr>
            <a:normAutofit/>
          </a:bodyPr>
          <a:lstStyle/>
          <a:p>
            <a:pPr marL="457200" lvl="0" indent="-457200">
              <a:buFont typeface="+mj-lt"/>
              <a:buAutoNum type="arabicPeriod"/>
            </a:pPr>
            <a:r>
              <a:rPr lang="en-US" dirty="0"/>
              <a:t>Remove pre-existing files from output folder </a:t>
            </a:r>
          </a:p>
          <a:p>
            <a:pPr marL="457200" lvl="0" indent="-457200">
              <a:buFont typeface="+mj-lt"/>
              <a:buAutoNum type="arabicPeriod"/>
            </a:pPr>
            <a:r>
              <a:rPr lang="en-US" dirty="0"/>
              <a:t>Select valid raster bands to process</a:t>
            </a:r>
          </a:p>
          <a:p>
            <a:pPr marL="457200" lvl="0" indent="-457200">
              <a:buFont typeface="+mj-lt"/>
              <a:buAutoNum type="arabicPeriod"/>
            </a:pPr>
            <a:r>
              <a:rPr lang="en-US" dirty="0"/>
              <a:t>Remove pre-existing layers from ArcGIS map document</a:t>
            </a:r>
          </a:p>
          <a:p>
            <a:pPr marL="457200" lvl="0" indent="-457200">
              <a:buFont typeface="+mj-lt"/>
              <a:buAutoNum type="arabicPeriod"/>
            </a:pPr>
            <a:r>
              <a:rPr lang="en-US" dirty="0"/>
              <a:t>Composite band processing</a:t>
            </a:r>
          </a:p>
          <a:p>
            <a:pPr marL="457200" lvl="0" indent="-457200">
              <a:buFont typeface="+mj-lt"/>
              <a:buAutoNum type="arabicPeriod"/>
            </a:pPr>
            <a:r>
              <a:rPr lang="en-US" dirty="0"/>
              <a:t>Clip composite band into the extent of study area</a:t>
            </a:r>
          </a:p>
          <a:p>
            <a:pPr marL="457200" indent="-457200">
              <a:buFont typeface="+mj-lt"/>
              <a:buAutoNum type="arabicPeriod"/>
            </a:pPr>
            <a:r>
              <a:rPr lang="en-US" dirty="0"/>
              <a:t>Provide image feedback via ArcGIS map document</a:t>
            </a:r>
          </a:p>
        </p:txBody>
      </p:sp>
      <p:pic>
        <p:nvPicPr>
          <p:cNvPr id="5" name="Content Placeholder 4">
            <a:extLst>
              <a:ext uri="{FF2B5EF4-FFF2-40B4-BE49-F238E27FC236}">
                <a16:creationId xmlns:a16="http://schemas.microsoft.com/office/drawing/2014/main" id="{511CD3DF-5254-4504-8CAE-44A7AAA99DC0}"/>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449253" y="1803400"/>
            <a:ext cx="4142306" cy="4267200"/>
          </a:xfrm>
          <a:prstGeom prst="rect">
            <a:avLst/>
          </a:prstGeom>
        </p:spPr>
      </p:pic>
    </p:spTree>
    <p:extLst>
      <p:ext uri="{BB962C8B-B14F-4D97-AF65-F5344CB8AC3E}">
        <p14:creationId xmlns:p14="http://schemas.microsoft.com/office/powerpoint/2010/main" val="29687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B7E9B-28A6-4CC0-B058-A372D1FE8CCF}"/>
              </a:ext>
            </a:extLst>
          </p:cNvPr>
          <p:cNvSpPr>
            <a:spLocks noGrp="1"/>
          </p:cNvSpPr>
          <p:nvPr>
            <p:ph type="title"/>
          </p:nvPr>
        </p:nvSpPr>
        <p:spPr/>
        <p:txBody>
          <a:bodyPr/>
          <a:lstStyle/>
          <a:p>
            <a:r>
              <a:rPr lang="en-US" b="1" dirty="0"/>
              <a:t>Study Area</a:t>
            </a:r>
            <a:endParaRPr lang="en-US" dirty="0"/>
          </a:p>
        </p:txBody>
      </p:sp>
      <p:sp>
        <p:nvSpPr>
          <p:cNvPr id="4" name="Text Placeholder 3">
            <a:extLst>
              <a:ext uri="{FF2B5EF4-FFF2-40B4-BE49-F238E27FC236}">
                <a16:creationId xmlns:a16="http://schemas.microsoft.com/office/drawing/2014/main" id="{E576D9B7-2AD2-4600-B5B9-891A0BA9867F}"/>
              </a:ext>
            </a:extLst>
          </p:cNvPr>
          <p:cNvSpPr>
            <a:spLocks noGrp="1"/>
          </p:cNvSpPr>
          <p:nvPr>
            <p:ph type="body" sz="half" idx="2"/>
          </p:nvPr>
        </p:nvSpPr>
        <p:spPr>
          <a:xfrm>
            <a:off x="8125883" y="1783080"/>
            <a:ext cx="2844060" cy="4165600"/>
          </a:xfrm>
        </p:spPr>
        <p:txBody>
          <a:bodyPr/>
          <a:lstStyle/>
          <a:p>
            <a:r>
              <a:rPr lang="en-US" dirty="0"/>
              <a:t>This image shows the approximate area of the study for this project within the red rectangle. The Railyards region is comprised of approximately 244 acres. The </a:t>
            </a:r>
            <a:r>
              <a:rPr lang="en-US" dirty="0" err="1"/>
              <a:t>basemap</a:t>
            </a:r>
            <a:r>
              <a:rPr lang="en-US" dirty="0"/>
              <a:t> consists of two ortho images provided by USGS.</a:t>
            </a:r>
          </a:p>
          <a:p>
            <a:endParaRPr lang="en-US" dirty="0"/>
          </a:p>
          <a:p>
            <a:r>
              <a:rPr lang="en-US" dirty="0"/>
              <a:t>1:24,000</a:t>
            </a:r>
          </a:p>
          <a:p>
            <a:endParaRPr lang="en-US" dirty="0"/>
          </a:p>
        </p:txBody>
      </p:sp>
      <p:pic>
        <p:nvPicPr>
          <p:cNvPr id="5" name="Content Placeholder 4">
            <a:extLst>
              <a:ext uri="{FF2B5EF4-FFF2-40B4-BE49-F238E27FC236}">
                <a16:creationId xmlns:a16="http://schemas.microsoft.com/office/drawing/2014/main" id="{9FA2BBC6-835A-4BF2-929D-1B12401F4183}"/>
              </a:ext>
            </a:extLst>
          </p:cNvPr>
          <p:cNvPicPr>
            <a:picLocks noGrp="1"/>
          </p:cNvPicPr>
          <p:nvPr>
            <p:ph type="pic" idx="1"/>
          </p:nvPr>
        </p:nvPicPr>
        <p:blipFill>
          <a:blip r:embed="rId2"/>
          <a:srcRect l="3674" r="3674"/>
          <a:stretch>
            <a:fillRect/>
          </a:stretch>
        </p:blipFill>
        <p:spPr>
          <a:prstGeom prst="rect">
            <a:avLst/>
          </a:prstGeom>
        </p:spPr>
      </p:pic>
    </p:spTree>
    <p:extLst>
      <p:ext uri="{BB962C8B-B14F-4D97-AF65-F5344CB8AC3E}">
        <p14:creationId xmlns:p14="http://schemas.microsoft.com/office/powerpoint/2010/main" val="236340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F048-0429-4DDF-A844-9B95232E662E}"/>
              </a:ext>
            </a:extLst>
          </p:cNvPr>
          <p:cNvSpPr>
            <a:spLocks noGrp="1"/>
          </p:cNvSpPr>
          <p:nvPr>
            <p:ph type="title"/>
          </p:nvPr>
        </p:nvSpPr>
        <p:spPr/>
        <p:txBody>
          <a:bodyPr/>
          <a:lstStyle/>
          <a:p>
            <a:r>
              <a:rPr lang="en-US" b="1" dirty="0"/>
              <a:t>Zoning - </a:t>
            </a:r>
            <a:r>
              <a:rPr lang="en-US" b="1" i="1" dirty="0"/>
              <a:t>Symbolized</a:t>
            </a:r>
            <a:endParaRPr lang="en-US" dirty="0"/>
          </a:p>
        </p:txBody>
      </p:sp>
      <p:sp>
        <p:nvSpPr>
          <p:cNvPr id="4" name="Text Placeholder 3">
            <a:extLst>
              <a:ext uri="{FF2B5EF4-FFF2-40B4-BE49-F238E27FC236}">
                <a16:creationId xmlns:a16="http://schemas.microsoft.com/office/drawing/2014/main" id="{939375BC-EA54-4735-B0C7-340D869DE04E}"/>
              </a:ext>
            </a:extLst>
          </p:cNvPr>
          <p:cNvSpPr>
            <a:spLocks noGrp="1"/>
          </p:cNvSpPr>
          <p:nvPr>
            <p:ph type="body" sz="half" idx="2"/>
          </p:nvPr>
        </p:nvSpPr>
        <p:spPr/>
        <p:txBody>
          <a:bodyPr>
            <a:normAutofit fontScale="92500" lnSpcReduction="20000"/>
          </a:bodyPr>
          <a:lstStyle/>
          <a:p>
            <a:r>
              <a:rPr lang="en-US" sz="2200" dirty="0"/>
              <a:t>The symbology reflects the zoning types in the study area which was provided by the City of Sacramento.</a:t>
            </a:r>
          </a:p>
          <a:p>
            <a:endParaRPr lang="en-US" dirty="0"/>
          </a:p>
          <a:p>
            <a:endParaRPr lang="en-US" dirty="0"/>
          </a:p>
          <a:p>
            <a:endParaRPr lang="en-US" dirty="0"/>
          </a:p>
          <a:p>
            <a:endParaRPr lang="en-US" dirty="0"/>
          </a:p>
          <a:p>
            <a:endParaRPr lang="en-US" dirty="0"/>
          </a:p>
          <a:p>
            <a:endParaRPr lang="en-US" dirty="0"/>
          </a:p>
          <a:p>
            <a:r>
              <a:rPr lang="en-US" dirty="0"/>
              <a:t>1:24,000</a:t>
            </a:r>
          </a:p>
        </p:txBody>
      </p:sp>
      <p:pic>
        <p:nvPicPr>
          <p:cNvPr id="6" name="Picture Placeholder 5">
            <a:extLst>
              <a:ext uri="{FF2B5EF4-FFF2-40B4-BE49-F238E27FC236}">
                <a16:creationId xmlns:a16="http://schemas.microsoft.com/office/drawing/2014/main" id="{6741EBDB-67CC-4E61-BB92-6A8E222150B3}"/>
              </a:ext>
            </a:extLst>
          </p:cNvPr>
          <p:cNvPicPr>
            <a:picLocks noGrp="1"/>
          </p:cNvPicPr>
          <p:nvPr>
            <p:ph type="pic" idx="1"/>
          </p:nvPr>
        </p:nvPicPr>
        <p:blipFill>
          <a:blip r:embed="rId2"/>
          <a:srcRect l="3795" r="3795"/>
          <a:stretch>
            <a:fillRect/>
          </a:stretch>
        </p:blipFill>
        <p:spPr>
          <a:prstGeom prst="rect">
            <a:avLst/>
          </a:prstGeom>
        </p:spPr>
      </p:pic>
    </p:spTree>
    <p:extLst>
      <p:ext uri="{BB962C8B-B14F-4D97-AF65-F5344CB8AC3E}">
        <p14:creationId xmlns:p14="http://schemas.microsoft.com/office/powerpoint/2010/main" val="3200468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16170-FFE4-45DB-B71F-EA37FBD0E34E}"/>
              </a:ext>
            </a:extLst>
          </p:cNvPr>
          <p:cNvSpPr>
            <a:spLocks noGrp="1"/>
          </p:cNvSpPr>
          <p:nvPr>
            <p:ph type="title"/>
          </p:nvPr>
        </p:nvSpPr>
        <p:spPr/>
        <p:txBody>
          <a:bodyPr>
            <a:normAutofit/>
          </a:bodyPr>
          <a:lstStyle/>
          <a:p>
            <a:br>
              <a:rPr lang="en-US" dirty="0"/>
            </a:br>
            <a:r>
              <a:rPr lang="en-US" b="1" dirty="0"/>
              <a:t>Composite Raster – </a:t>
            </a:r>
            <a:r>
              <a:rPr lang="en-US" b="1" i="1" dirty="0"/>
              <a:t>Clipped</a:t>
            </a:r>
            <a:endParaRPr lang="en-US" dirty="0"/>
          </a:p>
        </p:txBody>
      </p:sp>
      <p:sp>
        <p:nvSpPr>
          <p:cNvPr id="4" name="Text Placeholder 3">
            <a:extLst>
              <a:ext uri="{FF2B5EF4-FFF2-40B4-BE49-F238E27FC236}">
                <a16:creationId xmlns:a16="http://schemas.microsoft.com/office/drawing/2014/main" id="{AE2CECCE-D5BB-414C-80E0-0AF8A6CE84A1}"/>
              </a:ext>
            </a:extLst>
          </p:cNvPr>
          <p:cNvSpPr>
            <a:spLocks noGrp="1"/>
          </p:cNvSpPr>
          <p:nvPr>
            <p:ph type="body" sz="half" idx="2"/>
          </p:nvPr>
        </p:nvSpPr>
        <p:spPr/>
        <p:txBody>
          <a:bodyPr/>
          <a:lstStyle/>
          <a:p>
            <a:r>
              <a:rPr lang="en-US" dirty="0"/>
              <a:t>The benefit of using a python script is the reduction of processing time as opposed to execution of the multiple rasters via ArcMap. Scripting results in a reusable object that can be further generalized into a class object.</a:t>
            </a:r>
          </a:p>
          <a:p>
            <a:endParaRPr lang="en-US" dirty="0"/>
          </a:p>
          <a:p>
            <a:r>
              <a:rPr lang="en-US" dirty="0"/>
              <a:t>1:24,000</a:t>
            </a:r>
          </a:p>
        </p:txBody>
      </p:sp>
      <p:pic>
        <p:nvPicPr>
          <p:cNvPr id="5" name="Picture Placeholder 4">
            <a:extLst>
              <a:ext uri="{FF2B5EF4-FFF2-40B4-BE49-F238E27FC236}">
                <a16:creationId xmlns:a16="http://schemas.microsoft.com/office/drawing/2014/main" id="{05942E0E-6419-4B1B-B2A4-23A378AEB82F}"/>
              </a:ext>
            </a:extLst>
          </p:cNvPr>
          <p:cNvPicPr>
            <a:picLocks noGrp="1"/>
          </p:cNvPicPr>
          <p:nvPr>
            <p:ph type="pic" idx="1"/>
          </p:nvPr>
        </p:nvPicPr>
        <p:blipFill>
          <a:blip r:embed="rId2"/>
          <a:srcRect l="3547" r="3547"/>
          <a:stretch>
            <a:fillRect/>
          </a:stretch>
        </p:blipFill>
        <p:spPr>
          <a:prstGeom prst="rect">
            <a:avLst/>
          </a:prstGeom>
        </p:spPr>
      </p:pic>
    </p:spTree>
    <p:extLst>
      <p:ext uri="{BB962C8B-B14F-4D97-AF65-F5344CB8AC3E}">
        <p14:creationId xmlns:p14="http://schemas.microsoft.com/office/powerpoint/2010/main" val="3052993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B596D-CEF2-47C4-A05F-99F008FA0152}"/>
              </a:ext>
            </a:extLst>
          </p:cNvPr>
          <p:cNvSpPr>
            <a:spLocks noGrp="1"/>
          </p:cNvSpPr>
          <p:nvPr>
            <p:ph type="title"/>
          </p:nvPr>
        </p:nvSpPr>
        <p:spPr/>
        <p:txBody>
          <a:bodyPr/>
          <a:lstStyle/>
          <a:p>
            <a:r>
              <a:rPr lang="en-US" b="1" dirty="0"/>
              <a:t>Historical geoPDF - </a:t>
            </a:r>
            <a:r>
              <a:rPr lang="en-US" b="1" i="1" dirty="0"/>
              <a:t>Converted to TIFF</a:t>
            </a:r>
            <a:endParaRPr lang="en-US" dirty="0"/>
          </a:p>
        </p:txBody>
      </p:sp>
      <p:sp>
        <p:nvSpPr>
          <p:cNvPr id="4" name="Text Placeholder 3">
            <a:extLst>
              <a:ext uri="{FF2B5EF4-FFF2-40B4-BE49-F238E27FC236}">
                <a16:creationId xmlns:a16="http://schemas.microsoft.com/office/drawing/2014/main" id="{B4471FBB-EB72-4B11-B9CF-D59DC81678FD}"/>
              </a:ext>
            </a:extLst>
          </p:cNvPr>
          <p:cNvSpPr>
            <a:spLocks noGrp="1"/>
          </p:cNvSpPr>
          <p:nvPr>
            <p:ph type="body" sz="half" idx="2"/>
          </p:nvPr>
        </p:nvSpPr>
        <p:spPr>
          <a:xfrm>
            <a:off x="8125882" y="1803401"/>
            <a:ext cx="3378729" cy="4165600"/>
          </a:xfrm>
        </p:spPr>
        <p:txBody>
          <a:bodyPr/>
          <a:lstStyle/>
          <a:p>
            <a:r>
              <a:rPr lang="en-US" dirty="0"/>
              <a:t>For this initial phase, twelve geoPDF files were processed with the PDF to TIFF python script from a specific folder. This map depicts a 1967 map, via USGS, that was rendered as a </a:t>
            </a:r>
            <a:r>
              <a:rPr lang="en-US" i="1" dirty="0"/>
              <a:t>.tif</a:t>
            </a:r>
            <a:r>
              <a:rPr lang="en-US" dirty="0"/>
              <a:t> file and included in MS SQL server and subsequently into ArcMap.</a:t>
            </a:r>
          </a:p>
          <a:p>
            <a:endParaRPr lang="en-US" dirty="0"/>
          </a:p>
          <a:p>
            <a:endParaRPr lang="en-US" dirty="0"/>
          </a:p>
          <a:p>
            <a:r>
              <a:rPr lang="en-US" dirty="0"/>
              <a:t>1:24,000</a:t>
            </a:r>
          </a:p>
          <a:p>
            <a:endParaRPr lang="en-US" dirty="0"/>
          </a:p>
        </p:txBody>
      </p:sp>
      <p:pic>
        <p:nvPicPr>
          <p:cNvPr id="5" name="Picture Placeholder 4">
            <a:extLst>
              <a:ext uri="{FF2B5EF4-FFF2-40B4-BE49-F238E27FC236}">
                <a16:creationId xmlns:a16="http://schemas.microsoft.com/office/drawing/2014/main" id="{EBB01B9D-C915-48F2-82F9-909365D5E41F}"/>
              </a:ext>
            </a:extLst>
          </p:cNvPr>
          <p:cNvPicPr>
            <a:picLocks noGrp="1"/>
          </p:cNvPicPr>
          <p:nvPr>
            <p:ph type="pic" idx="1"/>
          </p:nvPr>
        </p:nvPicPr>
        <p:blipFill>
          <a:blip r:embed="rId2"/>
          <a:srcRect l="3642" r="3642"/>
          <a:stretch>
            <a:fillRect/>
          </a:stretch>
        </p:blipFill>
        <p:spPr>
          <a:prstGeom prst="rect">
            <a:avLst/>
          </a:prstGeom>
        </p:spPr>
      </p:pic>
    </p:spTree>
    <p:extLst>
      <p:ext uri="{BB962C8B-B14F-4D97-AF65-F5344CB8AC3E}">
        <p14:creationId xmlns:p14="http://schemas.microsoft.com/office/powerpoint/2010/main" val="279560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61EA4-E804-4723-A55F-A34BFBDC73D3}"/>
              </a:ext>
            </a:extLst>
          </p:cNvPr>
          <p:cNvSpPr>
            <a:spLocks noGrp="1"/>
          </p:cNvSpPr>
          <p:nvPr>
            <p:ph type="title"/>
          </p:nvPr>
        </p:nvSpPr>
        <p:spPr/>
        <p:txBody>
          <a:bodyPr/>
          <a:lstStyle/>
          <a:p>
            <a:r>
              <a:rPr lang="en-US" b="1" dirty="0"/>
              <a:t>Challenges</a:t>
            </a:r>
            <a:br>
              <a:rPr lang="en-US" dirty="0"/>
            </a:br>
            <a:endParaRPr lang="en-US" dirty="0"/>
          </a:p>
        </p:txBody>
      </p:sp>
      <p:sp>
        <p:nvSpPr>
          <p:cNvPr id="3" name="Content Placeholder 2">
            <a:extLst>
              <a:ext uri="{FF2B5EF4-FFF2-40B4-BE49-F238E27FC236}">
                <a16:creationId xmlns:a16="http://schemas.microsoft.com/office/drawing/2014/main" id="{1B379460-F188-45AC-891B-C35F52A4A6F1}"/>
              </a:ext>
            </a:extLst>
          </p:cNvPr>
          <p:cNvSpPr>
            <a:spLocks noGrp="1"/>
          </p:cNvSpPr>
          <p:nvPr>
            <p:ph idx="1"/>
          </p:nvPr>
        </p:nvSpPr>
        <p:spPr/>
        <p:txBody>
          <a:bodyPr/>
          <a:lstStyle/>
          <a:p>
            <a:pPr lvl="0"/>
            <a:r>
              <a:rPr lang="en-US" dirty="0"/>
              <a:t>Acquiring data - not easy to obtain free data</a:t>
            </a:r>
          </a:p>
          <a:p>
            <a:pPr lvl="0"/>
            <a:r>
              <a:rPr lang="en-US" dirty="0"/>
              <a:t>Level of effort - </a:t>
            </a:r>
            <a:r>
              <a:rPr lang="en-US" i="1" dirty="0"/>
              <a:t>within time constraints</a:t>
            </a:r>
            <a:endParaRPr lang="en-US" dirty="0"/>
          </a:p>
          <a:p>
            <a:pPr lvl="0"/>
            <a:r>
              <a:rPr lang="en-US" dirty="0"/>
              <a:t>Learning curve using the </a:t>
            </a:r>
            <a:r>
              <a:rPr lang="en-US" dirty="0" err="1"/>
              <a:t>arcpy</a:t>
            </a:r>
            <a:r>
              <a:rPr lang="en-US" dirty="0"/>
              <a:t> python library</a:t>
            </a:r>
          </a:p>
          <a:p>
            <a:pPr marL="747713" indent="0">
              <a:buNone/>
            </a:pPr>
            <a:endParaRPr lang="en-US" dirty="0"/>
          </a:p>
          <a:p>
            <a:pPr marL="747713" indent="0" algn="just">
              <a:buNone/>
            </a:pPr>
            <a:r>
              <a:rPr lang="en-US" dirty="0"/>
              <a:t>The resolution to the learning curve for the </a:t>
            </a:r>
            <a:r>
              <a:rPr lang="en-US" dirty="0" err="1"/>
              <a:t>arcpy</a:t>
            </a:r>
            <a:r>
              <a:rPr lang="en-US" dirty="0"/>
              <a:t> library was read the online documentation for both python and ArcGIS for syntax, and method usage.</a:t>
            </a:r>
          </a:p>
        </p:txBody>
      </p:sp>
    </p:spTree>
    <p:extLst>
      <p:ext uri="{BB962C8B-B14F-4D97-AF65-F5344CB8AC3E}">
        <p14:creationId xmlns:p14="http://schemas.microsoft.com/office/powerpoint/2010/main" val="358583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597CA-6E61-42FD-8E34-0EFC95D3427A}"/>
              </a:ext>
            </a:extLst>
          </p:cNvPr>
          <p:cNvSpPr>
            <a:spLocks noGrp="1"/>
          </p:cNvSpPr>
          <p:nvPr>
            <p:ph type="title"/>
          </p:nvPr>
        </p:nvSpPr>
        <p:spPr/>
        <p:txBody>
          <a:bodyPr/>
          <a:lstStyle/>
          <a:p>
            <a:r>
              <a:rPr lang="en-US" b="1" dirty="0"/>
              <a:t>Data Sources</a:t>
            </a:r>
            <a:endParaRPr lang="en-US" dirty="0"/>
          </a:p>
        </p:txBody>
      </p:sp>
      <p:sp>
        <p:nvSpPr>
          <p:cNvPr id="3" name="Content Placeholder 2">
            <a:extLst>
              <a:ext uri="{FF2B5EF4-FFF2-40B4-BE49-F238E27FC236}">
                <a16:creationId xmlns:a16="http://schemas.microsoft.com/office/drawing/2014/main" id="{C0E11000-0B74-4FB9-9821-A174E267E98A}"/>
              </a:ext>
            </a:extLst>
          </p:cNvPr>
          <p:cNvSpPr>
            <a:spLocks noGrp="1"/>
          </p:cNvSpPr>
          <p:nvPr>
            <p:ph idx="1"/>
          </p:nvPr>
        </p:nvSpPr>
        <p:spPr/>
        <p:txBody>
          <a:bodyPr>
            <a:normAutofit fontScale="77500" lnSpcReduction="20000"/>
          </a:bodyPr>
          <a:lstStyle/>
          <a:p>
            <a:r>
              <a:rPr lang="en-US" dirty="0"/>
              <a:t>Landsat:				</a:t>
            </a:r>
          </a:p>
          <a:p>
            <a:pPr marL="631825" indent="0">
              <a:buNone/>
            </a:pPr>
            <a:r>
              <a:rPr lang="en-US" u="sng" dirty="0">
                <a:hlinkClick r:id="rId2"/>
              </a:rPr>
              <a:t>https://landsatlook.usgs.gov/</a:t>
            </a:r>
            <a:endParaRPr lang="en-US" dirty="0"/>
          </a:p>
          <a:p>
            <a:r>
              <a:rPr lang="en-US" dirty="0"/>
              <a:t>City of Sacramento – Open Portal:	</a:t>
            </a:r>
          </a:p>
          <a:p>
            <a:pPr marL="631825" indent="0">
              <a:buNone/>
            </a:pPr>
            <a:r>
              <a:rPr lang="en-US" u="sng" dirty="0">
                <a:hlinkClick r:id="rId3"/>
              </a:rPr>
              <a:t>http://data.cityofsacramento.org/</a:t>
            </a:r>
            <a:endParaRPr lang="en-US" dirty="0"/>
          </a:p>
          <a:p>
            <a:r>
              <a:rPr lang="en-US" dirty="0"/>
              <a:t>National Railways:			</a:t>
            </a:r>
          </a:p>
          <a:p>
            <a:pPr marL="631825" indent="0">
              <a:buNone/>
            </a:pPr>
            <a:r>
              <a:rPr lang="en-US" u="sng" dirty="0">
                <a:hlinkClick r:id="rId4"/>
              </a:rPr>
              <a:t>https://catalog.data.gov/dataset/2015-rails-national-geodatabase</a:t>
            </a:r>
            <a:endParaRPr lang="en-US" dirty="0"/>
          </a:p>
          <a:p>
            <a:r>
              <a:rPr lang="en-US" dirty="0"/>
              <a:t>Earth Resources Observation and Science :</a:t>
            </a:r>
          </a:p>
          <a:p>
            <a:pPr marL="631825" indent="0">
              <a:buNone/>
            </a:pPr>
            <a:r>
              <a:rPr lang="en-US" u="sng" dirty="0">
                <a:hlinkClick r:id="rId5"/>
              </a:rPr>
              <a:t>https://eros.usgs.gov/</a:t>
            </a:r>
            <a:endParaRPr lang="en-US" dirty="0"/>
          </a:p>
          <a:p>
            <a:r>
              <a:rPr lang="en-US" dirty="0"/>
              <a:t>USGS:</a:t>
            </a:r>
          </a:p>
          <a:p>
            <a:pPr marL="631825" indent="0">
              <a:buNone/>
            </a:pPr>
            <a:r>
              <a:rPr lang="en-US" u="sng" dirty="0">
                <a:hlinkClick r:id="rId6"/>
              </a:rPr>
              <a:t>http://historicalmaps.arcgis.com/usgs/</a:t>
            </a:r>
            <a:endParaRPr lang="en-US" dirty="0"/>
          </a:p>
          <a:p>
            <a:pPr marL="0" indent="0">
              <a:buNone/>
            </a:pPr>
            <a:endParaRPr lang="en-US" dirty="0"/>
          </a:p>
        </p:txBody>
      </p:sp>
    </p:spTree>
    <p:extLst>
      <p:ext uri="{BB962C8B-B14F-4D97-AF65-F5344CB8AC3E}">
        <p14:creationId xmlns:p14="http://schemas.microsoft.com/office/powerpoint/2010/main" val="4118087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B1C16-1678-4610-899C-82144074853A}"/>
              </a:ext>
            </a:extLst>
          </p:cNvPr>
          <p:cNvSpPr>
            <a:spLocks noGrp="1"/>
          </p:cNvSpPr>
          <p:nvPr>
            <p:ph type="title"/>
          </p:nvPr>
        </p:nvSpPr>
        <p:spPr/>
        <p:txBody>
          <a:bodyPr/>
          <a:lstStyle/>
          <a:p>
            <a:r>
              <a:rPr lang="en-US" b="1" dirty="0"/>
              <a:t>References</a:t>
            </a:r>
            <a:endParaRPr lang="en-US" dirty="0"/>
          </a:p>
        </p:txBody>
      </p:sp>
      <p:sp>
        <p:nvSpPr>
          <p:cNvPr id="3" name="Content Placeholder 2">
            <a:extLst>
              <a:ext uri="{FF2B5EF4-FFF2-40B4-BE49-F238E27FC236}">
                <a16:creationId xmlns:a16="http://schemas.microsoft.com/office/drawing/2014/main" id="{2FC4E92F-2563-45A5-BD20-C89869CC8CDD}"/>
              </a:ext>
            </a:extLst>
          </p:cNvPr>
          <p:cNvSpPr>
            <a:spLocks noGrp="1"/>
          </p:cNvSpPr>
          <p:nvPr>
            <p:ph idx="1"/>
          </p:nvPr>
        </p:nvSpPr>
        <p:spPr/>
        <p:txBody>
          <a:bodyPr>
            <a:normAutofit fontScale="62500" lnSpcReduction="20000"/>
          </a:bodyPr>
          <a:lstStyle/>
          <a:p>
            <a:pPr>
              <a:lnSpc>
                <a:spcPct val="120000"/>
              </a:lnSpc>
              <a:spcBef>
                <a:spcPts val="0"/>
              </a:spcBef>
            </a:pPr>
            <a:r>
              <a:rPr lang="en-US" sz="2600" dirty="0"/>
              <a:t>Python website:</a:t>
            </a:r>
          </a:p>
          <a:p>
            <a:pPr marL="566738" indent="0">
              <a:lnSpc>
                <a:spcPct val="120000"/>
              </a:lnSpc>
              <a:spcBef>
                <a:spcPts val="0"/>
              </a:spcBef>
              <a:buNone/>
            </a:pPr>
            <a:r>
              <a:rPr lang="en-US" u="sng" dirty="0">
                <a:hlinkClick r:id="rId2"/>
              </a:rPr>
              <a:t>www.python.org</a:t>
            </a:r>
            <a:endParaRPr lang="en-US" dirty="0"/>
          </a:p>
          <a:p>
            <a:pPr>
              <a:lnSpc>
                <a:spcPct val="120000"/>
              </a:lnSpc>
              <a:spcBef>
                <a:spcPts val="0"/>
              </a:spcBef>
            </a:pPr>
            <a:r>
              <a:rPr lang="en-US" sz="2600" dirty="0" err="1"/>
              <a:t>Esri</a:t>
            </a:r>
            <a:r>
              <a:rPr lang="en-US" sz="2600" dirty="0"/>
              <a:t>:</a:t>
            </a:r>
          </a:p>
          <a:p>
            <a:pPr marL="566738" indent="0">
              <a:lnSpc>
                <a:spcPct val="120000"/>
              </a:lnSpc>
              <a:spcBef>
                <a:spcPts val="0"/>
              </a:spcBef>
              <a:buNone/>
            </a:pPr>
            <a:r>
              <a:rPr lang="en-US" u="sng" dirty="0">
                <a:hlinkClick r:id="rId3"/>
              </a:rPr>
              <a:t>www.esri.com</a:t>
            </a:r>
            <a:endParaRPr lang="en-US" dirty="0"/>
          </a:p>
          <a:p>
            <a:pPr>
              <a:lnSpc>
                <a:spcPct val="120000"/>
              </a:lnSpc>
              <a:spcBef>
                <a:spcPts val="0"/>
              </a:spcBef>
            </a:pPr>
            <a:r>
              <a:rPr lang="en-US" sz="2600" dirty="0"/>
              <a:t>ArcGIS:</a:t>
            </a:r>
          </a:p>
          <a:p>
            <a:pPr marL="566738" indent="0">
              <a:lnSpc>
                <a:spcPct val="120000"/>
              </a:lnSpc>
              <a:spcBef>
                <a:spcPts val="0"/>
              </a:spcBef>
              <a:buNone/>
            </a:pPr>
            <a:r>
              <a:rPr lang="en-US" u="sng" dirty="0">
                <a:hlinkClick r:id="rId4"/>
              </a:rPr>
              <a:t>https://desktop.arcgis.com/en/arcmap/10.5/analyze/arcpy-classes/alphabetical-list-of-arcpy-classes.htm</a:t>
            </a:r>
            <a:endParaRPr lang="en-US" dirty="0"/>
          </a:p>
          <a:p>
            <a:pPr>
              <a:lnSpc>
                <a:spcPct val="120000"/>
              </a:lnSpc>
              <a:spcBef>
                <a:spcPts val="0"/>
              </a:spcBef>
            </a:pPr>
            <a:r>
              <a:rPr lang="en-US" sz="2600" dirty="0"/>
              <a:t>Stack Overflow:</a:t>
            </a:r>
          </a:p>
          <a:p>
            <a:pPr marL="566738" indent="0">
              <a:lnSpc>
                <a:spcPct val="120000"/>
              </a:lnSpc>
              <a:spcBef>
                <a:spcPts val="0"/>
              </a:spcBef>
              <a:buNone/>
            </a:pPr>
            <a:r>
              <a:rPr lang="en-US" u="sng" dirty="0">
                <a:hlinkClick r:id="rId5"/>
              </a:rPr>
              <a:t>stackoverflow.com</a:t>
            </a:r>
            <a:endParaRPr lang="en-US" dirty="0"/>
          </a:p>
          <a:p>
            <a:pPr>
              <a:lnSpc>
                <a:spcPct val="120000"/>
              </a:lnSpc>
              <a:spcBef>
                <a:spcPts val="0"/>
              </a:spcBef>
            </a:pPr>
            <a:r>
              <a:rPr lang="en-US" sz="2600" dirty="0"/>
              <a:t>Sacramento Railyards Specific Plans:</a:t>
            </a:r>
          </a:p>
          <a:p>
            <a:pPr marL="566738" indent="0">
              <a:lnSpc>
                <a:spcPct val="120000"/>
              </a:lnSpc>
              <a:spcBef>
                <a:spcPts val="0"/>
              </a:spcBef>
              <a:buNone/>
            </a:pPr>
            <a:r>
              <a:rPr lang="en-US" u="sng" dirty="0">
                <a:hlinkClick r:id="rId6"/>
              </a:rPr>
              <a:t>http://railyards.com/Portals/0/Documents/ProposedRailyardsSpecificPlanDRAFT.pdf?ver=2016-08-18-213326-060</a:t>
            </a:r>
            <a:endParaRPr lang="en-US" u="sng" dirty="0"/>
          </a:p>
          <a:p>
            <a:pPr marL="0" indent="0">
              <a:lnSpc>
                <a:spcPct val="120000"/>
              </a:lnSpc>
              <a:spcBef>
                <a:spcPts val="0"/>
              </a:spcBef>
              <a:buNone/>
            </a:pPr>
            <a:endParaRPr lang="en-US" dirty="0"/>
          </a:p>
          <a:p>
            <a:pPr marL="0" indent="0">
              <a:lnSpc>
                <a:spcPct val="120000"/>
              </a:lnSpc>
              <a:spcBef>
                <a:spcPts val="0"/>
              </a:spcBef>
              <a:buNone/>
            </a:pPr>
            <a:endParaRPr lang="en-US" dirty="0"/>
          </a:p>
          <a:p>
            <a:pPr>
              <a:lnSpc>
                <a:spcPct val="120000"/>
              </a:lnSpc>
              <a:spcBef>
                <a:spcPts val="0"/>
              </a:spcBef>
            </a:pPr>
            <a:r>
              <a:rPr lang="en-US" sz="2700" dirty="0"/>
              <a:t>Jennings, Nathan. </a:t>
            </a:r>
            <a:r>
              <a:rPr lang="en-US" sz="2700" u="sng" dirty="0"/>
              <a:t>A Python Primer for ArcGIS Workbook II</a:t>
            </a:r>
            <a:r>
              <a:rPr lang="en-US" sz="2700" dirty="0"/>
              <a:t>, 2015</a:t>
            </a:r>
          </a:p>
          <a:p>
            <a:pPr marL="0" indent="0">
              <a:lnSpc>
                <a:spcPct val="120000"/>
              </a:lnSpc>
              <a:spcBef>
                <a:spcPts val="0"/>
              </a:spcBef>
              <a:buNone/>
            </a:pPr>
            <a:endParaRPr lang="en-US" sz="2700" dirty="0"/>
          </a:p>
          <a:p>
            <a:pPr>
              <a:lnSpc>
                <a:spcPct val="120000"/>
              </a:lnSpc>
              <a:spcBef>
                <a:spcPts val="0"/>
              </a:spcBef>
            </a:pPr>
            <a:r>
              <a:rPr lang="en-US" sz="2700" dirty="0"/>
              <a:t>Lutz, Mark. </a:t>
            </a:r>
            <a:r>
              <a:rPr lang="en-US" sz="2700" u="sng" dirty="0"/>
              <a:t>Learning Python</a:t>
            </a:r>
            <a:r>
              <a:rPr lang="en-US" sz="2700" dirty="0"/>
              <a:t>, 5</a:t>
            </a:r>
            <a:r>
              <a:rPr lang="en-US" sz="2700" baseline="30000" dirty="0"/>
              <a:t>th</a:t>
            </a:r>
            <a:r>
              <a:rPr lang="en-US" sz="2700" dirty="0"/>
              <a:t> Ed. Beijing: O’Reilly Media, Inc., 2013</a:t>
            </a:r>
          </a:p>
        </p:txBody>
      </p:sp>
    </p:spTree>
    <p:extLst>
      <p:ext uri="{BB962C8B-B14F-4D97-AF65-F5344CB8AC3E}">
        <p14:creationId xmlns:p14="http://schemas.microsoft.com/office/powerpoint/2010/main" val="2324904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ooks Classic 16x9">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hade val="90000"/>
                <a:satMod val="150000"/>
              </a:schemeClr>
            </a:gs>
            <a:gs pos="60000">
              <a:schemeClr val="phClr">
                <a:shade val="20000"/>
                <a:satMod val="255000"/>
              </a:schemeClr>
            </a:gs>
          </a:gsLst>
          <a:lin ang="5400000" scaled="0"/>
        </a:gradFill>
        <a:blipFill rotWithShape="1">
          <a:blip xmlns:r="http://schemas.openxmlformats.org/officeDocument/2006/relationships" r:embed="rId1">
            <a:duotone>
              <a:schemeClr val="phClr">
                <a:shade val="12000"/>
                <a:satMod val="240000"/>
              </a:schemeClr>
              <a:schemeClr val="phClr"/>
            </a:duotone>
          </a:blip>
          <a:stretch/>
        </a:blipFill>
      </a:bgFillStyleLst>
    </a:fmtScheme>
  </a:themeElements>
  <a:objectDefaults/>
  <a:extraClrSchemeLst/>
  <a:extLst>
    <a:ext uri="{05A4C25C-085E-4340-85A3-A5531E510DB2}">
      <thm15:themeFamily xmlns:thm15="http://schemas.microsoft.com/office/thememl/2012/main" name="TF02801059.potx" id="{C5FD5170-17AC-4815-968A-FDC1AAB6E99D}" vid="{74C691A5-1550-4555-B870-169F3443F41D}"/>
    </a:ext>
  </a:extLst>
</a:theme>
</file>

<file path=ppt/theme/theme2.xml><?xml version="1.0" encoding="utf-8"?>
<a:theme xmlns:a="http://schemas.openxmlformats.org/drawingml/2006/main" name="Office Them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1360476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TP102801058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706496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ED80E12-3BE9-4746-820E-FFB249F467F2}">
  <ds:schemaRefs>
    <ds:schemaRef ds:uri="http://schemas.microsoft.com/office/2006/documentManagement/type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83ED4759-CFDD-43F0-817C-11D9197192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D003AC8-209A-4321-A17C-1B7A206433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Classic book education presentation (widescreen)</Template>
  <TotalTime>89</TotalTime>
  <Words>504</Words>
  <Application>Microsoft Office PowerPoint</Application>
  <PresentationFormat>Custom</PresentationFormat>
  <Paragraphs>77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Constantia</vt:lpstr>
      <vt:lpstr>Microsoft Sans Serif</vt:lpstr>
      <vt:lpstr>Books Classic 16x9</vt:lpstr>
      <vt:lpstr>Sacramento Railyards Project</vt:lpstr>
      <vt:lpstr>PowerPoint Presentation</vt:lpstr>
      <vt:lpstr>Project Objective</vt:lpstr>
      <vt:lpstr>Main sections for 1st python script</vt:lpstr>
      <vt:lpstr>Main sections for 2nd python script</vt:lpstr>
      <vt:lpstr>Study Area</vt:lpstr>
      <vt:lpstr>Zoning - Symbolized</vt:lpstr>
      <vt:lpstr> Composite Raster – Clipped</vt:lpstr>
      <vt:lpstr>Historical geoPDF - Converted to TIFF</vt:lpstr>
      <vt:lpstr>Challenges </vt:lpstr>
      <vt:lpstr>Data Sources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Sacramento Railyards Project</dc:title>
  <dc:creator>fred</dc:creator>
  <cp:lastModifiedBy>fred</cp:lastModifiedBy>
  <cp:revision>12</cp:revision>
  <dcterms:created xsi:type="dcterms:W3CDTF">2018-05-13T21:47:44Z</dcterms:created>
  <dcterms:modified xsi:type="dcterms:W3CDTF">2018-05-14T00:11:26Z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