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71" r:id="rId4"/>
    <p:sldId id="259" r:id="rId5"/>
    <p:sldId id="260" r:id="rId6"/>
    <p:sldId id="263" r:id="rId7"/>
    <p:sldId id="261" r:id="rId8"/>
    <p:sldId id="265" r:id="rId9"/>
    <p:sldId id="264" r:id="rId10"/>
    <p:sldId id="266" r:id="rId11"/>
    <p:sldId id="267" r:id="rId12"/>
    <p:sldId id="269" r:id="rId13"/>
    <p:sldId id="262" r:id="rId14"/>
    <p:sldId id="268"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3" d="100"/>
          <a:sy n="103" d="100"/>
        </p:scale>
        <p:origin x="138" y="3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D5AEAD3-A9F0-4271-B1E0-3436F7633397}" type="datetimeFigureOut">
              <a:rPr lang="en-US" smtClean="0"/>
              <a:t>5/12/2018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CE827A-A857-4D9C-97F4-ADA0F21F0701}" type="slidenum">
              <a:rPr lang="en-US" smtClean="0"/>
              <a:t>‹#›</a:t>
            </a:fld>
            <a:endParaRPr lang="en-US" dirty="0"/>
          </a:p>
        </p:txBody>
      </p:sp>
    </p:spTree>
    <p:extLst>
      <p:ext uri="{BB962C8B-B14F-4D97-AF65-F5344CB8AC3E}">
        <p14:creationId xmlns:p14="http://schemas.microsoft.com/office/powerpoint/2010/main" val="1912464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D5AEAD3-A9F0-4271-B1E0-3436F7633397}" type="datetimeFigureOut">
              <a:rPr lang="en-US" smtClean="0"/>
              <a:t>5/12/2018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CE827A-A857-4D9C-97F4-ADA0F21F0701}" type="slidenum">
              <a:rPr lang="en-US" smtClean="0"/>
              <a:t>‹#›</a:t>
            </a:fld>
            <a:endParaRPr lang="en-US" dirty="0"/>
          </a:p>
        </p:txBody>
      </p:sp>
    </p:spTree>
    <p:extLst>
      <p:ext uri="{BB962C8B-B14F-4D97-AF65-F5344CB8AC3E}">
        <p14:creationId xmlns:p14="http://schemas.microsoft.com/office/powerpoint/2010/main" val="3087267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D5AEAD3-A9F0-4271-B1E0-3436F7633397}" type="datetimeFigureOut">
              <a:rPr lang="en-US" smtClean="0"/>
              <a:t>5/12/2018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CE827A-A857-4D9C-97F4-ADA0F21F0701}" type="slidenum">
              <a:rPr lang="en-US" smtClean="0"/>
              <a:t>‹#›</a:t>
            </a:fld>
            <a:endParaRPr lang="en-US" dirty="0"/>
          </a:p>
        </p:txBody>
      </p:sp>
    </p:spTree>
    <p:extLst>
      <p:ext uri="{BB962C8B-B14F-4D97-AF65-F5344CB8AC3E}">
        <p14:creationId xmlns:p14="http://schemas.microsoft.com/office/powerpoint/2010/main" val="3738350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D5AEAD3-A9F0-4271-B1E0-3436F7633397}" type="datetimeFigureOut">
              <a:rPr lang="en-US" smtClean="0"/>
              <a:t>5/12/2018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FCE827A-A857-4D9C-97F4-ADA0F21F0701}" type="slidenum">
              <a:rPr lang="en-US" smtClean="0"/>
              <a:t>‹#›</a:t>
            </a:fld>
            <a:endParaRPr lang="en-US" dirty="0"/>
          </a:p>
        </p:txBody>
      </p:sp>
    </p:spTree>
    <p:extLst>
      <p:ext uri="{BB962C8B-B14F-4D97-AF65-F5344CB8AC3E}">
        <p14:creationId xmlns:p14="http://schemas.microsoft.com/office/powerpoint/2010/main" val="1154331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D5AEAD3-A9F0-4271-B1E0-3436F7633397}" type="datetimeFigureOut">
              <a:rPr lang="en-US" smtClean="0"/>
              <a:t>5/12/2018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FCE827A-A857-4D9C-97F4-ADA0F21F0701}" type="slidenum">
              <a:rPr lang="en-US" smtClean="0"/>
              <a:t>‹#›</a:t>
            </a:fld>
            <a:endParaRPr lang="en-US" dirty="0"/>
          </a:p>
        </p:txBody>
      </p:sp>
    </p:spTree>
    <p:extLst>
      <p:ext uri="{BB962C8B-B14F-4D97-AF65-F5344CB8AC3E}">
        <p14:creationId xmlns:p14="http://schemas.microsoft.com/office/powerpoint/2010/main" val="3134256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D5AEAD3-A9F0-4271-B1E0-3436F7633397}" type="datetimeFigureOut">
              <a:rPr lang="en-US" smtClean="0"/>
              <a:t>5/12/2018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FCE827A-A857-4D9C-97F4-ADA0F21F0701}" type="slidenum">
              <a:rPr lang="en-US" smtClean="0"/>
              <a:t>‹#›</a:t>
            </a:fld>
            <a:endParaRPr lang="en-US" dirty="0"/>
          </a:p>
        </p:txBody>
      </p:sp>
    </p:spTree>
    <p:extLst>
      <p:ext uri="{BB962C8B-B14F-4D97-AF65-F5344CB8AC3E}">
        <p14:creationId xmlns:p14="http://schemas.microsoft.com/office/powerpoint/2010/main" val="4207453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5AEAD3-A9F0-4271-B1E0-3436F7633397}" type="datetimeFigureOut">
              <a:rPr lang="en-US" smtClean="0"/>
              <a:t>5/12/2018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FCE827A-A857-4D9C-97F4-ADA0F21F0701}" type="slidenum">
              <a:rPr lang="en-US" smtClean="0"/>
              <a:t>‹#›</a:t>
            </a:fld>
            <a:endParaRPr lang="en-US" dirty="0"/>
          </a:p>
        </p:txBody>
      </p:sp>
    </p:spTree>
    <p:extLst>
      <p:ext uri="{BB962C8B-B14F-4D97-AF65-F5344CB8AC3E}">
        <p14:creationId xmlns:p14="http://schemas.microsoft.com/office/powerpoint/2010/main" val="519340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D5AEAD3-A9F0-4271-B1E0-3436F7633397}" type="datetimeFigureOut">
              <a:rPr lang="en-US" smtClean="0"/>
              <a:t>5/12/2018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FCE827A-A857-4D9C-97F4-ADA0F21F0701}" type="slidenum">
              <a:rPr lang="en-US" smtClean="0"/>
              <a:t>‹#›</a:t>
            </a:fld>
            <a:endParaRPr lang="en-US" dirty="0"/>
          </a:p>
        </p:txBody>
      </p:sp>
    </p:spTree>
    <p:extLst>
      <p:ext uri="{BB962C8B-B14F-4D97-AF65-F5344CB8AC3E}">
        <p14:creationId xmlns:p14="http://schemas.microsoft.com/office/powerpoint/2010/main" val="747973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D5AEAD3-A9F0-4271-B1E0-3436F7633397}" type="datetimeFigureOut">
              <a:rPr lang="en-US" smtClean="0"/>
              <a:t>5/12/2018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FCE827A-A857-4D9C-97F4-ADA0F21F0701}" type="slidenum">
              <a:rPr lang="en-US" smtClean="0"/>
              <a:t>‹#›</a:t>
            </a:fld>
            <a:endParaRPr lang="en-US" dirty="0"/>
          </a:p>
        </p:txBody>
      </p:sp>
    </p:spTree>
    <p:extLst>
      <p:ext uri="{BB962C8B-B14F-4D97-AF65-F5344CB8AC3E}">
        <p14:creationId xmlns:p14="http://schemas.microsoft.com/office/powerpoint/2010/main" val="1037890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D5AEAD3-A9F0-4271-B1E0-3436F7633397}" type="datetimeFigureOut">
              <a:rPr lang="en-US" smtClean="0"/>
              <a:t>5/12/2018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CE827A-A857-4D9C-97F4-ADA0F21F0701}" type="slidenum">
              <a:rPr lang="en-US" smtClean="0"/>
              <a:t>‹#›</a:t>
            </a:fld>
            <a:endParaRPr lang="en-US" dirty="0"/>
          </a:p>
        </p:txBody>
      </p:sp>
    </p:spTree>
    <p:extLst>
      <p:ext uri="{BB962C8B-B14F-4D97-AF65-F5344CB8AC3E}">
        <p14:creationId xmlns:p14="http://schemas.microsoft.com/office/powerpoint/2010/main" val="547916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D5AEAD3-A9F0-4271-B1E0-3436F7633397}" type="datetimeFigureOut">
              <a:rPr lang="en-US" smtClean="0"/>
              <a:t>5/12/2018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CE827A-A857-4D9C-97F4-ADA0F21F0701}" type="slidenum">
              <a:rPr lang="en-US" smtClean="0"/>
              <a:t>‹#›</a:t>
            </a:fld>
            <a:endParaRPr lang="en-US" dirty="0"/>
          </a:p>
        </p:txBody>
      </p:sp>
    </p:spTree>
    <p:extLst>
      <p:ext uri="{BB962C8B-B14F-4D97-AF65-F5344CB8AC3E}">
        <p14:creationId xmlns:p14="http://schemas.microsoft.com/office/powerpoint/2010/main" val="501114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6A282E-4486-4A24-A175-6382A8A92B4C}" type="datetimeFigureOut">
              <a:rPr lang="en-US" smtClean="0"/>
              <a:t>5/12/2018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7CE30F-AF5F-4536-B40B-DD99A384815B}" type="slidenum">
              <a:rPr lang="en-US" smtClean="0"/>
              <a:t>‹#›</a:t>
            </a:fld>
            <a:endParaRPr lang="en-US" dirty="0"/>
          </a:p>
        </p:txBody>
      </p:sp>
    </p:spTree>
    <p:extLst>
      <p:ext uri="{BB962C8B-B14F-4D97-AF65-F5344CB8AC3E}">
        <p14:creationId xmlns:p14="http://schemas.microsoft.com/office/powerpoint/2010/main" val="171929131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kaheiner@ucdavis.edu" TargetMode="Externa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4.xml"/><Relationship Id="rId1" Type="http://schemas.openxmlformats.org/officeDocument/2006/relationships/themeOverride" Target="../theme/themeOverride2.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themeOverride" Target="../theme/themeOverride3.xml"/><Relationship Id="rId5" Type="http://schemas.openxmlformats.org/officeDocument/2006/relationships/hyperlink" Target="http://tarabeingtara.blogspot.com/2012/01/my-new-years-resolutions.html" TargetMode="Externa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Layout" Target="../slideLayouts/slideLayout9.xml"/><Relationship Id="rId1" Type="http://schemas.openxmlformats.org/officeDocument/2006/relationships/themeOverride" Target="../theme/themeOverride5.xml"/><Relationship Id="rId5" Type="http://schemas.openxmlformats.org/officeDocument/2006/relationships/image" Target="../media/image7.JP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slideLayout" Target="../slideLayouts/slideLayout4.xml"/><Relationship Id="rId1" Type="http://schemas.openxmlformats.org/officeDocument/2006/relationships/themeOverride" Target="../theme/themeOverride6.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slideLayout" Target="../slideLayouts/slideLayout4.xml"/><Relationship Id="rId1" Type="http://schemas.openxmlformats.org/officeDocument/2006/relationships/themeOverride" Target="../theme/themeOverride7.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slideLayout" Target="../slideLayouts/slideLayout4.xml"/><Relationship Id="rId1" Type="http://schemas.openxmlformats.org/officeDocument/2006/relationships/themeOverride" Target="../theme/themeOverride8.xml"/><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slideLayout" Target="../slideLayouts/slideLayout4.xml"/><Relationship Id="rId1" Type="http://schemas.openxmlformats.org/officeDocument/2006/relationships/themeOverride" Target="../theme/themeOverride9.xml"/><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slideLayout" Target="../slideLayouts/slideLayout4.xml"/><Relationship Id="rId1" Type="http://schemas.openxmlformats.org/officeDocument/2006/relationships/themeOverride" Target="../theme/themeOverride10.xml"/><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slideLayout" Target="../slideLayouts/slideLayout4.xml"/><Relationship Id="rId1" Type="http://schemas.openxmlformats.org/officeDocument/2006/relationships/themeOverride" Target="../theme/themeOverride11.xml"/><Relationship Id="rId4" Type="http://schemas.openxmlformats.org/officeDocument/2006/relationships/image" Target="../media/image19.JPG"/></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slideLayout" Target="../slideLayouts/slideLayout4.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slideLayout" Target="../slideLayouts/slideLayout4.xml"/><Relationship Id="rId1" Type="http://schemas.openxmlformats.org/officeDocument/2006/relationships/themeOverride" Target="../theme/themeOverr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4.xml"/><Relationship Id="rId1" Type="http://schemas.openxmlformats.org/officeDocument/2006/relationships/themeOverride" Target="../theme/themeOverride14.xml"/><Relationship Id="rId5" Type="http://schemas.openxmlformats.org/officeDocument/2006/relationships/hyperlink" Target="https://ourfiniteworld.com/2016/08/31/intermittent-renewables-cant-favorably-transform-grid-electricity/comment-page-2/" TargetMode="External"/><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hemeOverride" Target="../theme/themeOverride15.xml"/><Relationship Id="rId5" Type="http://schemas.openxmlformats.org/officeDocument/2006/relationships/hyperlink" Target="https://www.gobmenorca.com/bruixoles-actualitzades-0" TargetMode="External"/><Relationship Id="rId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91BAB-AAF0-458B-8207-A48C1E186764}"/>
              </a:ext>
            </a:extLst>
          </p:cNvPr>
          <p:cNvSpPr>
            <a:spLocks noGrp="1"/>
          </p:cNvSpPr>
          <p:nvPr>
            <p:ph type="ctrTitle"/>
          </p:nvPr>
        </p:nvSpPr>
        <p:spPr>
          <a:xfrm>
            <a:off x="1524000" y="453006"/>
            <a:ext cx="9144000" cy="2986480"/>
          </a:xfrm>
        </p:spPr>
        <p:txBody>
          <a:bodyPr>
            <a:normAutofit fontScale="90000"/>
          </a:bodyPr>
          <a:lstStyle/>
          <a:p>
            <a:r>
              <a:rPr lang="en-US" sz="5400" dirty="0">
                <a:latin typeface="Century" panose="02040604050505020304" pitchFamily="18" charset="0"/>
              </a:rPr>
              <a:t>Prospecting New Winery &amp; Vineyard Opportunities in Amador County</a:t>
            </a:r>
            <a:br>
              <a:rPr lang="en-US" sz="5400" dirty="0">
                <a:latin typeface="Century" panose="02040604050505020304" pitchFamily="18" charset="0"/>
              </a:rPr>
            </a:br>
            <a:endParaRPr lang="en-US" sz="5400" dirty="0">
              <a:latin typeface="Century" panose="02040604050505020304" pitchFamily="18" charset="0"/>
            </a:endParaRPr>
          </a:p>
        </p:txBody>
      </p:sp>
      <p:sp>
        <p:nvSpPr>
          <p:cNvPr id="3" name="Subtitle 2">
            <a:extLst>
              <a:ext uri="{FF2B5EF4-FFF2-40B4-BE49-F238E27FC236}">
                <a16:creationId xmlns:a16="http://schemas.microsoft.com/office/drawing/2014/main" id="{22C481CF-F66D-4429-953C-3DAA97DACE78}"/>
              </a:ext>
            </a:extLst>
          </p:cNvPr>
          <p:cNvSpPr>
            <a:spLocks noGrp="1"/>
          </p:cNvSpPr>
          <p:nvPr>
            <p:ph type="subTitle" idx="1"/>
          </p:nvPr>
        </p:nvSpPr>
        <p:spPr>
          <a:xfrm>
            <a:off x="1524000" y="3602038"/>
            <a:ext cx="9532690" cy="2194755"/>
          </a:xfrm>
        </p:spPr>
        <p:txBody>
          <a:bodyPr>
            <a:normAutofit fontScale="85000" lnSpcReduction="20000"/>
          </a:bodyPr>
          <a:lstStyle/>
          <a:p>
            <a:endParaRPr lang="en-US" b="1" dirty="0">
              <a:latin typeface="Century" panose="02040604050505020304" pitchFamily="18" charset="0"/>
            </a:endParaRPr>
          </a:p>
          <a:p>
            <a:r>
              <a:rPr lang="en-US" sz="3200" b="1" dirty="0">
                <a:latin typeface="Century" panose="02040604050505020304" pitchFamily="18" charset="0"/>
              </a:rPr>
              <a:t>Focus of Study</a:t>
            </a:r>
          </a:p>
          <a:p>
            <a:r>
              <a:rPr lang="en-US" b="1" dirty="0">
                <a:latin typeface="Century" panose="02040604050505020304" pitchFamily="18" charset="0"/>
              </a:rPr>
              <a:t>City of Plymouth Area </a:t>
            </a:r>
          </a:p>
          <a:p>
            <a:r>
              <a:rPr lang="en-US" dirty="0">
                <a:latin typeface="Century" panose="02040604050505020304" pitchFamily="18" charset="0"/>
              </a:rPr>
              <a:t> Kent Heiner </a:t>
            </a:r>
            <a:r>
              <a:rPr lang="en-US" dirty="0">
                <a:latin typeface="Century" panose="02040604050505020304" pitchFamily="18" charset="0"/>
                <a:hlinkClick r:id="rId3"/>
              </a:rPr>
              <a:t>kaheiner@ucdavis.edu</a:t>
            </a:r>
            <a:r>
              <a:rPr lang="en-US" dirty="0">
                <a:latin typeface="Century" panose="02040604050505020304" pitchFamily="18" charset="0"/>
              </a:rPr>
              <a:t> </a:t>
            </a:r>
          </a:p>
          <a:p>
            <a:r>
              <a:rPr lang="en-US" dirty="0">
                <a:latin typeface="Century" panose="02040604050505020304" pitchFamily="18" charset="0"/>
              </a:rPr>
              <a:t>GEOG 375 Spring 2018</a:t>
            </a:r>
          </a:p>
          <a:p>
            <a:r>
              <a:rPr lang="en-US" dirty="0">
                <a:latin typeface="Century" panose="02040604050505020304" pitchFamily="18" charset="0"/>
              </a:rPr>
              <a:t>Introduction to GIS Programming/Prof. Nathan Jennings</a:t>
            </a:r>
          </a:p>
          <a:p>
            <a:endParaRPr lang="en-US" dirty="0"/>
          </a:p>
        </p:txBody>
      </p:sp>
    </p:spTree>
    <p:extLst>
      <p:ext uri="{BB962C8B-B14F-4D97-AF65-F5344CB8AC3E}">
        <p14:creationId xmlns:p14="http://schemas.microsoft.com/office/powerpoint/2010/main" val="2971852187"/>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C4C9A8-03AA-4186-AFD2-D02E7D1DC3B8}"/>
              </a:ext>
            </a:extLst>
          </p:cNvPr>
          <p:cNvSpPr>
            <a:spLocks noGrp="1"/>
          </p:cNvSpPr>
          <p:nvPr>
            <p:ph type="title"/>
          </p:nvPr>
        </p:nvSpPr>
        <p:spPr>
          <a:xfrm>
            <a:off x="770467" y="429208"/>
            <a:ext cx="10515600" cy="709125"/>
          </a:xfrm>
        </p:spPr>
        <p:txBody>
          <a:bodyPr>
            <a:noAutofit/>
          </a:bodyPr>
          <a:lstStyle/>
          <a:p>
            <a:r>
              <a:rPr lang="en-US" sz="4800" dirty="0">
                <a:latin typeface="Century" panose="02040604050505020304" pitchFamily="18" charset="0"/>
              </a:rPr>
              <a:t>Amador Wine Country</a:t>
            </a:r>
            <a:br>
              <a:rPr lang="en-US" sz="5400" dirty="0"/>
            </a:br>
            <a:endParaRPr lang="en-US" sz="3200" dirty="0"/>
          </a:p>
        </p:txBody>
      </p:sp>
      <p:pic>
        <p:nvPicPr>
          <p:cNvPr id="10" name="Content Placeholder 9">
            <a:extLst>
              <a:ext uri="{FF2B5EF4-FFF2-40B4-BE49-F238E27FC236}">
                <a16:creationId xmlns:a16="http://schemas.microsoft.com/office/drawing/2014/main" id="{8FB33E75-A8C4-4A8B-8F9B-0F2152005489}"/>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493638" y="1825625"/>
            <a:ext cx="3870723" cy="4351338"/>
          </a:xfrm>
        </p:spPr>
      </p:pic>
      <p:pic>
        <p:nvPicPr>
          <p:cNvPr id="8" name="Content Placeholder 7">
            <a:extLst>
              <a:ext uri="{FF2B5EF4-FFF2-40B4-BE49-F238E27FC236}">
                <a16:creationId xmlns:a16="http://schemas.microsoft.com/office/drawing/2014/main" id="{D3FE708A-2377-446E-80F9-84757C2C205F}"/>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279295" y="1825625"/>
            <a:ext cx="4649731" cy="4486275"/>
          </a:xfrm>
        </p:spPr>
      </p:pic>
      <p:sp>
        <p:nvSpPr>
          <p:cNvPr id="11" name="TextBox 10">
            <a:extLst>
              <a:ext uri="{FF2B5EF4-FFF2-40B4-BE49-F238E27FC236}">
                <a16:creationId xmlns:a16="http://schemas.microsoft.com/office/drawing/2014/main" id="{13F7A81F-94E7-4D7F-8CA8-0D4F736F32F2}"/>
              </a:ext>
            </a:extLst>
          </p:cNvPr>
          <p:cNvSpPr txBox="1"/>
          <p:nvPr/>
        </p:nvSpPr>
        <p:spPr>
          <a:xfrm>
            <a:off x="942390" y="1001780"/>
            <a:ext cx="9871789" cy="646331"/>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Century" panose="02040604050505020304" pitchFamily="18" charset="0"/>
              </a:rPr>
              <a:t>A rapidly expanded wine country, excellent opportunity for prospecting winery owners</a:t>
            </a:r>
          </a:p>
          <a:p>
            <a:pPr marL="285750" indent="-285750">
              <a:buFont typeface="Arial" panose="020B0604020202020204" pitchFamily="34" charset="0"/>
              <a:buChar char="•"/>
            </a:pPr>
            <a:r>
              <a:rPr lang="en-US" dirty="0">
                <a:latin typeface="Century" panose="02040604050505020304" pitchFamily="18" charset="0"/>
              </a:rPr>
              <a:t>Still plenty of undeveloped Ag land available, as opposed to Napa county, for example</a:t>
            </a:r>
          </a:p>
        </p:txBody>
      </p:sp>
    </p:spTree>
    <p:extLst>
      <p:ext uri="{BB962C8B-B14F-4D97-AF65-F5344CB8AC3E}">
        <p14:creationId xmlns:p14="http://schemas.microsoft.com/office/powerpoint/2010/main" val="2859335011"/>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54FF9-8B21-457C-BB1B-20FD9DCC1083}"/>
              </a:ext>
            </a:extLst>
          </p:cNvPr>
          <p:cNvSpPr>
            <a:spLocks noGrp="1"/>
          </p:cNvSpPr>
          <p:nvPr>
            <p:ph type="title"/>
          </p:nvPr>
        </p:nvSpPr>
        <p:spPr/>
        <p:txBody>
          <a:bodyPr/>
          <a:lstStyle/>
          <a:p>
            <a:r>
              <a:rPr lang="en-US" dirty="0">
                <a:latin typeface="Century" panose="02040604050505020304" pitchFamily="18" charset="0"/>
              </a:rPr>
              <a:t>Project Purpose</a:t>
            </a:r>
          </a:p>
        </p:txBody>
      </p:sp>
      <p:sp>
        <p:nvSpPr>
          <p:cNvPr id="3" name="Content Placeholder 2">
            <a:extLst>
              <a:ext uri="{FF2B5EF4-FFF2-40B4-BE49-F238E27FC236}">
                <a16:creationId xmlns:a16="http://schemas.microsoft.com/office/drawing/2014/main" id="{9992E19E-0DA1-41D0-AE64-F43DD3D06EE5}"/>
              </a:ext>
            </a:extLst>
          </p:cNvPr>
          <p:cNvSpPr>
            <a:spLocks noGrp="1"/>
          </p:cNvSpPr>
          <p:nvPr>
            <p:ph sz="half" idx="1"/>
          </p:nvPr>
        </p:nvSpPr>
        <p:spPr>
          <a:xfrm>
            <a:off x="175725" y="1825625"/>
            <a:ext cx="9406814" cy="4351338"/>
          </a:xfrm>
        </p:spPr>
        <p:txBody>
          <a:bodyPr/>
          <a:lstStyle/>
          <a:p>
            <a:r>
              <a:rPr lang="en-US" dirty="0">
                <a:latin typeface="Century" panose="02040604050505020304" pitchFamily="18" charset="0"/>
              </a:rPr>
              <a:t>Develop a python script that is designed to help clients seek out new winery and vineyard availability within Amador County (Plymouth area focus)</a:t>
            </a:r>
          </a:p>
          <a:p>
            <a:r>
              <a:rPr lang="en-US" dirty="0">
                <a:latin typeface="Century" panose="02040604050505020304" pitchFamily="18" charset="0"/>
              </a:rPr>
              <a:t>Sufficient unfarmed land within the agriculturally zoned areas that are available for purchase</a:t>
            </a:r>
          </a:p>
          <a:p>
            <a:r>
              <a:rPr lang="en-US" dirty="0">
                <a:latin typeface="Century" panose="02040604050505020304" pitchFamily="18" charset="0"/>
              </a:rPr>
              <a:t>Rapidly growing wine country, values expected to rise soon</a:t>
            </a:r>
          </a:p>
          <a:p>
            <a:r>
              <a:rPr lang="en-US" dirty="0">
                <a:latin typeface="Century" panose="02040604050505020304" pitchFamily="18" charset="0"/>
              </a:rPr>
              <a:t>Demonstrate python-coded geoprocessing functions to achieve desired processed data </a:t>
            </a:r>
          </a:p>
        </p:txBody>
      </p:sp>
      <p:pic>
        <p:nvPicPr>
          <p:cNvPr id="5" name="Picture 4">
            <a:extLst>
              <a:ext uri="{FF2B5EF4-FFF2-40B4-BE49-F238E27FC236}">
                <a16:creationId xmlns:a16="http://schemas.microsoft.com/office/drawing/2014/main" id="{1419E826-CE4D-4996-BE2C-15685A2AB8C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473" b="92289" l="5096" r="92675">
                        <a14:foregroundMark x1="19108" y1="22637" x2="19108" y2="22637"/>
                        <a14:foregroundMark x1="16561" y1="15423" x2="16561" y2="15423"/>
                        <a14:foregroundMark x1="16561" y1="12935" x2="16561" y2="12935"/>
                        <a14:foregroundMark x1="9236" y1="18905" x2="9236" y2="18905"/>
                        <a14:foregroundMark x1="5732" y1="21642" x2="5732" y2="21642"/>
                        <a14:foregroundMark x1="32484" y1="82836" x2="32484" y2="82836"/>
                        <a14:foregroundMark x1="33439" y1="74876" x2="33439" y2="74876"/>
                        <a14:foregroundMark x1="31847" y1="80100" x2="31847" y2="80100"/>
                        <a14:foregroundMark x1="25159" y1="90547" x2="25159" y2="90547"/>
                        <a14:foregroundMark x1="25159" y1="92537" x2="25159" y2="92537"/>
                        <a14:foregroundMark x1="72930" y1="83333" x2="72930" y2="83333"/>
                        <a14:foregroundMark x1="78344" y1="86567" x2="78344" y2="86567"/>
                        <a14:foregroundMark x1="77070" y1="91791" x2="77070" y2="91791"/>
                        <a14:foregroundMark x1="26115" y1="92786" x2="26115" y2="92786"/>
                        <a14:foregroundMark x1="42675" y1="5721" x2="42675" y2="5721"/>
                        <a14:foregroundMark x1="92675" y1="47015" x2="92675" y2="47015"/>
                      </a14:backgroundRemoval>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9952409" y="2496491"/>
            <a:ext cx="1823976" cy="2335154"/>
          </a:xfrm>
          <a:prstGeom prst="rect">
            <a:avLst/>
          </a:prstGeom>
        </p:spPr>
      </p:pic>
    </p:spTree>
    <p:extLst>
      <p:ext uri="{BB962C8B-B14F-4D97-AF65-F5344CB8AC3E}">
        <p14:creationId xmlns:p14="http://schemas.microsoft.com/office/powerpoint/2010/main" val="433373185"/>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7" name="Content Placeholder 3">
            <a:extLst>
              <a:ext uri="{FF2B5EF4-FFF2-40B4-BE49-F238E27FC236}">
                <a16:creationId xmlns:a16="http://schemas.microsoft.com/office/drawing/2014/main" id="{E6760455-19DD-4666-B7F0-422E1B40BECF}"/>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5458408" y="1583029"/>
            <a:ext cx="6350540" cy="4641364"/>
          </a:xfrm>
          <a:prstGeom prst="rect">
            <a:avLst/>
          </a:prstGeom>
        </p:spPr>
      </p:pic>
      <p:sp>
        <p:nvSpPr>
          <p:cNvPr id="2" name="Title 1">
            <a:extLst>
              <a:ext uri="{FF2B5EF4-FFF2-40B4-BE49-F238E27FC236}">
                <a16:creationId xmlns:a16="http://schemas.microsoft.com/office/drawing/2014/main" id="{9866B809-FC2B-4C7E-AEDD-D18C7344D0E7}"/>
              </a:ext>
            </a:extLst>
          </p:cNvPr>
          <p:cNvSpPr>
            <a:spLocks noGrp="1"/>
          </p:cNvSpPr>
          <p:nvPr>
            <p:ph type="title"/>
          </p:nvPr>
        </p:nvSpPr>
        <p:spPr>
          <a:xfrm>
            <a:off x="763556" y="0"/>
            <a:ext cx="10515600" cy="1374581"/>
          </a:xfrm>
        </p:spPr>
        <p:txBody>
          <a:bodyPr>
            <a:normAutofit/>
          </a:bodyPr>
          <a:lstStyle/>
          <a:p>
            <a:r>
              <a:rPr lang="en-US" sz="4800" dirty="0">
                <a:latin typeface="Century" panose="02040604050505020304" pitchFamily="18" charset="0"/>
              </a:rPr>
              <a:t>Starting the Script </a:t>
            </a:r>
          </a:p>
        </p:txBody>
      </p:sp>
      <p:sp>
        <p:nvSpPr>
          <p:cNvPr id="9" name="Content Placeholder 8">
            <a:extLst>
              <a:ext uri="{FF2B5EF4-FFF2-40B4-BE49-F238E27FC236}">
                <a16:creationId xmlns:a16="http://schemas.microsoft.com/office/drawing/2014/main" id="{B9E8EB9C-B221-4E56-B442-88EC15FBC418}"/>
              </a:ext>
            </a:extLst>
          </p:cNvPr>
          <p:cNvSpPr>
            <a:spLocks noGrp="1"/>
          </p:cNvSpPr>
          <p:nvPr>
            <p:ph idx="1"/>
          </p:nvPr>
        </p:nvSpPr>
        <p:spPr>
          <a:xfrm>
            <a:off x="102637" y="1825625"/>
            <a:ext cx="5355771" cy="3947724"/>
          </a:xfrm>
        </p:spPr>
        <p:txBody>
          <a:bodyPr>
            <a:normAutofit/>
          </a:bodyPr>
          <a:lstStyle/>
          <a:p>
            <a:r>
              <a:rPr lang="en-US" sz="2400" dirty="0">
                <a:latin typeface="Century" panose="02040604050505020304" pitchFamily="18" charset="0"/>
              </a:rPr>
              <a:t>AmadorCounty.gdb as my workspace (raw county data)</a:t>
            </a:r>
          </a:p>
          <a:p>
            <a:r>
              <a:rPr lang="en-US" sz="2400" dirty="0">
                <a:latin typeface="Century" panose="02040604050505020304" pitchFamily="18" charset="0"/>
              </a:rPr>
              <a:t>WinerySiting.gdb as separate output location of the file geodatabase for feature class exports (processed data)</a:t>
            </a:r>
          </a:p>
          <a:p>
            <a:r>
              <a:rPr lang="en-US" sz="2400" dirty="0">
                <a:latin typeface="Century" panose="02040604050505020304" pitchFamily="18" charset="0"/>
              </a:rPr>
              <a:t>Variable definitions for many of the subsequent geoprocessing functions</a:t>
            </a:r>
          </a:p>
          <a:p>
            <a:r>
              <a:rPr lang="en-US" sz="2400" dirty="0">
                <a:latin typeface="Century" panose="02040604050505020304" pitchFamily="18" charset="0"/>
              </a:rPr>
              <a:t>os.path.join variables</a:t>
            </a:r>
          </a:p>
          <a:p>
            <a:pPr marL="0" indent="0">
              <a:buNone/>
            </a:pPr>
            <a:endParaRPr lang="en-US" sz="2400" dirty="0">
              <a:latin typeface="Century" panose="02040604050505020304" pitchFamily="18" charset="0"/>
            </a:endParaRPr>
          </a:p>
          <a:p>
            <a:endParaRPr lang="en-US" sz="2000" dirty="0">
              <a:latin typeface="Century" panose="02040604050505020304" pitchFamily="18" charset="0"/>
            </a:endParaRPr>
          </a:p>
        </p:txBody>
      </p:sp>
    </p:spTree>
    <p:extLst>
      <p:ext uri="{BB962C8B-B14F-4D97-AF65-F5344CB8AC3E}">
        <p14:creationId xmlns:p14="http://schemas.microsoft.com/office/powerpoint/2010/main" val="3867970686"/>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6B809-FC2B-4C7E-AEDD-D18C7344D0E7}"/>
              </a:ext>
            </a:extLst>
          </p:cNvPr>
          <p:cNvSpPr>
            <a:spLocks noGrp="1"/>
          </p:cNvSpPr>
          <p:nvPr>
            <p:ph type="title"/>
          </p:nvPr>
        </p:nvSpPr>
        <p:spPr>
          <a:xfrm>
            <a:off x="457199" y="205273"/>
            <a:ext cx="10403633" cy="895739"/>
          </a:xfrm>
        </p:spPr>
        <p:txBody>
          <a:bodyPr>
            <a:noAutofit/>
          </a:bodyPr>
          <a:lstStyle/>
          <a:p>
            <a:r>
              <a:rPr lang="en-US" sz="4800" dirty="0">
                <a:latin typeface="Century" panose="02040604050505020304" pitchFamily="18" charset="0"/>
              </a:rPr>
              <a:t>Variables for Layers and Queries</a:t>
            </a:r>
          </a:p>
        </p:txBody>
      </p:sp>
      <p:pic>
        <p:nvPicPr>
          <p:cNvPr id="10" name="Content Placeholder 9">
            <a:extLst>
              <a:ext uri="{FF2B5EF4-FFF2-40B4-BE49-F238E27FC236}">
                <a16:creationId xmlns:a16="http://schemas.microsoft.com/office/drawing/2014/main" id="{19962872-0408-4F5A-AA5C-A3D10B9A5CCF}"/>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a:off x="7182983" y="3480319"/>
            <a:ext cx="3677849" cy="1211527"/>
          </a:xfrm>
        </p:spPr>
      </p:pic>
      <p:sp>
        <p:nvSpPr>
          <p:cNvPr id="11" name="Text Placeholder 10">
            <a:extLst>
              <a:ext uri="{FF2B5EF4-FFF2-40B4-BE49-F238E27FC236}">
                <a16:creationId xmlns:a16="http://schemas.microsoft.com/office/drawing/2014/main" id="{ECA14F33-0E98-4994-B60E-096C76DC0279}"/>
              </a:ext>
            </a:extLst>
          </p:cNvPr>
          <p:cNvSpPr>
            <a:spLocks noGrp="1"/>
          </p:cNvSpPr>
          <p:nvPr>
            <p:ph type="body" sz="half" idx="2"/>
          </p:nvPr>
        </p:nvSpPr>
        <p:spPr>
          <a:xfrm>
            <a:off x="354563" y="2147556"/>
            <a:ext cx="6223519" cy="3237723"/>
          </a:xfrm>
        </p:spPr>
        <p:txBody>
          <a:bodyPr/>
          <a:lstStyle/>
          <a:p>
            <a:pPr marL="285750" indent="-285750">
              <a:buFont typeface="Arial" panose="020B0604020202020204" pitchFamily="34" charset="0"/>
              <a:buChar char="•"/>
            </a:pPr>
            <a:r>
              <a:rPr lang="en-US" sz="2400" dirty="0">
                <a:latin typeface="Century" panose="02040604050505020304" pitchFamily="18" charset="0"/>
              </a:rPr>
              <a:t>Geoprocessing routines required the making of layers </a:t>
            </a:r>
          </a:p>
          <a:p>
            <a:pPr marL="285750" indent="-285750">
              <a:buFont typeface="Arial" panose="020B0604020202020204" pitchFamily="34" charset="0"/>
              <a:buChar char="•"/>
            </a:pPr>
            <a:r>
              <a:rPr lang="en-US" sz="2400" dirty="0">
                <a:latin typeface="Century" panose="02040604050505020304" pitchFamily="18" charset="0"/>
              </a:rPr>
              <a:t>Variables created for my query statements</a:t>
            </a:r>
          </a:p>
          <a:p>
            <a:pPr marL="742950" lvl="1" indent="-285750">
              <a:buFont typeface="Arial" panose="020B0604020202020204" pitchFamily="34" charset="0"/>
              <a:buChar char="•"/>
            </a:pPr>
            <a:r>
              <a:rPr lang="en-US" sz="2000" dirty="0">
                <a:latin typeface="Century" panose="02040604050505020304" pitchFamily="18" charset="0"/>
              </a:rPr>
              <a:t>To select the AG field from the Zoning layer</a:t>
            </a:r>
          </a:p>
          <a:p>
            <a:pPr marL="742950" lvl="1" indent="-285750">
              <a:buFont typeface="Arial" panose="020B0604020202020204" pitchFamily="34" charset="0"/>
              <a:buChar char="•"/>
            </a:pPr>
            <a:r>
              <a:rPr lang="en-US" sz="2000" dirty="0">
                <a:latin typeface="Century" panose="02040604050505020304" pitchFamily="18" charset="0"/>
              </a:rPr>
              <a:t>To select the Plymouth field from the City Boundary layer</a:t>
            </a:r>
          </a:p>
          <a:p>
            <a:endParaRPr lang="en-US" dirty="0">
              <a:latin typeface="Century" panose="02040604050505020304" pitchFamily="18" charset="0"/>
            </a:endParaRPr>
          </a:p>
        </p:txBody>
      </p:sp>
      <p:pic>
        <p:nvPicPr>
          <p:cNvPr id="8" name="Content Placeholder 7">
            <a:extLst>
              <a:ext uri="{FF2B5EF4-FFF2-40B4-BE49-F238E27FC236}">
                <a16:creationId xmlns:a16="http://schemas.microsoft.com/office/drawing/2014/main" id="{602AACA4-2C0F-4C45-95A4-FCB0A3890629}"/>
              </a:ext>
            </a:extLst>
          </p:cNvPr>
          <p:cNvPicPr>
            <a:picLocks noGrp="1" noChangeAspect="1"/>
          </p:cNvPicPr>
          <p:nvPr>
            <p:ph sz="half" idx="4294967295"/>
          </p:nvPr>
        </p:nvPicPr>
        <p:blipFill>
          <a:blip r:embed="rId4">
            <a:extLst>
              <a:ext uri="{28A0092B-C50C-407E-A947-70E740481C1C}">
                <a14:useLocalDpi xmlns:a14="http://schemas.microsoft.com/office/drawing/2010/main" val="0"/>
              </a:ext>
            </a:extLst>
          </a:blip>
          <a:stretch>
            <a:fillRect/>
          </a:stretch>
        </p:blipFill>
        <p:spPr>
          <a:xfrm>
            <a:off x="6618174" y="1519934"/>
            <a:ext cx="5138737" cy="1541463"/>
          </a:xfrm>
        </p:spPr>
      </p:pic>
      <p:pic>
        <p:nvPicPr>
          <p:cNvPr id="13" name="Picture 12">
            <a:extLst>
              <a:ext uri="{FF2B5EF4-FFF2-40B4-BE49-F238E27FC236}">
                <a16:creationId xmlns:a16="http://schemas.microsoft.com/office/drawing/2014/main" id="{36BD68C2-4BD7-4276-B4EB-4BF165965C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02564" y="5385279"/>
            <a:ext cx="8070439" cy="835362"/>
          </a:xfrm>
          <a:prstGeom prst="rect">
            <a:avLst/>
          </a:prstGeom>
        </p:spPr>
      </p:pic>
    </p:spTree>
    <p:extLst>
      <p:ext uri="{BB962C8B-B14F-4D97-AF65-F5344CB8AC3E}">
        <p14:creationId xmlns:p14="http://schemas.microsoft.com/office/powerpoint/2010/main" val="583468215"/>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6B809-FC2B-4C7E-AEDD-D18C7344D0E7}"/>
              </a:ext>
            </a:extLst>
          </p:cNvPr>
          <p:cNvSpPr>
            <a:spLocks noGrp="1"/>
          </p:cNvSpPr>
          <p:nvPr>
            <p:ph type="title"/>
          </p:nvPr>
        </p:nvSpPr>
        <p:spPr>
          <a:xfrm>
            <a:off x="608620" y="309258"/>
            <a:ext cx="4177983" cy="1594187"/>
          </a:xfrm>
        </p:spPr>
        <p:txBody>
          <a:bodyPr>
            <a:noAutofit/>
          </a:bodyPr>
          <a:lstStyle/>
          <a:p>
            <a:pPr algn="ctr"/>
            <a:r>
              <a:rPr lang="en-US" dirty="0">
                <a:latin typeface="Century" panose="02040604050505020304" pitchFamily="18" charset="0"/>
              </a:rPr>
              <a:t>Copy Features </a:t>
            </a:r>
            <a:br>
              <a:rPr lang="en-US" dirty="0">
                <a:latin typeface="Century" panose="02040604050505020304" pitchFamily="18" charset="0"/>
              </a:rPr>
            </a:br>
            <a:r>
              <a:rPr lang="en-US" dirty="0">
                <a:latin typeface="Century" panose="02040604050505020304" pitchFamily="18" charset="0"/>
              </a:rPr>
              <a:t>&amp;</a:t>
            </a:r>
            <a:br>
              <a:rPr lang="en-US" dirty="0">
                <a:latin typeface="Century" panose="02040604050505020304" pitchFamily="18" charset="0"/>
              </a:rPr>
            </a:br>
            <a:r>
              <a:rPr lang="en-US" dirty="0">
                <a:latin typeface="Century" panose="02040604050505020304" pitchFamily="18" charset="0"/>
              </a:rPr>
              <a:t> Get Count</a:t>
            </a:r>
          </a:p>
        </p:txBody>
      </p:sp>
      <p:pic>
        <p:nvPicPr>
          <p:cNvPr id="9" name="Content Placeholder 8">
            <a:extLst>
              <a:ext uri="{FF2B5EF4-FFF2-40B4-BE49-F238E27FC236}">
                <a16:creationId xmlns:a16="http://schemas.microsoft.com/office/drawing/2014/main" id="{EF63CE39-F561-4171-BA4B-9CD2E6382BCF}"/>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414565" y="2677186"/>
            <a:ext cx="5181600" cy="3961835"/>
          </a:xfrm>
        </p:spPr>
      </p:pic>
      <p:pic>
        <p:nvPicPr>
          <p:cNvPr id="7" name="Content Placeholder 6">
            <a:extLst>
              <a:ext uri="{FF2B5EF4-FFF2-40B4-BE49-F238E27FC236}">
                <a16:creationId xmlns:a16="http://schemas.microsoft.com/office/drawing/2014/main" id="{3C0B6E52-CF4D-4FD6-B942-FF18C21BDD0D}"/>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414565" y="929919"/>
            <a:ext cx="5181600" cy="1562414"/>
          </a:xfrm>
        </p:spPr>
      </p:pic>
      <p:sp>
        <p:nvSpPr>
          <p:cNvPr id="10" name="TextBox 9">
            <a:extLst>
              <a:ext uri="{FF2B5EF4-FFF2-40B4-BE49-F238E27FC236}">
                <a16:creationId xmlns:a16="http://schemas.microsoft.com/office/drawing/2014/main" id="{A2BBB556-2465-4640-8382-0B774AD9832B}"/>
              </a:ext>
            </a:extLst>
          </p:cNvPr>
          <p:cNvSpPr txBox="1"/>
          <p:nvPr/>
        </p:nvSpPr>
        <p:spPr>
          <a:xfrm>
            <a:off x="338033" y="2583880"/>
            <a:ext cx="5773518" cy="2308324"/>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Century" panose="02040604050505020304" pitchFamily="18" charset="0"/>
              </a:rPr>
              <a:t>Queried Features are copied to a new “AgZoneOnly” feature class in WinerySiting.gdb</a:t>
            </a:r>
          </a:p>
          <a:p>
            <a:endParaRPr lang="en-US" dirty="0">
              <a:latin typeface="Century" panose="02040604050505020304" pitchFamily="18" charset="0"/>
            </a:endParaRPr>
          </a:p>
          <a:p>
            <a:pPr marL="285750" indent="-285750">
              <a:buFont typeface="Arial" panose="020B0604020202020204" pitchFamily="34" charset="0"/>
              <a:buChar char="•"/>
            </a:pPr>
            <a:r>
              <a:rPr lang="en-US" dirty="0">
                <a:latin typeface="Century" panose="02040604050505020304" pitchFamily="18" charset="0"/>
              </a:rPr>
              <a:t>Get Count management routine returns a count of polygons in new shapefile</a:t>
            </a:r>
          </a:p>
          <a:p>
            <a:endParaRPr lang="en-US" dirty="0">
              <a:latin typeface="Century" panose="02040604050505020304" pitchFamily="18" charset="0"/>
            </a:endParaRPr>
          </a:p>
          <a:p>
            <a:pPr marL="285750" indent="-285750">
              <a:buFont typeface="Arial" panose="020B0604020202020204" pitchFamily="34" charset="0"/>
              <a:buChar char="•"/>
            </a:pPr>
            <a:r>
              <a:rPr lang="en-US" dirty="0">
                <a:latin typeface="Century" panose="02040604050505020304" pitchFamily="18" charset="0"/>
              </a:rPr>
              <a:t>Ag Zone Only layer drawn up in ArcMap</a:t>
            </a:r>
          </a:p>
          <a:p>
            <a:endParaRPr lang="en-US" dirty="0"/>
          </a:p>
        </p:txBody>
      </p:sp>
    </p:spTree>
    <p:extLst>
      <p:ext uri="{BB962C8B-B14F-4D97-AF65-F5344CB8AC3E}">
        <p14:creationId xmlns:p14="http://schemas.microsoft.com/office/powerpoint/2010/main" val="3671709728"/>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1F5FB16-E5BC-46BE-A72B-1C5D617E7C69}"/>
              </a:ext>
            </a:extLst>
          </p:cNvPr>
          <p:cNvSpPr>
            <a:spLocks noGrp="1"/>
          </p:cNvSpPr>
          <p:nvPr>
            <p:ph type="title"/>
          </p:nvPr>
        </p:nvSpPr>
        <p:spPr>
          <a:xfrm>
            <a:off x="838200" y="365125"/>
            <a:ext cx="3801533" cy="1325563"/>
          </a:xfrm>
        </p:spPr>
        <p:txBody>
          <a:bodyPr>
            <a:noAutofit/>
          </a:bodyPr>
          <a:lstStyle/>
          <a:p>
            <a:r>
              <a:rPr lang="en-US" sz="4000" dirty="0">
                <a:latin typeface="Century" panose="02040604050505020304" pitchFamily="18" charset="0"/>
              </a:rPr>
              <a:t>Ag Zone Parcel Overlap</a:t>
            </a:r>
          </a:p>
        </p:txBody>
      </p:sp>
      <p:pic>
        <p:nvPicPr>
          <p:cNvPr id="5" name="Content Placeholder 4">
            <a:extLst>
              <a:ext uri="{FF2B5EF4-FFF2-40B4-BE49-F238E27FC236}">
                <a16:creationId xmlns:a16="http://schemas.microsoft.com/office/drawing/2014/main" id="{CDFFDB8B-7E13-484B-BC5F-CF4D7531FB9F}"/>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434246" y="2764670"/>
            <a:ext cx="5353024" cy="3895539"/>
          </a:xfrm>
        </p:spPr>
      </p:pic>
      <p:pic>
        <p:nvPicPr>
          <p:cNvPr id="9" name="Content Placeholder 8">
            <a:extLst>
              <a:ext uri="{FF2B5EF4-FFF2-40B4-BE49-F238E27FC236}">
                <a16:creationId xmlns:a16="http://schemas.microsoft.com/office/drawing/2014/main" id="{AC8FD97E-1DF0-4F0F-8828-350765946274}"/>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434246" y="438540"/>
            <a:ext cx="5353024" cy="2183040"/>
          </a:xfrm>
        </p:spPr>
      </p:pic>
      <p:sp>
        <p:nvSpPr>
          <p:cNvPr id="10" name="TextBox 9">
            <a:extLst>
              <a:ext uri="{FF2B5EF4-FFF2-40B4-BE49-F238E27FC236}">
                <a16:creationId xmlns:a16="http://schemas.microsoft.com/office/drawing/2014/main" id="{BB4C06BD-DBFA-4C0A-AD57-44493C0A2726}"/>
              </a:ext>
            </a:extLst>
          </p:cNvPr>
          <p:cNvSpPr txBox="1"/>
          <p:nvPr/>
        </p:nvSpPr>
        <p:spPr>
          <a:xfrm>
            <a:off x="585475" y="2298899"/>
            <a:ext cx="5274149" cy="3693319"/>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Century" panose="02040604050505020304" pitchFamily="18" charset="0"/>
              </a:rPr>
              <a:t>Feature layers made for Select Layer by Location </a:t>
            </a:r>
          </a:p>
          <a:p>
            <a:pPr marL="285750" indent="-285750">
              <a:buFont typeface="Arial" panose="020B0604020202020204" pitchFamily="34" charset="0"/>
              <a:buChar char="•"/>
            </a:pPr>
            <a:endParaRPr lang="en-US" dirty="0">
              <a:latin typeface="Century" panose="02040604050505020304" pitchFamily="18" charset="0"/>
            </a:endParaRPr>
          </a:p>
          <a:p>
            <a:pPr marL="285750" indent="-285750">
              <a:buFont typeface="Arial" panose="020B0604020202020204" pitchFamily="34" charset="0"/>
              <a:buChar char="•"/>
            </a:pPr>
            <a:r>
              <a:rPr lang="en-US" dirty="0">
                <a:latin typeface="Century" panose="02040604050505020304" pitchFamily="18" charset="0"/>
              </a:rPr>
              <a:t>Overlap type "HAVE_THEIR_CENTER_IN“ best choice to retain parcels of interest integrity</a:t>
            </a:r>
          </a:p>
          <a:p>
            <a:pPr marL="285750" indent="-285750">
              <a:buFont typeface="Arial" panose="020B0604020202020204" pitchFamily="34" charset="0"/>
              <a:buChar char="•"/>
            </a:pPr>
            <a:endParaRPr lang="en-US" dirty="0">
              <a:latin typeface="Century" panose="02040604050505020304" pitchFamily="18" charset="0"/>
            </a:endParaRPr>
          </a:p>
          <a:p>
            <a:pPr marL="285750" indent="-285750">
              <a:buFont typeface="Arial" panose="020B0604020202020204" pitchFamily="34" charset="0"/>
              <a:buChar char="•"/>
            </a:pPr>
            <a:r>
              <a:rPr lang="en-US" dirty="0">
                <a:latin typeface="Century" panose="02040604050505020304" pitchFamily="18" charset="0"/>
              </a:rPr>
              <a:t>Copy Features routine used to create “ParcelAgZone” new output feature class </a:t>
            </a:r>
          </a:p>
          <a:p>
            <a:pPr marL="285750" indent="-285750">
              <a:buFont typeface="Arial" panose="020B0604020202020204" pitchFamily="34" charset="0"/>
              <a:buChar char="•"/>
            </a:pPr>
            <a:endParaRPr lang="en-US" dirty="0">
              <a:latin typeface="Century" panose="02040604050505020304" pitchFamily="18" charset="0"/>
            </a:endParaRPr>
          </a:p>
          <a:p>
            <a:pPr marL="285750" indent="-285750">
              <a:buFont typeface="Arial" panose="020B0604020202020204" pitchFamily="34" charset="0"/>
              <a:buChar char="•"/>
            </a:pPr>
            <a:r>
              <a:rPr lang="en-US" dirty="0">
                <a:latin typeface="Century" panose="02040604050505020304" pitchFamily="18" charset="0"/>
              </a:rPr>
              <a:t>Parcel Ag Zone layer drawn up in ArcMap</a:t>
            </a:r>
          </a:p>
          <a:p>
            <a:endParaRPr lang="en-US" dirty="0"/>
          </a:p>
          <a:p>
            <a:endParaRPr lang="en-US" dirty="0"/>
          </a:p>
        </p:txBody>
      </p:sp>
    </p:spTree>
    <p:extLst>
      <p:ext uri="{BB962C8B-B14F-4D97-AF65-F5344CB8AC3E}">
        <p14:creationId xmlns:p14="http://schemas.microsoft.com/office/powerpoint/2010/main" val="3376606685"/>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1ED7C-1E3C-4ECF-B3B1-AA29F428501F}"/>
              </a:ext>
            </a:extLst>
          </p:cNvPr>
          <p:cNvSpPr>
            <a:spLocks noGrp="1"/>
          </p:cNvSpPr>
          <p:nvPr>
            <p:ph type="title"/>
          </p:nvPr>
        </p:nvSpPr>
        <p:spPr>
          <a:xfrm>
            <a:off x="403319" y="587022"/>
            <a:ext cx="5609254" cy="978484"/>
          </a:xfrm>
        </p:spPr>
        <p:txBody>
          <a:bodyPr>
            <a:normAutofit/>
          </a:bodyPr>
          <a:lstStyle/>
          <a:p>
            <a:r>
              <a:rPr lang="en-US" dirty="0">
                <a:latin typeface="Century" panose="02040604050505020304" pitchFamily="18" charset="0"/>
              </a:rPr>
              <a:t>Plymouth Boundary </a:t>
            </a:r>
          </a:p>
        </p:txBody>
      </p:sp>
      <p:pic>
        <p:nvPicPr>
          <p:cNvPr id="8" name="Content Placeholder 7">
            <a:extLst>
              <a:ext uri="{FF2B5EF4-FFF2-40B4-BE49-F238E27FC236}">
                <a16:creationId xmlns:a16="http://schemas.microsoft.com/office/drawing/2014/main" id="{87B85FD8-B9CF-46AD-87F1-188656F05BAE}"/>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623754" y="363087"/>
            <a:ext cx="5181600" cy="2145948"/>
          </a:xfrm>
        </p:spPr>
      </p:pic>
      <p:pic>
        <p:nvPicPr>
          <p:cNvPr id="6" name="Content Placeholder 5">
            <a:extLst>
              <a:ext uri="{FF2B5EF4-FFF2-40B4-BE49-F238E27FC236}">
                <a16:creationId xmlns:a16="http://schemas.microsoft.com/office/drawing/2014/main" id="{56F59F90-7826-4FE5-BE9D-635308F14B12}"/>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623754" y="2686317"/>
            <a:ext cx="5181600" cy="4025586"/>
          </a:xfrm>
        </p:spPr>
      </p:pic>
      <p:sp>
        <p:nvSpPr>
          <p:cNvPr id="12" name="Rectangle 11">
            <a:extLst>
              <a:ext uri="{FF2B5EF4-FFF2-40B4-BE49-F238E27FC236}">
                <a16:creationId xmlns:a16="http://schemas.microsoft.com/office/drawing/2014/main" id="{7FF0093C-F63F-48CC-9DA0-EF89D963C47A}"/>
              </a:ext>
            </a:extLst>
          </p:cNvPr>
          <p:cNvSpPr/>
          <p:nvPr/>
        </p:nvSpPr>
        <p:spPr>
          <a:xfrm>
            <a:off x="271134" y="2229117"/>
            <a:ext cx="5741439" cy="3662541"/>
          </a:xfrm>
          <a:prstGeom prst="rect">
            <a:avLst/>
          </a:prstGeom>
        </p:spPr>
        <p:txBody>
          <a:bodyPr wrap="square">
            <a:spAutoFit/>
          </a:bodyPr>
          <a:lstStyle/>
          <a:p>
            <a:pPr marL="285750" indent="-285750">
              <a:buFont typeface="Arial" panose="020B0604020202020204" pitchFamily="34" charset="0"/>
              <a:buChar char="•"/>
            </a:pPr>
            <a:r>
              <a:rPr lang="en-US" sz="2400" dirty="0">
                <a:latin typeface="Century" panose="02040604050505020304" pitchFamily="18" charset="0"/>
              </a:rPr>
              <a:t>Queried Features are copied to a new "PlymouthCityBoundary“ feature class in WinerySiting.gdb</a:t>
            </a:r>
          </a:p>
          <a:p>
            <a:pPr marL="285750" indent="-285750">
              <a:buFont typeface="Arial" panose="020B0604020202020204" pitchFamily="34" charset="0"/>
              <a:buChar char="•"/>
            </a:pPr>
            <a:endParaRPr lang="en-US" sz="2400" dirty="0">
              <a:latin typeface="Century" panose="02040604050505020304" pitchFamily="18" charset="0"/>
            </a:endParaRPr>
          </a:p>
          <a:p>
            <a:pPr marL="285750" indent="-285750">
              <a:buFont typeface="Arial" panose="020B0604020202020204" pitchFamily="34" charset="0"/>
              <a:buChar char="•"/>
            </a:pPr>
            <a:r>
              <a:rPr lang="en-US" sz="2400" dirty="0">
                <a:latin typeface="Century" panose="02040604050505020304" pitchFamily="18" charset="0"/>
              </a:rPr>
              <a:t>Plymouth City Boundary layer will be used for intersection with Ag Zone Parcel </a:t>
            </a:r>
          </a:p>
          <a:p>
            <a:endParaRPr lang="en-US" sz="2000" dirty="0">
              <a:latin typeface="Century" panose="02040604050505020304" pitchFamily="18" charset="0"/>
            </a:endParaRPr>
          </a:p>
          <a:p>
            <a:endParaRPr lang="en-US" sz="2000" dirty="0">
              <a:latin typeface="Century" panose="02040604050505020304" pitchFamily="18" charset="0"/>
            </a:endParaRPr>
          </a:p>
          <a:p>
            <a:endParaRPr lang="en-US" sz="2400" dirty="0">
              <a:latin typeface="Century" panose="02040604050505020304" pitchFamily="18" charset="0"/>
            </a:endParaRPr>
          </a:p>
        </p:txBody>
      </p:sp>
    </p:spTree>
    <p:extLst>
      <p:ext uri="{BB962C8B-B14F-4D97-AF65-F5344CB8AC3E}">
        <p14:creationId xmlns:p14="http://schemas.microsoft.com/office/powerpoint/2010/main" val="2843570123"/>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D4E872-9943-4727-89FE-604B3640977D}"/>
              </a:ext>
            </a:extLst>
          </p:cNvPr>
          <p:cNvSpPr>
            <a:spLocks noGrp="1"/>
          </p:cNvSpPr>
          <p:nvPr>
            <p:ph type="title"/>
          </p:nvPr>
        </p:nvSpPr>
        <p:spPr>
          <a:xfrm>
            <a:off x="680156" y="286103"/>
            <a:ext cx="4975578" cy="1325563"/>
          </a:xfrm>
        </p:spPr>
        <p:txBody>
          <a:bodyPr/>
          <a:lstStyle/>
          <a:p>
            <a:r>
              <a:rPr lang="en-US" dirty="0">
                <a:latin typeface="Century" panose="02040604050505020304" pitchFamily="18" charset="0"/>
              </a:rPr>
              <a:t>Plymouth 4 mi Buffer</a:t>
            </a:r>
          </a:p>
        </p:txBody>
      </p:sp>
      <p:pic>
        <p:nvPicPr>
          <p:cNvPr id="8" name="Content Placeholder 7">
            <a:extLst>
              <a:ext uri="{FF2B5EF4-FFF2-40B4-BE49-F238E27FC236}">
                <a16:creationId xmlns:a16="http://schemas.microsoft.com/office/drawing/2014/main" id="{1DF6AF94-7FD6-4994-8E82-3416DEBB6FC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85487" y="2325511"/>
            <a:ext cx="5211814" cy="4338899"/>
          </a:xfrm>
        </p:spPr>
      </p:pic>
      <p:pic>
        <p:nvPicPr>
          <p:cNvPr id="12" name="Content Placeholder 11">
            <a:extLst>
              <a:ext uri="{FF2B5EF4-FFF2-40B4-BE49-F238E27FC236}">
                <a16:creationId xmlns:a16="http://schemas.microsoft.com/office/drawing/2014/main" id="{30916F02-534C-420A-9112-B88AD70503A5}"/>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6685487" y="503622"/>
            <a:ext cx="5181600" cy="1635589"/>
          </a:xfrm>
        </p:spPr>
      </p:pic>
      <p:sp>
        <p:nvSpPr>
          <p:cNvPr id="13" name="TextBox 12">
            <a:extLst>
              <a:ext uri="{FF2B5EF4-FFF2-40B4-BE49-F238E27FC236}">
                <a16:creationId xmlns:a16="http://schemas.microsoft.com/office/drawing/2014/main" id="{22241812-EC6E-49A5-8735-02D7AD4DACD7}"/>
              </a:ext>
            </a:extLst>
          </p:cNvPr>
          <p:cNvSpPr txBox="1"/>
          <p:nvPr/>
        </p:nvSpPr>
        <p:spPr>
          <a:xfrm>
            <a:off x="680156" y="2486435"/>
            <a:ext cx="5515371" cy="2308324"/>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Century" panose="02040604050505020304" pitchFamily="18" charset="0"/>
              </a:rPr>
              <a:t>Plymouth 4 mile buffer created </a:t>
            </a:r>
          </a:p>
          <a:p>
            <a:pPr marL="285750" indent="-285750">
              <a:buFont typeface="Arial" panose="020B0604020202020204" pitchFamily="34" charset="0"/>
              <a:buChar char="•"/>
            </a:pPr>
            <a:endParaRPr lang="en-US" sz="2400" dirty="0">
              <a:latin typeface="Century" panose="02040604050505020304" pitchFamily="18" charset="0"/>
            </a:endParaRPr>
          </a:p>
          <a:p>
            <a:pPr marL="285750" indent="-285750">
              <a:buFont typeface="Arial" panose="020B0604020202020204" pitchFamily="34" charset="0"/>
              <a:buChar char="•"/>
            </a:pPr>
            <a:r>
              <a:rPr lang="en-US" sz="2400" dirty="0">
                <a:latin typeface="Century" panose="02040604050505020304" pitchFamily="18" charset="0"/>
              </a:rPr>
              <a:t>Buffer layer must intersect with Parcel Ag Zone layer to create the desired feature class for final product</a:t>
            </a:r>
          </a:p>
        </p:txBody>
      </p:sp>
    </p:spTree>
    <p:extLst>
      <p:ext uri="{BB962C8B-B14F-4D97-AF65-F5344CB8AC3E}">
        <p14:creationId xmlns:p14="http://schemas.microsoft.com/office/powerpoint/2010/main" val="2769490783"/>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1ED7C-1E3C-4ECF-B3B1-AA29F428501F}"/>
              </a:ext>
            </a:extLst>
          </p:cNvPr>
          <p:cNvSpPr>
            <a:spLocks noGrp="1"/>
          </p:cNvSpPr>
          <p:nvPr>
            <p:ph type="title"/>
          </p:nvPr>
        </p:nvSpPr>
        <p:spPr>
          <a:xfrm>
            <a:off x="510822" y="252236"/>
            <a:ext cx="5743222" cy="1325563"/>
          </a:xfrm>
        </p:spPr>
        <p:txBody>
          <a:bodyPr>
            <a:normAutofit fontScale="90000"/>
          </a:bodyPr>
          <a:lstStyle/>
          <a:p>
            <a:r>
              <a:rPr lang="en-US" dirty="0">
                <a:latin typeface="Century" panose="02040604050505020304" pitchFamily="18" charset="0"/>
              </a:rPr>
              <a:t>Plymouth 4 mi Buffer Parcel Feature Class</a:t>
            </a:r>
          </a:p>
        </p:txBody>
      </p:sp>
      <p:sp>
        <p:nvSpPr>
          <p:cNvPr id="3" name="Content Placeholder 2">
            <a:extLst>
              <a:ext uri="{FF2B5EF4-FFF2-40B4-BE49-F238E27FC236}">
                <a16:creationId xmlns:a16="http://schemas.microsoft.com/office/drawing/2014/main" id="{AA5DC620-8499-4173-A631-F2404E4A17FB}"/>
              </a:ext>
            </a:extLst>
          </p:cNvPr>
          <p:cNvSpPr>
            <a:spLocks noGrp="1"/>
          </p:cNvSpPr>
          <p:nvPr>
            <p:ph sz="half" idx="1"/>
          </p:nvPr>
        </p:nvSpPr>
        <p:spPr>
          <a:xfrm>
            <a:off x="362108" y="2022083"/>
            <a:ext cx="5891936" cy="2416946"/>
          </a:xfrm>
        </p:spPr>
        <p:txBody>
          <a:bodyPr>
            <a:normAutofit/>
          </a:bodyPr>
          <a:lstStyle/>
          <a:p>
            <a:r>
              <a:rPr lang="en-US" sz="2000" dirty="0">
                <a:latin typeface="Century" panose="02040604050505020304" pitchFamily="18" charset="0"/>
              </a:rPr>
              <a:t>The final "Plymouth_4mi_Parcels" feature class created </a:t>
            </a:r>
          </a:p>
          <a:p>
            <a:r>
              <a:rPr lang="en-US" sz="2000" dirty="0">
                <a:latin typeface="Century" panose="02040604050505020304" pitchFamily="18" charset="0"/>
              </a:rPr>
              <a:t>Attributes contain pertinent parcel information and situs addresses</a:t>
            </a:r>
          </a:p>
          <a:p>
            <a:r>
              <a:rPr lang="en-US" sz="2000" dirty="0">
                <a:latin typeface="Century" panose="02040604050505020304" pitchFamily="18" charset="0"/>
              </a:rPr>
              <a:t>Situs is actual assessors office “geolocation” as opposed to billing addresses</a:t>
            </a:r>
          </a:p>
          <a:p>
            <a:endParaRPr lang="en-US" dirty="0">
              <a:latin typeface="Century" panose="02040604050505020304" pitchFamily="18" charset="0"/>
            </a:endParaRPr>
          </a:p>
        </p:txBody>
      </p:sp>
      <p:pic>
        <p:nvPicPr>
          <p:cNvPr id="5" name="Content Placeholder 5">
            <a:extLst>
              <a:ext uri="{FF2B5EF4-FFF2-40B4-BE49-F238E27FC236}">
                <a16:creationId xmlns:a16="http://schemas.microsoft.com/office/drawing/2014/main" id="{00CD2464-3993-4D38-8D86-2A5A372D4AD9}"/>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17702" y="365125"/>
            <a:ext cx="5321017" cy="4073904"/>
          </a:xfrm>
        </p:spPr>
      </p:pic>
      <p:pic>
        <p:nvPicPr>
          <p:cNvPr id="7" name="Picture 6">
            <a:extLst>
              <a:ext uri="{FF2B5EF4-FFF2-40B4-BE49-F238E27FC236}">
                <a16:creationId xmlns:a16="http://schemas.microsoft.com/office/drawing/2014/main" id="{A60426F6-7C89-4F0A-8305-A0F5B237B0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04394" y="4612149"/>
            <a:ext cx="7934325" cy="2038350"/>
          </a:xfrm>
          <a:prstGeom prst="rect">
            <a:avLst/>
          </a:prstGeom>
        </p:spPr>
      </p:pic>
    </p:spTree>
    <p:extLst>
      <p:ext uri="{BB962C8B-B14F-4D97-AF65-F5344CB8AC3E}">
        <p14:creationId xmlns:p14="http://schemas.microsoft.com/office/powerpoint/2010/main" val="195263272"/>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1ED7C-1E3C-4ECF-B3B1-AA29F428501F}"/>
              </a:ext>
            </a:extLst>
          </p:cNvPr>
          <p:cNvSpPr>
            <a:spLocks noGrp="1"/>
          </p:cNvSpPr>
          <p:nvPr>
            <p:ph type="title"/>
          </p:nvPr>
        </p:nvSpPr>
        <p:spPr>
          <a:xfrm>
            <a:off x="838200" y="234497"/>
            <a:ext cx="10515600" cy="763879"/>
          </a:xfrm>
        </p:spPr>
        <p:txBody>
          <a:bodyPr/>
          <a:lstStyle/>
          <a:p>
            <a:r>
              <a:rPr lang="en-US" dirty="0">
                <a:latin typeface="Century" panose="02040604050505020304" pitchFamily="18" charset="0"/>
              </a:rPr>
              <a:t>Plymouth 4 mi Buffer w/NAIP Imagery </a:t>
            </a:r>
          </a:p>
        </p:txBody>
      </p:sp>
      <p:pic>
        <p:nvPicPr>
          <p:cNvPr id="8" name="Content Placeholder 7" descr="A picture containing text, map&#10;&#10;Description generated with very high confidence">
            <a:extLst>
              <a:ext uri="{FF2B5EF4-FFF2-40B4-BE49-F238E27FC236}">
                <a16:creationId xmlns:a16="http://schemas.microsoft.com/office/drawing/2014/main" id="{41451470-43BA-4D32-B680-A484FD7A0230}"/>
              </a:ext>
            </a:extLst>
          </p:cNvPr>
          <p:cNvPicPr>
            <a:picLocks noGrp="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558281" y="1284267"/>
            <a:ext cx="5181600" cy="4155445"/>
          </a:xfrm>
          <a:prstGeom prst="rect">
            <a:avLst/>
          </a:prstGeom>
        </p:spPr>
      </p:pic>
      <p:pic>
        <p:nvPicPr>
          <p:cNvPr id="9" name="Content Placeholder 8" descr="A picture containing text, map&#10;&#10;Description generated with very high confidence">
            <a:extLst>
              <a:ext uri="{FF2B5EF4-FFF2-40B4-BE49-F238E27FC236}">
                <a16:creationId xmlns:a16="http://schemas.microsoft.com/office/drawing/2014/main" id="{512AC6CD-A050-44D1-A784-D00BB8BF34CF}"/>
              </a:ext>
            </a:extLst>
          </p:cNvPr>
          <p:cNvPicPr>
            <a:picLocks noGrp="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6237514" y="1284267"/>
            <a:ext cx="5181600" cy="4155445"/>
          </a:xfrm>
          <a:prstGeom prst="rect">
            <a:avLst/>
          </a:prstGeom>
        </p:spPr>
      </p:pic>
      <p:sp>
        <p:nvSpPr>
          <p:cNvPr id="13" name="TextBox 12">
            <a:extLst>
              <a:ext uri="{FF2B5EF4-FFF2-40B4-BE49-F238E27FC236}">
                <a16:creationId xmlns:a16="http://schemas.microsoft.com/office/drawing/2014/main" id="{6853FF18-B553-4475-AC66-779CF34DB694}"/>
              </a:ext>
            </a:extLst>
          </p:cNvPr>
          <p:cNvSpPr txBox="1"/>
          <p:nvPr/>
        </p:nvSpPr>
        <p:spPr>
          <a:xfrm>
            <a:off x="6237514" y="5966154"/>
            <a:ext cx="923731" cy="369332"/>
          </a:xfrm>
          <a:prstGeom prst="rect">
            <a:avLst/>
          </a:prstGeom>
          <a:noFill/>
        </p:spPr>
        <p:txBody>
          <a:bodyPr wrap="square" rtlCol="0">
            <a:spAutoFit/>
          </a:bodyPr>
          <a:lstStyle/>
          <a:p>
            <a:endParaRPr lang="en-US" dirty="0"/>
          </a:p>
        </p:txBody>
      </p:sp>
      <p:sp>
        <p:nvSpPr>
          <p:cNvPr id="14" name="TextBox 13">
            <a:extLst>
              <a:ext uri="{FF2B5EF4-FFF2-40B4-BE49-F238E27FC236}">
                <a16:creationId xmlns:a16="http://schemas.microsoft.com/office/drawing/2014/main" id="{706D3CB9-950C-4A3B-B622-EC348EBF3BD9}"/>
              </a:ext>
            </a:extLst>
          </p:cNvPr>
          <p:cNvSpPr txBox="1"/>
          <p:nvPr/>
        </p:nvSpPr>
        <p:spPr>
          <a:xfrm>
            <a:off x="838200" y="5827654"/>
            <a:ext cx="4797489" cy="646331"/>
          </a:xfrm>
          <a:prstGeom prst="rect">
            <a:avLst/>
          </a:prstGeom>
          <a:noFill/>
        </p:spPr>
        <p:txBody>
          <a:bodyPr wrap="square" rtlCol="0">
            <a:spAutoFit/>
          </a:bodyPr>
          <a:lstStyle/>
          <a:p>
            <a:r>
              <a:rPr lang="en-US" dirty="0"/>
              <a:t>Ag parcels zoomed out show range of parcel availability 4 mi outside of Plymouth city center</a:t>
            </a:r>
          </a:p>
        </p:txBody>
      </p:sp>
      <p:sp>
        <p:nvSpPr>
          <p:cNvPr id="15" name="TextBox 14">
            <a:extLst>
              <a:ext uri="{FF2B5EF4-FFF2-40B4-BE49-F238E27FC236}">
                <a16:creationId xmlns:a16="http://schemas.microsoft.com/office/drawing/2014/main" id="{C540040B-588F-416F-971E-150F29BFAD7A}"/>
              </a:ext>
            </a:extLst>
          </p:cNvPr>
          <p:cNvSpPr txBox="1"/>
          <p:nvPr/>
        </p:nvSpPr>
        <p:spPr>
          <a:xfrm>
            <a:off x="6354148" y="5833006"/>
            <a:ext cx="5635689" cy="646331"/>
          </a:xfrm>
          <a:prstGeom prst="rect">
            <a:avLst/>
          </a:prstGeom>
          <a:noFill/>
        </p:spPr>
        <p:txBody>
          <a:bodyPr wrap="square" rtlCol="0">
            <a:spAutoFit/>
          </a:bodyPr>
          <a:lstStyle/>
          <a:p>
            <a:r>
              <a:rPr lang="en-US" dirty="0"/>
              <a:t>Ag parcels zoomed in reveal both undeveloped parcels and cultivated parcels for prospective buyers</a:t>
            </a:r>
          </a:p>
        </p:txBody>
      </p:sp>
    </p:spTree>
    <p:extLst>
      <p:ext uri="{BB962C8B-B14F-4D97-AF65-F5344CB8AC3E}">
        <p14:creationId xmlns:p14="http://schemas.microsoft.com/office/powerpoint/2010/main" val="109842149"/>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49D5046-AE85-44A5-88C0-A206D03773CE}"/>
              </a:ext>
            </a:extLst>
          </p:cNvPr>
          <p:cNvSpPr>
            <a:spLocks noGrp="1"/>
          </p:cNvSpPr>
          <p:nvPr>
            <p:ph type="title"/>
          </p:nvPr>
        </p:nvSpPr>
        <p:spPr>
          <a:xfrm>
            <a:off x="575387" y="309142"/>
            <a:ext cx="10515600" cy="1325563"/>
          </a:xfrm>
        </p:spPr>
        <p:txBody>
          <a:bodyPr/>
          <a:lstStyle/>
          <a:p>
            <a:r>
              <a:rPr lang="en-US" dirty="0">
                <a:latin typeface="Century" panose="02040604050505020304" pitchFamily="18" charset="0"/>
              </a:rPr>
              <a:t>Plymouth 4mi Radius Parcel Data</a:t>
            </a:r>
            <a:endParaRPr lang="en-US" dirty="0"/>
          </a:p>
        </p:txBody>
      </p:sp>
      <p:pic>
        <p:nvPicPr>
          <p:cNvPr id="5" name="Content Placeholder 4">
            <a:extLst>
              <a:ext uri="{FF2B5EF4-FFF2-40B4-BE49-F238E27FC236}">
                <a16:creationId xmlns:a16="http://schemas.microsoft.com/office/drawing/2014/main" id="{C04D0DE8-5612-4083-8C5E-15AC0D28F53B}"/>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530289" y="2116848"/>
            <a:ext cx="5181600" cy="3938817"/>
          </a:xfrm>
        </p:spPr>
      </p:pic>
      <p:sp>
        <p:nvSpPr>
          <p:cNvPr id="9" name="Content Placeholder 8">
            <a:extLst>
              <a:ext uri="{FF2B5EF4-FFF2-40B4-BE49-F238E27FC236}">
                <a16:creationId xmlns:a16="http://schemas.microsoft.com/office/drawing/2014/main" id="{BE3EDF8B-1EF4-4E9E-B4A3-15D16FD9BC2F}"/>
              </a:ext>
            </a:extLst>
          </p:cNvPr>
          <p:cNvSpPr>
            <a:spLocks noGrp="1"/>
          </p:cNvSpPr>
          <p:nvPr>
            <p:ph sz="half" idx="2"/>
          </p:nvPr>
        </p:nvSpPr>
        <p:spPr>
          <a:xfrm>
            <a:off x="6265505" y="2516089"/>
            <a:ext cx="5603034" cy="3315544"/>
          </a:xfrm>
        </p:spPr>
        <p:txBody>
          <a:bodyPr/>
          <a:lstStyle/>
          <a:p>
            <a:r>
              <a:rPr lang="en-US" dirty="0">
                <a:latin typeface="Century" panose="02040604050505020304" pitchFamily="18" charset="0"/>
              </a:rPr>
              <a:t>Parcel APN and Situs Addresses can be reconciled with Assessor’s Office to determine what is privately owned, publicly owned (BLM, for example), or any other ownership status for potential purchase negotiations</a:t>
            </a:r>
          </a:p>
        </p:txBody>
      </p:sp>
    </p:spTree>
    <p:extLst>
      <p:ext uri="{BB962C8B-B14F-4D97-AF65-F5344CB8AC3E}">
        <p14:creationId xmlns:p14="http://schemas.microsoft.com/office/powerpoint/2010/main" val="2614012819"/>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6B809-FC2B-4C7E-AEDD-D18C7344D0E7}"/>
              </a:ext>
            </a:extLst>
          </p:cNvPr>
          <p:cNvSpPr>
            <a:spLocks noGrp="1"/>
          </p:cNvSpPr>
          <p:nvPr>
            <p:ph type="title"/>
          </p:nvPr>
        </p:nvSpPr>
        <p:spPr>
          <a:xfrm>
            <a:off x="648928" y="386670"/>
            <a:ext cx="3667039" cy="1676603"/>
          </a:xfrm>
        </p:spPr>
        <p:txBody>
          <a:bodyPr vert="horz" lIns="91440" tIns="45720" rIns="91440" bIns="45720" rtlCol="0" anchor="ctr">
            <a:normAutofit/>
          </a:bodyPr>
          <a:lstStyle/>
          <a:p>
            <a:r>
              <a:rPr lang="en-US" dirty="0">
                <a:latin typeface="Century" panose="02040604050505020304" pitchFamily="18" charset="0"/>
              </a:rPr>
              <a:t>Completed Script </a:t>
            </a:r>
          </a:p>
        </p:txBody>
      </p:sp>
      <p:pic>
        <p:nvPicPr>
          <p:cNvPr id="5" name="Content Placeholder 4">
            <a:extLst>
              <a:ext uri="{FF2B5EF4-FFF2-40B4-BE49-F238E27FC236}">
                <a16:creationId xmlns:a16="http://schemas.microsoft.com/office/drawing/2014/main" id="{12EA51E5-A622-4D74-9166-F1A5793312E2}"/>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r="5141" b="-1"/>
          <a:stretch/>
        </p:blipFill>
        <p:spPr>
          <a:xfrm>
            <a:off x="4636008" y="640082"/>
            <a:ext cx="6916329" cy="5577837"/>
          </a:xfrm>
          <a:prstGeom prst="rect">
            <a:avLst/>
          </a:prstGeom>
          <a:effectLst/>
        </p:spPr>
      </p:pic>
      <p:sp>
        <p:nvSpPr>
          <p:cNvPr id="6" name="Content Placeholder 5">
            <a:extLst>
              <a:ext uri="{FF2B5EF4-FFF2-40B4-BE49-F238E27FC236}">
                <a16:creationId xmlns:a16="http://schemas.microsoft.com/office/drawing/2014/main" id="{F3E77D07-6889-4EBB-A191-63B486EF3F7F}"/>
              </a:ext>
            </a:extLst>
          </p:cNvPr>
          <p:cNvSpPr>
            <a:spLocks noGrp="1"/>
          </p:cNvSpPr>
          <p:nvPr>
            <p:ph sz="half" idx="2"/>
          </p:nvPr>
        </p:nvSpPr>
        <p:spPr>
          <a:xfrm>
            <a:off x="182399" y="2671666"/>
            <a:ext cx="4058923" cy="2469502"/>
          </a:xfrm>
        </p:spPr>
        <p:txBody>
          <a:bodyPr vert="horz" lIns="91440" tIns="45720" rIns="91440" bIns="45720" rtlCol="0">
            <a:normAutofit/>
          </a:bodyPr>
          <a:lstStyle/>
          <a:p>
            <a:r>
              <a:rPr lang="en-US" sz="2000" dirty="0"/>
              <a:t>Run module through python shell</a:t>
            </a:r>
          </a:p>
          <a:p>
            <a:r>
              <a:rPr lang="en-US" sz="2000" dirty="0"/>
              <a:t>Provides user with geoprocessing information as script runs</a:t>
            </a:r>
          </a:p>
          <a:p>
            <a:r>
              <a:rPr lang="en-US" sz="2000" dirty="0"/>
              <a:t>Provides record counts</a:t>
            </a:r>
          </a:p>
          <a:p>
            <a:r>
              <a:rPr lang="en-US" sz="2000" dirty="0"/>
              <a:t>Shows location of feature classes created by Copy Features routine</a:t>
            </a:r>
          </a:p>
          <a:p>
            <a:endParaRPr lang="en-US" sz="2000" dirty="0"/>
          </a:p>
        </p:txBody>
      </p:sp>
    </p:spTree>
    <p:extLst>
      <p:ext uri="{BB962C8B-B14F-4D97-AF65-F5344CB8AC3E}">
        <p14:creationId xmlns:p14="http://schemas.microsoft.com/office/powerpoint/2010/main" val="2820978764"/>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1ED7C-1E3C-4ECF-B3B1-AA29F428501F}"/>
              </a:ext>
            </a:extLst>
          </p:cNvPr>
          <p:cNvSpPr>
            <a:spLocks noGrp="1"/>
          </p:cNvSpPr>
          <p:nvPr>
            <p:ph type="title"/>
          </p:nvPr>
        </p:nvSpPr>
        <p:spPr>
          <a:xfrm>
            <a:off x="614266" y="80184"/>
            <a:ext cx="10515600" cy="1325563"/>
          </a:xfrm>
        </p:spPr>
        <p:txBody>
          <a:bodyPr/>
          <a:lstStyle/>
          <a:p>
            <a:r>
              <a:rPr lang="en-US" dirty="0">
                <a:latin typeface="Century" panose="02040604050505020304" pitchFamily="18" charset="0"/>
              </a:rPr>
              <a:t>Challenges</a:t>
            </a:r>
          </a:p>
        </p:txBody>
      </p:sp>
      <p:sp>
        <p:nvSpPr>
          <p:cNvPr id="3" name="Content Placeholder 2">
            <a:extLst>
              <a:ext uri="{FF2B5EF4-FFF2-40B4-BE49-F238E27FC236}">
                <a16:creationId xmlns:a16="http://schemas.microsoft.com/office/drawing/2014/main" id="{AA5DC620-8499-4173-A631-F2404E4A17FB}"/>
              </a:ext>
            </a:extLst>
          </p:cNvPr>
          <p:cNvSpPr>
            <a:spLocks noGrp="1"/>
          </p:cNvSpPr>
          <p:nvPr>
            <p:ph sz="half" idx="1"/>
          </p:nvPr>
        </p:nvSpPr>
        <p:spPr>
          <a:xfrm>
            <a:off x="306354" y="1564367"/>
            <a:ext cx="8408437" cy="4351338"/>
          </a:xfrm>
        </p:spPr>
        <p:txBody>
          <a:bodyPr/>
          <a:lstStyle/>
          <a:p>
            <a:r>
              <a:rPr lang="en-US" dirty="0">
                <a:latin typeface="Century" panose="02040604050505020304" pitchFamily="18" charset="0"/>
              </a:rPr>
              <a:t>Most often just a simple typo, missed punctuation or indent (the usual problems)</a:t>
            </a:r>
          </a:p>
          <a:p>
            <a:r>
              <a:rPr lang="en-US" dirty="0">
                <a:latin typeface="Century" panose="02040604050505020304" pitchFamily="18" charset="0"/>
              </a:rPr>
              <a:t>I had to reverse my layer placement within the parameters of my Select Layer by Location (SLL) routine (input/output parameter placement issue)</a:t>
            </a:r>
          </a:p>
          <a:p>
            <a:r>
              <a:rPr lang="en-US" dirty="0">
                <a:latin typeface="Century" panose="02040604050505020304" pitchFamily="18" charset="0"/>
              </a:rPr>
              <a:t>Finding the correct overlap type for SLL</a:t>
            </a:r>
          </a:p>
          <a:p>
            <a:r>
              <a:rPr lang="en-US" dirty="0">
                <a:latin typeface="Century" panose="02040604050505020304" pitchFamily="18" charset="0"/>
              </a:rPr>
              <a:t>Keeping track of all the variables that were necessary for this script to run correctly</a:t>
            </a:r>
          </a:p>
          <a:p>
            <a:endParaRPr lang="en-US" dirty="0"/>
          </a:p>
        </p:txBody>
      </p:sp>
      <p:pic>
        <p:nvPicPr>
          <p:cNvPr id="6" name="Content Placeholder 5">
            <a:extLst>
              <a:ext uri="{FF2B5EF4-FFF2-40B4-BE49-F238E27FC236}">
                <a16:creationId xmlns:a16="http://schemas.microsoft.com/office/drawing/2014/main" id="{103589E9-9832-4AE3-9A84-B5AFBF65A0C5}"/>
              </a:ext>
            </a:extLst>
          </p:cNvPr>
          <p:cNvPicPr>
            <a:picLocks noGrp="1" noChangeAspect="1"/>
          </p:cNvPicPr>
          <p:nvPr>
            <p:ph sz="half" idx="2"/>
          </p:nvPr>
        </p:nvPicPr>
        <p:blipFill rotWithShape="1">
          <a:blip r:embed="rId3">
            <a:extLst>
              <a:ext uri="{BEBA8EAE-BF5A-486C-A8C5-ECC9F3942E4B}">
                <a14:imgProps xmlns:a14="http://schemas.microsoft.com/office/drawing/2010/main">
                  <a14:imgLayer r:embed="rId4">
                    <a14:imgEffect>
                      <a14:backgroundRemoval t="1699" b="96603" l="9874" r="89916">
                        <a14:foregroundMark x1="24790" y1="14650" x2="24790" y2="14650"/>
                        <a14:foregroundMark x1="38866" y1="1911" x2="38866" y2="1911"/>
                        <a14:foregroundMark x1="52731" y1="1699" x2="52731" y2="1699"/>
                        <a14:foregroundMark x1="76471" y1="10191" x2="76471" y2="10191"/>
                        <a14:foregroundMark x1="78782" y1="20382" x2="78782" y2="20382"/>
                        <a14:foregroundMark x1="40546" y1="89809" x2="40546" y2="89809"/>
                        <a14:foregroundMark x1="42017" y1="96603" x2="42017" y2="96603"/>
                        <a14:backgroundMark x1="31723" y1="26327" x2="20168" y2="15499"/>
                        <a14:backgroundMark x1="20168" y1="15499" x2="22479" y2="10828"/>
                      </a14:backgroundRemoval>
                    </a14:imgEffect>
                    <a14:imgEffect>
                      <a14:sharpenSoften amount="5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a:stretch/>
        </p:blipFill>
        <p:spPr>
          <a:xfrm>
            <a:off x="8885782" y="421111"/>
            <a:ext cx="3231573" cy="3197627"/>
          </a:xfrm>
        </p:spPr>
      </p:pic>
    </p:spTree>
    <p:extLst>
      <p:ext uri="{BB962C8B-B14F-4D97-AF65-F5344CB8AC3E}">
        <p14:creationId xmlns:p14="http://schemas.microsoft.com/office/powerpoint/2010/main" val="1307644196"/>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B4434-AFBD-4B0A-B446-A66694B39B01}"/>
              </a:ext>
            </a:extLst>
          </p:cNvPr>
          <p:cNvSpPr>
            <a:spLocks noGrp="1"/>
          </p:cNvSpPr>
          <p:nvPr>
            <p:ph type="title"/>
          </p:nvPr>
        </p:nvSpPr>
        <p:spPr/>
        <p:txBody>
          <a:bodyPr/>
          <a:lstStyle/>
          <a:p>
            <a:r>
              <a:rPr lang="en-US" dirty="0">
                <a:latin typeface="Century" panose="02040604050505020304" pitchFamily="18" charset="0"/>
              </a:rPr>
              <a:t>Further Considerations</a:t>
            </a:r>
          </a:p>
        </p:txBody>
      </p:sp>
      <p:sp>
        <p:nvSpPr>
          <p:cNvPr id="3" name="Content Placeholder 2">
            <a:extLst>
              <a:ext uri="{FF2B5EF4-FFF2-40B4-BE49-F238E27FC236}">
                <a16:creationId xmlns:a16="http://schemas.microsoft.com/office/drawing/2014/main" id="{3D17E0B1-5C22-4810-BA06-56E03DDE3B81}"/>
              </a:ext>
            </a:extLst>
          </p:cNvPr>
          <p:cNvSpPr>
            <a:spLocks noGrp="1"/>
          </p:cNvSpPr>
          <p:nvPr>
            <p:ph idx="1"/>
          </p:nvPr>
        </p:nvSpPr>
        <p:spPr>
          <a:xfrm>
            <a:off x="309350" y="2737722"/>
            <a:ext cx="10515600" cy="3502154"/>
          </a:xfrm>
        </p:spPr>
        <p:txBody>
          <a:bodyPr/>
          <a:lstStyle/>
          <a:p>
            <a:r>
              <a:rPr lang="en-US" dirty="0">
                <a:latin typeface="Century" panose="02040604050505020304" pitchFamily="18" charset="0"/>
              </a:rPr>
              <a:t>My script could be added with mapping module functions that could automate map making for prospective client</a:t>
            </a:r>
          </a:p>
          <a:p>
            <a:r>
              <a:rPr lang="en-US" dirty="0">
                <a:latin typeface="Century" panose="02040604050505020304" pitchFamily="18" charset="0"/>
              </a:rPr>
              <a:t>Locations of interest must be identified by client first</a:t>
            </a:r>
          </a:p>
          <a:p>
            <a:r>
              <a:rPr lang="en-US" dirty="0">
                <a:latin typeface="Century" panose="02040604050505020304" pitchFamily="18" charset="0"/>
              </a:rPr>
              <a:t>If clients have ArcMap, they can add layers from WinerySiting.gdb and select, zoom, identify, and read attribute properties at will</a:t>
            </a:r>
          </a:p>
          <a:p>
            <a:endParaRPr lang="en-US" dirty="0"/>
          </a:p>
        </p:txBody>
      </p:sp>
      <p:pic>
        <p:nvPicPr>
          <p:cNvPr id="8" name="Picture 7">
            <a:extLst>
              <a:ext uri="{FF2B5EF4-FFF2-40B4-BE49-F238E27FC236}">
                <a16:creationId xmlns:a16="http://schemas.microsoft.com/office/drawing/2014/main" id="{A8A5E6A9-5838-45E5-A475-DA44460E1E6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7629" b="98351" l="2125" r="92375">
                        <a14:foregroundMark x1="23750" y1="7835" x2="23750" y2="7835"/>
                        <a14:foregroundMark x1="10375" y1="37113" x2="10375" y2="37113"/>
                        <a14:foregroundMark x1="9875" y1="36082" x2="9875" y2="36082"/>
                        <a14:foregroundMark x1="17250" y1="90515" x2="17250" y2="90515"/>
                        <a14:foregroundMark x1="13375" y1="97938" x2="13375" y2="97938"/>
                        <a14:foregroundMark x1="4500" y1="95876" x2="4500" y2="95876"/>
                        <a14:foregroundMark x1="2125" y1="98351" x2="2125" y2="98351"/>
                        <a14:foregroundMark x1="92375" y1="55670" x2="92375" y2="55670"/>
                        <a14:backgroundMark x1="24125" y1="11134" x2="24125" y2="11134"/>
                      </a14:backgroundRemoval>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565822" y="124951"/>
            <a:ext cx="3626178" cy="2198371"/>
          </a:xfrm>
          <a:prstGeom prst="rect">
            <a:avLst/>
          </a:prstGeom>
        </p:spPr>
      </p:pic>
    </p:spTree>
    <p:extLst>
      <p:ext uri="{BB962C8B-B14F-4D97-AF65-F5344CB8AC3E}">
        <p14:creationId xmlns:p14="http://schemas.microsoft.com/office/powerpoint/2010/main" val="3521895477"/>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themeOverride>
</file>

<file path=ppt/theme/themeOverride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themeOverride>
</file>

<file path=ppt/theme/themeOverride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themeOverride>
</file>

<file path=ppt/theme/themeOverride5.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themeOverride>
</file>

<file path=ppt/theme/themeOverride6.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themeOverride>
</file>

<file path=ppt/theme/themeOverride7.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themeOverride>
</file>

<file path=ppt/theme/themeOverride8.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themeOverride>
</file>

<file path=ppt/theme/themeOverride9.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themeOverride>
</file>

<file path=ppt/theme/themeOverride10.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themeOverride>
</file>

<file path=ppt/theme/themeOverride1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themeOverride>
</file>

<file path=ppt/theme/themeOverride1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themeOverride>
</file>

<file path=ppt/theme/themeOverride1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themeOverride>
</file>

<file path=ppt/theme/themeOverride1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themeOverride>
</file>

<file path=ppt/theme/themeOverride15.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1963</TotalTime>
  <Words>627</Words>
  <Application>Microsoft Office PowerPoint</Application>
  <PresentationFormat>Widescreen</PresentationFormat>
  <Paragraphs>71</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Century</vt:lpstr>
      <vt:lpstr>Office Theme</vt:lpstr>
      <vt:lpstr>Prospecting New Winery &amp; Vineyard Opportunities in Amador County </vt:lpstr>
      <vt:lpstr>Amador Wine Country </vt:lpstr>
      <vt:lpstr>Project Purpose</vt:lpstr>
      <vt:lpstr>Starting the Script </vt:lpstr>
      <vt:lpstr>Variables for Layers and Queries</vt:lpstr>
      <vt:lpstr>Copy Features  &amp;  Get Count</vt:lpstr>
      <vt:lpstr>Ag Zone Parcel Overlap</vt:lpstr>
      <vt:lpstr>Plymouth Boundary </vt:lpstr>
      <vt:lpstr>Plymouth 4 mi Buffer</vt:lpstr>
      <vt:lpstr>Plymouth 4 mi Buffer Parcel Feature Class</vt:lpstr>
      <vt:lpstr>Plymouth 4 mi Buffer w/NAIP Imagery </vt:lpstr>
      <vt:lpstr>Plymouth 4mi Radius Parcel Data</vt:lpstr>
      <vt:lpstr>Completed Script </vt:lpstr>
      <vt:lpstr>Challenges</vt:lpstr>
      <vt:lpstr>Further Considerations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Prospecting New Winery &amp; Vineyard Possibilities in Amador County</dc:title>
  <dc:creator>Kent Heiner</dc:creator>
  <cp:lastModifiedBy>Kent Heiner</cp:lastModifiedBy>
  <cp:revision>79</cp:revision>
  <dcterms:created xsi:type="dcterms:W3CDTF">2018-05-12T20:25:06Z</dcterms:created>
  <dcterms:modified xsi:type="dcterms:W3CDTF">2018-05-14T05:08:28Z</dcterms:modified>
</cp:coreProperties>
</file>