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9" r:id="rId4"/>
    <p:sldId id="261" r:id="rId5"/>
    <p:sldId id="260" r:id="rId6"/>
    <p:sldId id="262" r:id="rId7"/>
    <p:sldId id="263" r:id="rId8"/>
    <p:sldId id="266" r:id="rId9"/>
    <p:sldId id="264" r:id="rId10"/>
    <p:sldId id="267" r:id="rId11"/>
    <p:sldId id="269" r:id="rId12"/>
    <p:sldId id="265" r:id="rId13"/>
    <p:sldId id="268"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0" autoAdjust="0"/>
    <p:restoredTop sz="72853" autoAdjust="0"/>
  </p:normalViewPr>
  <p:slideViewPr>
    <p:cSldViewPr snapToGrid="0">
      <p:cViewPr varScale="1">
        <p:scale>
          <a:sx n="79" d="100"/>
          <a:sy n="79" d="100"/>
        </p:scale>
        <p:origin x="46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9C2BA9-AC32-4880-9CD0-17BEB1517D6F}" type="datetimeFigureOut">
              <a:rPr lang="en-US" smtClean="0"/>
              <a:t>5/9/2018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758F20-95A4-4978-988C-9F42B72611FC}" type="slidenum">
              <a:rPr lang="en-US" smtClean="0"/>
              <a:t>‹#›</a:t>
            </a:fld>
            <a:endParaRPr lang="en-US"/>
          </a:p>
        </p:txBody>
      </p:sp>
    </p:spTree>
    <p:extLst>
      <p:ext uri="{BB962C8B-B14F-4D97-AF65-F5344CB8AC3E}">
        <p14:creationId xmlns:p14="http://schemas.microsoft.com/office/powerpoint/2010/main" val="2122532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California, raw milk production tends to be concentrated in the Central San Joaquin Valley in counties such as Kings, Kern, Merced, Madera, Fresno, and Tulare (California Department of Food &amp; Agriculture 2017), while a majority of the state’s population, and consequently its dairy consumers, reside in much denser urban areas clustered in the southern portion of the state as well as to the north-east.  Typically, producers transport raw milk to processing plants by truck, where the milk is pasteurized and either packaged as drinking milk or processed into other products such as cheese and butter.   Products intended for interstate or international shipment often undergo transshipment from truck to rail or truck to ship at intermodal transportation points.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script analysis seeks to identify individual milk processing plants which fulfill a set of geographic and attribute criteria.  Specifically, the analysis seeks to identify plants processing fluid milk within core dairy producing regions.  Additional criteria include proximity to established trucking routes.  The script identifies the nearest intermodal transportation point to each selected plant and calculates the distance between the points.  </a:t>
            </a:r>
          </a:p>
          <a:p>
            <a:endParaRPr lang="en-US" dirty="0"/>
          </a:p>
          <a:p>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2</a:t>
            </a:fld>
            <a:endParaRPr lang="en-US"/>
          </a:p>
        </p:txBody>
      </p:sp>
    </p:spTree>
    <p:extLst>
      <p:ext uri="{BB962C8B-B14F-4D97-AF65-F5344CB8AC3E}">
        <p14:creationId xmlns:p14="http://schemas.microsoft.com/office/powerpoint/2010/main" val="1103824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Above is map</a:t>
            </a:r>
            <a:r>
              <a:rPr lang="en-US" baseline="0" dirty="0" smtClean="0"/>
              <a:t> displaying all dairy producing plants registered with California Department of Food &amp; Agriculture.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3</a:t>
            </a:fld>
            <a:endParaRPr lang="en-US"/>
          </a:p>
        </p:txBody>
      </p:sp>
    </p:spTree>
    <p:extLst>
      <p:ext uri="{BB962C8B-B14F-4D97-AF65-F5344CB8AC3E}">
        <p14:creationId xmlns:p14="http://schemas.microsoft.com/office/powerpoint/2010/main" val="3460785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script initially draws the county feature class as a layer.  A query selecting by name selects the identified dairy producing counties.  These include Kern, Tulare, Kings, Fresno, Madera, Merced, Stanislaus, and San Joaquin counties.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script also draws the milk processing plants feature class as a feature layer, with a query selecting only those plants producing fluid milk.  Utilizing Select by Location, the script identifies those milk producing plants within the selected counties.  Next, the Copy Features tool copies the selected plants to a new feature class.   </a:t>
            </a:r>
          </a:p>
          <a:p>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4</a:t>
            </a:fld>
            <a:endParaRPr lang="en-US"/>
          </a:p>
        </p:txBody>
      </p:sp>
    </p:spTree>
    <p:extLst>
      <p:ext uri="{BB962C8B-B14F-4D97-AF65-F5344CB8AC3E}">
        <p14:creationId xmlns:p14="http://schemas.microsoft.com/office/powerpoint/2010/main" val="3243406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above map displays approved trucking routes as well as the locations of Intermodal Transportation Points where freight can be transshipped between truck and rail or truck, rail, and ship.  Both layers originated as shapefiles obtained from California Department of Transportation.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5</a:t>
            </a:fld>
            <a:endParaRPr lang="en-US"/>
          </a:p>
        </p:txBody>
      </p:sp>
    </p:spTree>
    <p:extLst>
      <p:ext uri="{BB962C8B-B14F-4D97-AF65-F5344CB8AC3E}">
        <p14:creationId xmlns:p14="http://schemas.microsoft.com/office/powerpoint/2010/main" val="705815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script draws a buffer around the truck routes layer.  In this instance the buffer distance variable was set to 10,000 feet.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6</a:t>
            </a:fld>
            <a:endParaRPr lang="en-US"/>
          </a:p>
        </p:txBody>
      </p:sp>
    </p:spTree>
    <p:extLst>
      <p:ext uri="{BB962C8B-B14F-4D97-AF65-F5344CB8AC3E}">
        <p14:creationId xmlns:p14="http://schemas.microsoft.com/office/powerpoint/2010/main" val="1656139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Next, both the truck</a:t>
            </a:r>
            <a:r>
              <a:rPr lang="en-US" sz="1200" kern="1200" baseline="0" dirty="0" smtClean="0">
                <a:solidFill>
                  <a:schemeClr val="tx1"/>
                </a:solidFill>
                <a:effectLst/>
                <a:latin typeface="+mn-lt"/>
                <a:ea typeface="+mn-ea"/>
                <a:cs typeface="+mn-cs"/>
              </a:rPr>
              <a:t> routes buffer and the selected dairy plants are each drawn as layers. </a:t>
            </a:r>
            <a:r>
              <a:rPr lang="en-US" sz="1200" kern="1200" dirty="0" smtClean="0">
                <a:solidFill>
                  <a:schemeClr val="tx1"/>
                </a:solidFill>
                <a:effectLst/>
                <a:latin typeface="+mn-lt"/>
                <a:ea typeface="+mn-ea"/>
                <a:cs typeface="+mn-cs"/>
              </a:rPr>
              <a:t> The script then utilizes Select by Location tool to</a:t>
            </a:r>
            <a:r>
              <a:rPr lang="en-US" sz="1200" kern="1200" baseline="0" dirty="0" smtClean="0">
                <a:solidFill>
                  <a:schemeClr val="tx1"/>
                </a:solidFill>
                <a:effectLst/>
                <a:latin typeface="+mn-lt"/>
                <a:ea typeface="+mn-ea"/>
                <a:cs typeface="+mn-cs"/>
              </a:rPr>
              <a:t> identify the selected milk </a:t>
            </a:r>
            <a:r>
              <a:rPr lang="en-US" sz="1200" kern="1200" dirty="0" smtClean="0">
                <a:solidFill>
                  <a:schemeClr val="tx1"/>
                </a:solidFill>
                <a:effectLst/>
                <a:latin typeface="+mn-lt"/>
                <a:ea typeface="+mn-ea"/>
                <a:cs typeface="+mn-cs"/>
              </a:rPr>
              <a:t>producing plants that fall within the buffer layer.   The resultant output produces a feature class of plants producing fluid milk, located within selected dairy producing counties, and located within 10,000 feet of an approved trucking route.  The selected features</a:t>
            </a:r>
            <a:r>
              <a:rPr lang="en-US" sz="1200" kern="1200" baseline="0" dirty="0" smtClean="0">
                <a:solidFill>
                  <a:schemeClr val="tx1"/>
                </a:solidFill>
                <a:effectLst/>
                <a:latin typeface="+mn-lt"/>
                <a:ea typeface="+mn-ea"/>
                <a:cs typeface="+mn-cs"/>
              </a:rPr>
              <a:t> are copied to a new feature class (</a:t>
            </a:r>
            <a:r>
              <a:rPr lang="en-US" sz="1200" kern="1200" baseline="0" dirty="0" err="1" smtClean="0">
                <a:solidFill>
                  <a:schemeClr val="tx1"/>
                </a:solidFill>
                <a:effectLst/>
                <a:latin typeface="+mn-lt"/>
                <a:ea typeface="+mn-ea"/>
                <a:cs typeface="+mn-cs"/>
              </a:rPr>
              <a:t>Select_Buffer_Milk</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7</a:t>
            </a:fld>
            <a:endParaRPr lang="en-US"/>
          </a:p>
        </p:txBody>
      </p:sp>
    </p:spTree>
    <p:extLst>
      <p:ext uri="{BB962C8B-B14F-4D97-AF65-F5344CB8AC3E}">
        <p14:creationId xmlns:p14="http://schemas.microsoft.com/office/powerpoint/2010/main" val="101744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map depicts the output (</a:t>
            </a:r>
            <a:r>
              <a:rPr lang="en-US" dirty="0" err="1" smtClean="0"/>
              <a:t>Select_Buffer_Milk</a:t>
            </a:r>
            <a:r>
              <a:rPr lang="en-US" dirty="0" smtClean="0"/>
              <a:t>)</a:t>
            </a:r>
            <a:r>
              <a:rPr lang="en-US" baseline="0" dirty="0" smtClean="0"/>
              <a:t> of the script milk plant selection method.  Depicted are plants producing fluid milk, located within dairy producing counties, and within 10,000 feet of an approved truck route.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8</a:t>
            </a:fld>
            <a:endParaRPr lang="en-US"/>
          </a:p>
        </p:txBody>
      </p:sp>
    </p:spTree>
    <p:extLst>
      <p:ext uri="{BB962C8B-B14F-4D97-AF65-F5344CB8AC3E}">
        <p14:creationId xmlns:p14="http://schemas.microsoft.com/office/powerpoint/2010/main" val="1818594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Employing the Near Tool, the script generates attribute values within the selected milk plants, including the object id (</a:t>
            </a:r>
            <a:r>
              <a:rPr lang="en-US" sz="1200" kern="1200" dirty="0" err="1" smtClean="0">
                <a:solidFill>
                  <a:schemeClr val="tx1"/>
                </a:solidFill>
                <a:effectLst/>
                <a:latin typeface="+mn-lt"/>
                <a:ea typeface="+mn-ea"/>
                <a:cs typeface="+mn-cs"/>
              </a:rPr>
              <a:t>Nearid</a:t>
            </a:r>
            <a:r>
              <a:rPr lang="en-US" sz="1200" kern="1200" dirty="0" smtClean="0">
                <a:solidFill>
                  <a:schemeClr val="tx1"/>
                </a:solidFill>
                <a:effectLst/>
                <a:latin typeface="+mn-lt"/>
                <a:ea typeface="+mn-ea"/>
                <a:cs typeface="+mn-cs"/>
              </a:rPr>
              <a:t> in the attribute table) of and distance to the nearest Intermodal Transportation Point.  </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9</a:t>
            </a:fld>
            <a:endParaRPr lang="en-US"/>
          </a:p>
        </p:txBody>
      </p:sp>
    </p:spTree>
    <p:extLst>
      <p:ext uri="{BB962C8B-B14F-4D97-AF65-F5344CB8AC3E}">
        <p14:creationId xmlns:p14="http://schemas.microsoft.com/office/powerpoint/2010/main" val="2316219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attribute table above</a:t>
            </a:r>
            <a:r>
              <a:rPr lang="en-US" baseline="0" dirty="0" smtClean="0"/>
              <a:t> depicts the values generated by the Near Tool and displayed in the attribute table of the Selected Milk Plants Layer (</a:t>
            </a:r>
            <a:r>
              <a:rPr lang="en-US" baseline="0" dirty="0" err="1" smtClean="0"/>
              <a:t>Select_Buff_Layer</a:t>
            </a:r>
            <a:r>
              <a:rPr lang="en-US" baseline="0" dirty="0" smtClean="0"/>
              <a:t>).</a:t>
            </a:r>
            <a:r>
              <a:rPr lang="en-US" dirty="0" smtClean="0"/>
              <a:t>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10</a:t>
            </a:fld>
            <a:endParaRPr lang="en-US"/>
          </a:p>
        </p:txBody>
      </p:sp>
    </p:spTree>
    <p:extLst>
      <p:ext uri="{BB962C8B-B14F-4D97-AF65-F5344CB8AC3E}">
        <p14:creationId xmlns:p14="http://schemas.microsoft.com/office/powerpoint/2010/main" val="222243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new table (</a:t>
            </a:r>
            <a:r>
              <a:rPr lang="en-US" dirty="0" err="1" smtClean="0"/>
              <a:t>Plants_Table</a:t>
            </a:r>
            <a:r>
              <a:rPr lang="en-US" dirty="0" smtClean="0"/>
              <a:t>) is created to which the</a:t>
            </a:r>
            <a:r>
              <a:rPr lang="en-US" baseline="0" dirty="0" smtClean="0"/>
              <a:t> selected data will be written to in the following steps utilizing a Search Cursor and an Insert Cursor.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11</a:t>
            </a:fld>
            <a:endParaRPr lang="en-US"/>
          </a:p>
        </p:txBody>
      </p:sp>
    </p:spTree>
    <p:extLst>
      <p:ext uri="{BB962C8B-B14F-4D97-AF65-F5344CB8AC3E}">
        <p14:creationId xmlns:p14="http://schemas.microsoft.com/office/powerpoint/2010/main" val="3030104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the previous code excerpt, the near tool generated values within the milk plant layer attribute table which include the Object Id number of and distance to the nearest intermodal facility.  However the name of the facility as well as its location information can only be found in the intermodal transportation layer attribute table.   This section of </a:t>
            </a:r>
            <a:r>
              <a:rPr lang="en-US" sz="1200" kern="1200" dirty="0" smtClean="0">
                <a:solidFill>
                  <a:schemeClr val="tx1"/>
                </a:solidFill>
                <a:effectLst/>
                <a:latin typeface="+mn-lt"/>
                <a:ea typeface="+mn-ea"/>
                <a:cs typeface="+mn-cs"/>
              </a:rPr>
              <a:t> the script joins the selected milk plants to the Intermodal Transportation Points Layer utilizing the shared identification field (NEAR_FID and </a:t>
            </a:r>
            <a:r>
              <a:rPr lang="en-US" sz="1200" kern="1200" dirty="0" err="1" smtClean="0">
                <a:solidFill>
                  <a:schemeClr val="tx1"/>
                </a:solidFill>
                <a:effectLst/>
                <a:latin typeface="+mn-lt"/>
                <a:ea typeface="+mn-ea"/>
                <a:cs typeface="+mn-cs"/>
              </a:rPr>
              <a:t>Objectid</a:t>
            </a:r>
            <a:r>
              <a:rPr lang="en-US" sz="1200" kern="1200" dirty="0" smtClean="0">
                <a:solidFill>
                  <a:schemeClr val="tx1"/>
                </a:solidFill>
                <a:effectLst/>
                <a:latin typeface="+mn-lt"/>
                <a:ea typeface="+mn-ea"/>
                <a:cs typeface="+mn-cs"/>
              </a:rPr>
              <a:t>).  This generates an attribute table within the milk plants layer that includes the name of each milk plant, plant address, the name of and distance to the nearest intermodal facility and the county of the corresponding intermodal facility.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12</a:t>
            </a:fld>
            <a:endParaRPr lang="en-US"/>
          </a:p>
        </p:txBody>
      </p:sp>
    </p:spTree>
    <p:extLst>
      <p:ext uri="{BB962C8B-B14F-4D97-AF65-F5344CB8AC3E}">
        <p14:creationId xmlns:p14="http://schemas.microsoft.com/office/powerpoint/2010/main" val="2705291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script employs an Insert Cursor to insert the values from the table join to the newly created table.  Within the Insert Cursor, a Search Cursor, iterates through the desired fields in the joined table. </a:t>
            </a:r>
          </a:p>
          <a:p>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13</a:t>
            </a:fld>
            <a:endParaRPr lang="en-US"/>
          </a:p>
        </p:txBody>
      </p:sp>
    </p:spTree>
    <p:extLst>
      <p:ext uri="{BB962C8B-B14F-4D97-AF65-F5344CB8AC3E}">
        <p14:creationId xmlns:p14="http://schemas.microsoft.com/office/powerpoint/2010/main" val="2420177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script ultimately created the new table (</a:t>
            </a:r>
            <a:r>
              <a:rPr lang="en-US" baseline="0" dirty="0" err="1" smtClean="0"/>
              <a:t>Plants_Table</a:t>
            </a:r>
            <a:r>
              <a:rPr lang="en-US" baseline="0" dirty="0" smtClean="0"/>
              <a:t>).  The desired values were successfully read from the joined tables of the </a:t>
            </a:r>
            <a:r>
              <a:rPr lang="en-US" baseline="0" dirty="0" err="1" smtClean="0"/>
              <a:t>Select_Buffer_Layer</a:t>
            </a:r>
            <a:r>
              <a:rPr lang="en-US" baseline="0" dirty="0" smtClean="0"/>
              <a:t> (selected milk plants) and the </a:t>
            </a:r>
            <a:r>
              <a:rPr lang="en-US" baseline="0" dirty="0" err="1" smtClean="0"/>
              <a:t>Intermodal_Layer</a:t>
            </a:r>
            <a:r>
              <a:rPr lang="en-US" baseline="0" dirty="0" smtClean="0"/>
              <a:t> (layer of intermodal transit points).  The resultant output includes a table with each of the selected milk processing plants, the plant address, the distance to the nearest intermodal facility, and the city in which the intermodal facility is located.  </a:t>
            </a:r>
            <a:endParaRPr lang="en-US" dirty="0"/>
          </a:p>
        </p:txBody>
      </p:sp>
      <p:sp>
        <p:nvSpPr>
          <p:cNvPr id="4" name="Slide Number Placeholder 3"/>
          <p:cNvSpPr>
            <a:spLocks noGrp="1"/>
          </p:cNvSpPr>
          <p:nvPr>
            <p:ph type="sldNum" sz="quarter" idx="10"/>
          </p:nvPr>
        </p:nvSpPr>
        <p:spPr/>
        <p:txBody>
          <a:bodyPr/>
          <a:lstStyle/>
          <a:p>
            <a:fld id="{99758F20-95A4-4978-988C-9F42B72611FC}" type="slidenum">
              <a:rPr lang="en-US" smtClean="0"/>
              <a:t>14</a:t>
            </a:fld>
            <a:endParaRPr lang="en-US"/>
          </a:p>
        </p:txBody>
      </p:sp>
    </p:spTree>
    <p:extLst>
      <p:ext uri="{BB962C8B-B14F-4D97-AF65-F5344CB8AC3E}">
        <p14:creationId xmlns:p14="http://schemas.microsoft.com/office/powerpoint/2010/main" val="1202868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5/9/2018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2B330B-EBD5-48D9-92D0-61A7CC74E1BC}"/>
              </a:ext>
            </a:extLst>
          </p:cNvPr>
          <p:cNvSpPr>
            <a:spLocks noGrp="1"/>
          </p:cNvSpPr>
          <p:nvPr>
            <p:ph type="ctrTitle"/>
          </p:nvPr>
        </p:nvSpPr>
        <p:spPr/>
        <p:txBody>
          <a:bodyPr>
            <a:normAutofit fontScale="90000"/>
          </a:bodyPr>
          <a:lstStyle/>
          <a:p>
            <a:r>
              <a:rPr lang="en-US" dirty="0"/>
              <a:t>Introduction to GIS Programming: Final Project	</a:t>
            </a:r>
          </a:p>
        </p:txBody>
      </p:sp>
      <p:sp>
        <p:nvSpPr>
          <p:cNvPr id="3" name="Subtitle 2">
            <a:extLst>
              <a:ext uri="{FF2B5EF4-FFF2-40B4-BE49-F238E27FC236}">
                <a16:creationId xmlns:a16="http://schemas.microsoft.com/office/drawing/2014/main" xmlns="" id="{3430418D-25D8-48AA-9282-305B7F0FA2D1}"/>
              </a:ext>
            </a:extLst>
          </p:cNvPr>
          <p:cNvSpPr>
            <a:spLocks noGrp="1"/>
          </p:cNvSpPr>
          <p:nvPr>
            <p:ph type="subTitle" idx="1"/>
          </p:nvPr>
        </p:nvSpPr>
        <p:spPr/>
        <p:txBody>
          <a:bodyPr/>
          <a:lstStyle/>
          <a:p>
            <a:r>
              <a:rPr lang="en-US" dirty="0"/>
              <a:t>Richard Gadberry</a:t>
            </a:r>
          </a:p>
        </p:txBody>
      </p:sp>
    </p:spTree>
    <p:extLst>
      <p:ext uri="{BB962C8B-B14F-4D97-AF65-F5344CB8AC3E}">
        <p14:creationId xmlns:p14="http://schemas.microsoft.com/office/powerpoint/2010/main" val="3910553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1AA2EF-A109-41D2-B66A-B0BF1F9E5730}"/>
              </a:ext>
            </a:extLst>
          </p:cNvPr>
          <p:cNvSpPr>
            <a:spLocks noGrp="1"/>
          </p:cNvSpPr>
          <p:nvPr>
            <p:ph type="ctrTitle"/>
          </p:nvPr>
        </p:nvSpPr>
        <p:spPr>
          <a:xfrm>
            <a:off x="2132013" y="381000"/>
            <a:ext cx="8915399" cy="997861"/>
          </a:xfrm>
        </p:spPr>
        <p:txBody>
          <a:bodyPr/>
          <a:lstStyle/>
          <a:p>
            <a:r>
              <a:rPr lang="en-US" dirty="0"/>
              <a:t>Background &amp; Intent</a:t>
            </a:r>
          </a:p>
        </p:txBody>
      </p:sp>
      <p:sp>
        <p:nvSpPr>
          <p:cNvPr id="3" name="Subtitle 2">
            <a:extLst>
              <a:ext uri="{FF2B5EF4-FFF2-40B4-BE49-F238E27FC236}">
                <a16:creationId xmlns:a16="http://schemas.microsoft.com/office/drawing/2014/main" xmlns="" id="{C3B02A47-B786-4DAC-A8B0-74140781066F}"/>
              </a:ext>
            </a:extLst>
          </p:cNvPr>
          <p:cNvSpPr>
            <a:spLocks noGrp="1"/>
          </p:cNvSpPr>
          <p:nvPr>
            <p:ph type="subTitle" idx="1"/>
          </p:nvPr>
        </p:nvSpPr>
        <p:spPr>
          <a:xfrm>
            <a:off x="2269173" y="1988459"/>
            <a:ext cx="8915399" cy="3894181"/>
          </a:xfrm>
        </p:spPr>
        <p:txBody>
          <a:bodyPr/>
          <a:lstStyle/>
          <a:p>
            <a:pPr marL="285750" indent="-285750">
              <a:buFont typeface="Arial" panose="020B0604020202020204" pitchFamily="34" charset="0"/>
              <a:buChar char="•"/>
            </a:pPr>
            <a:r>
              <a:rPr lang="en-US" dirty="0"/>
              <a:t>Identify individual milk producing plants </a:t>
            </a:r>
          </a:p>
          <a:p>
            <a:pPr marL="285750" indent="-285750">
              <a:buFont typeface="Arial" panose="020B0604020202020204" pitchFamily="34" charset="0"/>
              <a:buChar char="•"/>
            </a:pPr>
            <a:r>
              <a:rPr lang="en-US" dirty="0"/>
              <a:t>Select plants within identified dairy regions</a:t>
            </a:r>
          </a:p>
          <a:p>
            <a:pPr marL="285750" indent="-285750">
              <a:buFont typeface="Arial" panose="020B0604020202020204" pitchFamily="34" charset="0"/>
              <a:buChar char="•"/>
            </a:pPr>
            <a:r>
              <a:rPr lang="en-US" dirty="0"/>
              <a:t>Consider Proximity to Truck Routes</a:t>
            </a:r>
          </a:p>
          <a:p>
            <a:pPr marL="285750" indent="-285750">
              <a:buFont typeface="Arial" panose="020B0604020202020204" pitchFamily="34" charset="0"/>
              <a:buChar char="•"/>
            </a:pPr>
            <a:r>
              <a:rPr lang="en-US" dirty="0"/>
              <a:t>Identify nearest intermodal shipment points to selected milk plants </a:t>
            </a:r>
          </a:p>
        </p:txBody>
      </p:sp>
    </p:spTree>
    <p:extLst>
      <p:ext uri="{BB962C8B-B14F-4D97-AF65-F5344CB8AC3E}">
        <p14:creationId xmlns:p14="http://schemas.microsoft.com/office/powerpoint/2010/main" val="4213386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8C1AD4-2B2F-4E5B-ABE4-00D806F9F883}"/>
              </a:ext>
            </a:extLst>
          </p:cNvPr>
          <p:cNvSpPr>
            <a:spLocks noGrp="1"/>
          </p:cNvSpPr>
          <p:nvPr>
            <p:ph type="title"/>
          </p:nvPr>
        </p:nvSpPr>
        <p:spPr>
          <a:xfrm>
            <a:off x="683204" y="1320025"/>
            <a:ext cx="8911687" cy="1280890"/>
          </a:xfrm>
        </p:spPr>
        <p:txBody>
          <a:bodyPr/>
          <a:lstStyle/>
          <a:p>
            <a:r>
              <a:rPr lang="en-US" dirty="0"/>
              <a:t>Dairy Processing Plants</a:t>
            </a:r>
          </a:p>
        </p:txBody>
      </p:sp>
      <p:pic>
        <p:nvPicPr>
          <p:cNvPr id="3" name="Picture 2"/>
          <p:cNvPicPr>
            <a:picLocks noChangeAspect="1"/>
          </p:cNvPicPr>
          <p:nvPr/>
        </p:nvPicPr>
        <p:blipFill>
          <a:blip r:embed="rId3"/>
          <a:stretch>
            <a:fillRect/>
          </a:stretch>
        </p:blipFill>
        <p:spPr>
          <a:xfrm>
            <a:off x="6537173" y="121381"/>
            <a:ext cx="5299969" cy="6858000"/>
          </a:xfrm>
          <a:prstGeom prst="rect">
            <a:avLst/>
          </a:prstGeom>
        </p:spPr>
      </p:pic>
    </p:spTree>
    <p:extLst>
      <p:ext uri="{BB962C8B-B14F-4D97-AF65-F5344CB8AC3E}">
        <p14:creationId xmlns:p14="http://schemas.microsoft.com/office/powerpoint/2010/main" val="3572681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218B29-DFAA-42AB-BCF9-BB39F28F57A2}"/>
              </a:ext>
            </a:extLst>
          </p:cNvPr>
          <p:cNvSpPr>
            <a:spLocks noGrp="1"/>
          </p:cNvSpPr>
          <p:nvPr>
            <p:ph type="title"/>
          </p:nvPr>
        </p:nvSpPr>
        <p:spPr>
          <a:xfrm>
            <a:off x="5829738" y="316612"/>
            <a:ext cx="8911687" cy="1280890"/>
          </a:xfrm>
        </p:spPr>
        <p:txBody>
          <a:bodyPr/>
          <a:lstStyle/>
          <a:p>
            <a:r>
              <a:rPr lang="en-US" dirty="0"/>
              <a:t>Dairy Producing Regions</a:t>
            </a:r>
          </a:p>
        </p:txBody>
      </p:sp>
      <p:pic>
        <p:nvPicPr>
          <p:cNvPr id="3" name="Picture 2"/>
          <p:cNvPicPr>
            <a:picLocks noChangeAspect="1"/>
          </p:cNvPicPr>
          <p:nvPr/>
        </p:nvPicPr>
        <p:blipFill>
          <a:blip r:embed="rId3"/>
          <a:stretch>
            <a:fillRect/>
          </a:stretch>
        </p:blipFill>
        <p:spPr>
          <a:xfrm>
            <a:off x="230431" y="186116"/>
            <a:ext cx="5189467" cy="6727821"/>
          </a:xfrm>
          <a:prstGeom prst="rect">
            <a:avLst/>
          </a:prstGeom>
        </p:spPr>
      </p:pic>
      <p:pic>
        <p:nvPicPr>
          <p:cNvPr id="4" name="Picture 3"/>
          <p:cNvPicPr>
            <a:picLocks noChangeAspect="1"/>
          </p:cNvPicPr>
          <p:nvPr/>
        </p:nvPicPr>
        <p:blipFill>
          <a:blip r:embed="rId4"/>
          <a:stretch>
            <a:fillRect/>
          </a:stretch>
        </p:blipFill>
        <p:spPr>
          <a:xfrm>
            <a:off x="5453297" y="1014153"/>
            <a:ext cx="6738703" cy="5843847"/>
          </a:xfrm>
          <a:prstGeom prst="rect">
            <a:avLst/>
          </a:prstGeom>
        </p:spPr>
      </p:pic>
    </p:spTree>
    <p:extLst>
      <p:ext uri="{BB962C8B-B14F-4D97-AF65-F5344CB8AC3E}">
        <p14:creationId xmlns:p14="http://schemas.microsoft.com/office/powerpoint/2010/main" val="4247322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2C5D2E-3666-4F00-B9A3-419EE2749F48}"/>
              </a:ext>
            </a:extLst>
          </p:cNvPr>
          <p:cNvSpPr>
            <a:spLocks noGrp="1"/>
          </p:cNvSpPr>
          <p:nvPr>
            <p:ph type="title"/>
          </p:nvPr>
        </p:nvSpPr>
        <p:spPr>
          <a:xfrm>
            <a:off x="578007" y="1198644"/>
            <a:ext cx="8911687" cy="1280890"/>
          </a:xfrm>
        </p:spPr>
        <p:txBody>
          <a:bodyPr/>
          <a:lstStyle/>
          <a:p>
            <a:r>
              <a:rPr lang="en-US" dirty="0"/>
              <a:t>Truck Routes and Intermodal Transportation Points</a:t>
            </a:r>
          </a:p>
        </p:txBody>
      </p:sp>
      <p:pic>
        <p:nvPicPr>
          <p:cNvPr id="3" name="Picture 2"/>
          <p:cNvPicPr>
            <a:picLocks noChangeAspect="1"/>
          </p:cNvPicPr>
          <p:nvPr/>
        </p:nvPicPr>
        <p:blipFill>
          <a:blip r:embed="rId3"/>
          <a:stretch>
            <a:fillRect/>
          </a:stretch>
        </p:blipFill>
        <p:spPr>
          <a:xfrm>
            <a:off x="7093342" y="0"/>
            <a:ext cx="5260932" cy="6858000"/>
          </a:xfrm>
          <a:prstGeom prst="rect">
            <a:avLst/>
          </a:prstGeom>
        </p:spPr>
      </p:pic>
      <p:pic>
        <p:nvPicPr>
          <p:cNvPr id="4" name="Picture 3"/>
          <p:cNvPicPr>
            <a:picLocks noChangeAspect="1"/>
          </p:cNvPicPr>
          <p:nvPr/>
        </p:nvPicPr>
        <p:blipFill>
          <a:blip r:embed="rId4"/>
          <a:stretch>
            <a:fillRect/>
          </a:stretch>
        </p:blipFill>
        <p:spPr>
          <a:xfrm>
            <a:off x="445112" y="2876196"/>
            <a:ext cx="6441210" cy="2383634"/>
          </a:xfrm>
          <a:prstGeom prst="rect">
            <a:avLst/>
          </a:prstGeom>
        </p:spPr>
      </p:pic>
    </p:spTree>
    <p:extLst>
      <p:ext uri="{BB962C8B-B14F-4D97-AF65-F5344CB8AC3E}">
        <p14:creationId xmlns:p14="http://schemas.microsoft.com/office/powerpoint/2010/main" val="1944434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F78BA1-42C0-420B-90F4-A8623EF666F2}"/>
              </a:ext>
            </a:extLst>
          </p:cNvPr>
          <p:cNvSpPr>
            <a:spLocks noGrp="1"/>
          </p:cNvSpPr>
          <p:nvPr>
            <p:ph type="title"/>
          </p:nvPr>
        </p:nvSpPr>
        <p:spPr>
          <a:xfrm>
            <a:off x="820768" y="1271472"/>
            <a:ext cx="8911687" cy="1280890"/>
          </a:xfrm>
        </p:spPr>
        <p:txBody>
          <a:bodyPr/>
          <a:lstStyle/>
          <a:p>
            <a:r>
              <a:rPr lang="en-US" dirty="0" smtClean="0"/>
              <a:t>Truck Route Buffer </a:t>
            </a:r>
            <a:endParaRPr lang="en-US" dirty="0"/>
          </a:p>
        </p:txBody>
      </p:sp>
      <p:pic>
        <p:nvPicPr>
          <p:cNvPr id="3" name="Picture 2"/>
          <p:cNvPicPr>
            <a:picLocks noChangeAspect="1"/>
          </p:cNvPicPr>
          <p:nvPr/>
        </p:nvPicPr>
        <p:blipFill>
          <a:blip r:embed="rId3"/>
          <a:stretch>
            <a:fillRect/>
          </a:stretch>
        </p:blipFill>
        <p:spPr>
          <a:xfrm>
            <a:off x="6615906" y="42657"/>
            <a:ext cx="5255789" cy="6858000"/>
          </a:xfrm>
          <a:prstGeom prst="rect">
            <a:avLst/>
          </a:prstGeom>
        </p:spPr>
      </p:pic>
      <p:pic>
        <p:nvPicPr>
          <p:cNvPr id="4" name="Picture 3"/>
          <p:cNvPicPr>
            <a:picLocks noChangeAspect="1"/>
          </p:cNvPicPr>
          <p:nvPr/>
        </p:nvPicPr>
        <p:blipFill>
          <a:blip r:embed="rId4"/>
          <a:stretch>
            <a:fillRect/>
          </a:stretch>
        </p:blipFill>
        <p:spPr>
          <a:xfrm>
            <a:off x="372953" y="1911917"/>
            <a:ext cx="6242953" cy="1186748"/>
          </a:xfrm>
          <a:prstGeom prst="rect">
            <a:avLst/>
          </a:prstGeom>
        </p:spPr>
      </p:pic>
    </p:spTree>
    <p:extLst>
      <p:ext uri="{BB962C8B-B14F-4D97-AF65-F5344CB8AC3E}">
        <p14:creationId xmlns:p14="http://schemas.microsoft.com/office/powerpoint/2010/main" val="890772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71561" y="991038"/>
            <a:ext cx="8944828" cy="5866962"/>
          </a:xfrm>
          <a:prstGeom prst="rect">
            <a:avLst/>
          </a:prstGeom>
        </p:spPr>
      </p:pic>
      <p:sp>
        <p:nvSpPr>
          <p:cNvPr id="3" name="TextBox 2"/>
          <p:cNvSpPr txBox="1"/>
          <p:nvPr/>
        </p:nvSpPr>
        <p:spPr>
          <a:xfrm>
            <a:off x="1545579" y="258945"/>
            <a:ext cx="10349713" cy="369332"/>
          </a:xfrm>
          <a:prstGeom prst="rect">
            <a:avLst/>
          </a:prstGeom>
          <a:noFill/>
        </p:spPr>
        <p:txBody>
          <a:bodyPr wrap="square" rtlCol="0">
            <a:spAutoFit/>
          </a:bodyPr>
          <a:lstStyle/>
          <a:p>
            <a:r>
              <a:rPr lang="en-US" dirty="0" smtClean="0"/>
              <a:t>Identifying Selected Milk Plants within the Truck Routes Buffer</a:t>
            </a:r>
            <a:endParaRPr lang="en-US" dirty="0"/>
          </a:p>
        </p:txBody>
      </p:sp>
    </p:spTree>
    <p:extLst>
      <p:ext uri="{BB962C8B-B14F-4D97-AF65-F5344CB8AC3E}">
        <p14:creationId xmlns:p14="http://schemas.microsoft.com/office/powerpoint/2010/main" val="3088932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721" y="599834"/>
            <a:ext cx="8911687" cy="1280890"/>
          </a:xfrm>
        </p:spPr>
        <p:txBody>
          <a:bodyPr/>
          <a:lstStyle/>
          <a:p>
            <a:r>
              <a:rPr lang="en-US" dirty="0" smtClean="0"/>
              <a:t>Selected Milk </a:t>
            </a:r>
            <a:br>
              <a:rPr lang="en-US" dirty="0" smtClean="0"/>
            </a:br>
            <a:r>
              <a:rPr lang="en-US" dirty="0" smtClean="0"/>
              <a:t>Plants </a:t>
            </a:r>
            <a:endParaRPr lang="en-US" dirty="0"/>
          </a:p>
        </p:txBody>
      </p:sp>
      <p:pic>
        <p:nvPicPr>
          <p:cNvPr id="5" name="Picture 4"/>
          <p:cNvPicPr>
            <a:picLocks noChangeAspect="1"/>
          </p:cNvPicPr>
          <p:nvPr/>
        </p:nvPicPr>
        <p:blipFill>
          <a:blip r:embed="rId3"/>
          <a:stretch>
            <a:fillRect/>
          </a:stretch>
        </p:blipFill>
        <p:spPr>
          <a:xfrm>
            <a:off x="5046247" y="0"/>
            <a:ext cx="5239216" cy="6858000"/>
          </a:xfrm>
          <a:prstGeom prst="rect">
            <a:avLst/>
          </a:prstGeom>
        </p:spPr>
      </p:pic>
    </p:spTree>
    <p:extLst>
      <p:ext uri="{BB962C8B-B14F-4D97-AF65-F5344CB8AC3E}">
        <p14:creationId xmlns:p14="http://schemas.microsoft.com/office/powerpoint/2010/main" val="610655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97662" y="445063"/>
            <a:ext cx="8723214" cy="584775"/>
          </a:xfrm>
          <a:prstGeom prst="rect">
            <a:avLst/>
          </a:prstGeom>
          <a:noFill/>
        </p:spPr>
        <p:txBody>
          <a:bodyPr wrap="square" rtlCol="0">
            <a:spAutoFit/>
          </a:bodyPr>
          <a:lstStyle/>
          <a:p>
            <a:r>
              <a:rPr lang="en-US" sz="3200" dirty="0" smtClean="0"/>
              <a:t>The Near Tool</a:t>
            </a:r>
            <a:endParaRPr lang="en-US" sz="3200" dirty="0"/>
          </a:p>
        </p:txBody>
      </p:sp>
      <p:pic>
        <p:nvPicPr>
          <p:cNvPr id="3" name="Picture 2"/>
          <p:cNvPicPr>
            <a:picLocks noChangeAspect="1"/>
          </p:cNvPicPr>
          <p:nvPr/>
        </p:nvPicPr>
        <p:blipFill>
          <a:blip r:embed="rId3"/>
          <a:stretch>
            <a:fillRect/>
          </a:stretch>
        </p:blipFill>
        <p:spPr>
          <a:xfrm>
            <a:off x="1224893" y="1454795"/>
            <a:ext cx="10187396" cy="4693381"/>
          </a:xfrm>
          <a:prstGeom prst="rect">
            <a:avLst/>
          </a:prstGeom>
        </p:spPr>
      </p:pic>
    </p:spTree>
    <p:extLst>
      <p:ext uri="{BB962C8B-B14F-4D97-AF65-F5344CB8AC3E}">
        <p14:creationId xmlns:p14="http://schemas.microsoft.com/office/powerpoint/2010/main" val="1047493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6115" y="3441972"/>
            <a:ext cx="11896701" cy="1184899"/>
          </a:xfrm>
          <a:prstGeom prst="rect">
            <a:avLst/>
          </a:prstGeom>
        </p:spPr>
      </p:pic>
      <p:sp>
        <p:nvSpPr>
          <p:cNvPr id="3" name="TextBox 2"/>
          <p:cNvSpPr txBox="1"/>
          <p:nvPr/>
        </p:nvSpPr>
        <p:spPr>
          <a:xfrm>
            <a:off x="2192942" y="801112"/>
            <a:ext cx="7347568" cy="369332"/>
          </a:xfrm>
          <a:prstGeom prst="rect">
            <a:avLst/>
          </a:prstGeom>
          <a:noFill/>
        </p:spPr>
        <p:txBody>
          <a:bodyPr wrap="square" rtlCol="0">
            <a:spAutoFit/>
          </a:bodyPr>
          <a:lstStyle/>
          <a:p>
            <a:r>
              <a:rPr lang="en-US" dirty="0" smtClean="0"/>
              <a:t>Near Tool Output</a:t>
            </a:r>
            <a:endParaRPr lang="en-US" dirty="0"/>
          </a:p>
        </p:txBody>
      </p:sp>
    </p:spTree>
    <p:extLst>
      <p:ext uri="{BB962C8B-B14F-4D97-AF65-F5344CB8AC3E}">
        <p14:creationId xmlns:p14="http://schemas.microsoft.com/office/powerpoint/2010/main" val="2096820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New Table</a:t>
            </a:r>
            <a:endParaRPr lang="en-US" dirty="0"/>
          </a:p>
        </p:txBody>
      </p:sp>
      <p:pic>
        <p:nvPicPr>
          <p:cNvPr id="3" name="Picture 2"/>
          <p:cNvPicPr>
            <a:picLocks noChangeAspect="1"/>
          </p:cNvPicPr>
          <p:nvPr/>
        </p:nvPicPr>
        <p:blipFill>
          <a:blip r:embed="rId3"/>
          <a:stretch>
            <a:fillRect/>
          </a:stretch>
        </p:blipFill>
        <p:spPr>
          <a:xfrm>
            <a:off x="1522771" y="1766426"/>
            <a:ext cx="9067800" cy="4210050"/>
          </a:xfrm>
          <a:prstGeom prst="rect">
            <a:avLst/>
          </a:prstGeom>
        </p:spPr>
      </p:pic>
    </p:spTree>
    <p:extLst>
      <p:ext uri="{BB962C8B-B14F-4D97-AF65-F5344CB8AC3E}">
        <p14:creationId xmlns:p14="http://schemas.microsoft.com/office/powerpoint/2010/main" val="408515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Join</a:t>
            </a:r>
            <a:endParaRPr lang="en-US" dirty="0"/>
          </a:p>
        </p:txBody>
      </p:sp>
      <p:pic>
        <p:nvPicPr>
          <p:cNvPr id="3" name="Picture 2"/>
          <p:cNvPicPr>
            <a:picLocks noChangeAspect="1"/>
          </p:cNvPicPr>
          <p:nvPr/>
        </p:nvPicPr>
        <p:blipFill>
          <a:blip r:embed="rId3"/>
          <a:stretch>
            <a:fillRect/>
          </a:stretch>
        </p:blipFill>
        <p:spPr>
          <a:xfrm>
            <a:off x="178025" y="2362875"/>
            <a:ext cx="11676807" cy="1388543"/>
          </a:xfrm>
          <a:prstGeom prst="rect">
            <a:avLst/>
          </a:prstGeom>
        </p:spPr>
      </p:pic>
    </p:spTree>
    <p:extLst>
      <p:ext uri="{BB962C8B-B14F-4D97-AF65-F5344CB8AC3E}">
        <p14:creationId xmlns:p14="http://schemas.microsoft.com/office/powerpoint/2010/main" val="1924907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969" y="1356852"/>
            <a:ext cx="9803630" cy="980768"/>
          </a:xfrm>
        </p:spPr>
        <p:txBody>
          <a:bodyPr>
            <a:normAutofit fontScale="90000"/>
          </a:bodyPr>
          <a:lstStyle/>
          <a:p>
            <a:r>
              <a:rPr lang="en-US" dirty="0" smtClean="0"/>
              <a:t>Insert Cursor</a:t>
            </a:r>
            <a:br>
              <a:rPr lang="en-US" dirty="0" smtClean="0"/>
            </a:br>
            <a:r>
              <a:rPr lang="en-US" dirty="0" smtClean="0"/>
              <a:t>&amp; Search</a:t>
            </a:r>
            <a:br>
              <a:rPr lang="en-US" dirty="0" smtClean="0"/>
            </a:br>
            <a:r>
              <a:rPr lang="en-US" dirty="0" smtClean="0"/>
              <a:t>Cursor</a:t>
            </a:r>
            <a:endParaRPr lang="en-US" dirty="0"/>
          </a:p>
        </p:txBody>
      </p:sp>
      <p:pic>
        <p:nvPicPr>
          <p:cNvPr id="3" name="Picture 2"/>
          <p:cNvPicPr>
            <a:picLocks noChangeAspect="1"/>
          </p:cNvPicPr>
          <p:nvPr/>
        </p:nvPicPr>
        <p:blipFill>
          <a:blip r:embed="rId3"/>
          <a:stretch>
            <a:fillRect/>
          </a:stretch>
        </p:blipFill>
        <p:spPr>
          <a:xfrm>
            <a:off x="3037593" y="89946"/>
            <a:ext cx="9016755" cy="6482917"/>
          </a:xfrm>
          <a:prstGeom prst="rect">
            <a:avLst/>
          </a:prstGeom>
        </p:spPr>
      </p:pic>
    </p:spTree>
    <p:extLst>
      <p:ext uri="{BB962C8B-B14F-4D97-AF65-F5344CB8AC3E}">
        <p14:creationId xmlns:p14="http://schemas.microsoft.com/office/powerpoint/2010/main" val="1528488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918694" y="93490"/>
            <a:ext cx="5971042" cy="4406341"/>
          </a:xfrm>
          <a:prstGeom prst="rect">
            <a:avLst/>
          </a:prstGeom>
        </p:spPr>
      </p:pic>
      <p:pic>
        <p:nvPicPr>
          <p:cNvPr id="6" name="Picture 5"/>
          <p:cNvPicPr>
            <a:picLocks noChangeAspect="1"/>
          </p:cNvPicPr>
          <p:nvPr/>
        </p:nvPicPr>
        <p:blipFill>
          <a:blip r:embed="rId4"/>
          <a:stretch>
            <a:fillRect/>
          </a:stretch>
        </p:blipFill>
        <p:spPr>
          <a:xfrm>
            <a:off x="275130" y="4798046"/>
            <a:ext cx="12192000" cy="1793448"/>
          </a:xfrm>
          <a:prstGeom prst="rect">
            <a:avLst/>
          </a:prstGeom>
        </p:spPr>
      </p:pic>
    </p:spTree>
    <p:extLst>
      <p:ext uri="{BB962C8B-B14F-4D97-AF65-F5344CB8AC3E}">
        <p14:creationId xmlns:p14="http://schemas.microsoft.com/office/powerpoint/2010/main" val="239918579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415</TotalTime>
  <Words>935</Words>
  <Application>Microsoft Office PowerPoint</Application>
  <PresentationFormat>Widescreen</PresentationFormat>
  <Paragraphs>48</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Wisp</vt:lpstr>
      <vt:lpstr>Introduction to GIS Programming: Final Project </vt:lpstr>
      <vt:lpstr>Background &amp; Intent</vt:lpstr>
      <vt:lpstr>Dairy Processing Plants</vt:lpstr>
      <vt:lpstr>Dairy Producing Regions</vt:lpstr>
      <vt:lpstr>Truck Routes and Intermodal Transportation Points</vt:lpstr>
      <vt:lpstr>Truck Route Buffer </vt:lpstr>
      <vt:lpstr>PowerPoint Presentation</vt:lpstr>
      <vt:lpstr>Selected Milk  Plants </vt:lpstr>
      <vt:lpstr>PowerPoint Presentation</vt:lpstr>
      <vt:lpstr>PowerPoint Presentation</vt:lpstr>
      <vt:lpstr>Create New Table</vt:lpstr>
      <vt:lpstr>Table Join</vt:lpstr>
      <vt:lpstr>Insert Cursor &amp; Search Cursor</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GIS Programming: Final Project </dc:title>
  <dc:creator>Gadberry, Richard@CDFA</dc:creator>
  <cp:lastModifiedBy>Allison Gadberry</cp:lastModifiedBy>
  <cp:revision>40</cp:revision>
  <dcterms:created xsi:type="dcterms:W3CDTF">2018-04-16T22:51:21Z</dcterms:created>
  <dcterms:modified xsi:type="dcterms:W3CDTF">2018-05-10T02:41:42Z</dcterms:modified>
</cp:coreProperties>
</file>