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9" r:id="rId3"/>
    <p:sldId id="266" r:id="rId4"/>
    <p:sldId id="267" r:id="rId5"/>
    <p:sldId id="268" r:id="rId6"/>
    <p:sldId id="270" r:id="rId7"/>
    <p:sldId id="265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72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65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1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0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7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7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3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3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4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1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88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0666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34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71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1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9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22EC592-5A1C-46B2-A24F-34071E99A8A6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2E463C9-AAAE-47C5-B5ED-5D1055DE6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7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5833-7052-487C-8A4D-32B69CB95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Crime and marijuana dispensary centers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0A142-3B54-4847-B889-3FE3882721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is there a problem?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F0F08-E9FD-42DC-8300-27C048DF4D95}"/>
              </a:ext>
            </a:extLst>
          </p:cNvPr>
          <p:cNvSpPr txBox="1"/>
          <p:nvPr/>
        </p:nvSpPr>
        <p:spPr>
          <a:xfrm rot="21420086">
            <a:off x="9215047" y="4818055"/>
            <a:ext cx="2046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Elaine Carlton</a:t>
            </a:r>
          </a:p>
          <a:p>
            <a:pPr algn="r"/>
            <a:r>
              <a:rPr lang="en-US" dirty="0"/>
              <a:t>Geog 375</a:t>
            </a:r>
          </a:p>
          <a:p>
            <a:pPr algn="r"/>
            <a:r>
              <a:rPr lang="en-US" dirty="0"/>
              <a:t>5/13/2018</a:t>
            </a:r>
          </a:p>
        </p:txBody>
      </p:sp>
    </p:spTree>
    <p:extLst>
      <p:ext uri="{BB962C8B-B14F-4D97-AF65-F5344CB8AC3E}">
        <p14:creationId xmlns:p14="http://schemas.microsoft.com/office/powerpoint/2010/main" val="30437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4151-683F-455A-88CF-4A09F3BC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hot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AB223-60A1-4F52-91AD-53006D1A42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484550"/>
          </a:xfrm>
        </p:spPr>
        <p:txBody>
          <a:bodyPr/>
          <a:lstStyle/>
          <a:p>
            <a:r>
              <a:rPr lang="en-US" dirty="0"/>
              <a:t>In November 2016 </a:t>
            </a:r>
            <a:r>
              <a:rPr lang="en-US" dirty="0">
                <a:solidFill>
                  <a:srgbClr val="00B050"/>
                </a:solidFill>
              </a:rPr>
              <a:t>Proposition 64 </a:t>
            </a:r>
            <a:r>
              <a:rPr lang="en-US" dirty="0"/>
              <a:t>was passed, legalizing marijuana for adults in California beginning January 1, 2018</a:t>
            </a:r>
          </a:p>
          <a:p>
            <a:r>
              <a:rPr lang="en-US" dirty="0"/>
              <a:t>In order to sell or grow marijuana for purposes of distribution, a state business license is required</a:t>
            </a:r>
          </a:p>
          <a:p>
            <a:r>
              <a:rPr lang="en-US" dirty="0"/>
              <a:t>In addition to state regulations, there may be city regulations that must be followed</a:t>
            </a:r>
          </a:p>
          <a:p>
            <a:r>
              <a:rPr lang="en-US" dirty="0"/>
              <a:t>As more dispensaries open throughout the state, cities are becoming concerned about the potential increase in crime surrounding these businesses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F25065-B207-4BD0-AE07-1BC4AE772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575" y="213297"/>
            <a:ext cx="2608388" cy="1956292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011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A0CE-589A-495A-BED5-D3EC8FC32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script -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75E4F-5460-45A8-BBDF-772BEC6171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154116"/>
            <a:ext cx="10394707" cy="3631224"/>
          </a:xfrm>
        </p:spPr>
        <p:txBody>
          <a:bodyPr>
            <a:noAutofit/>
          </a:bodyPr>
          <a:lstStyle/>
          <a:p>
            <a:r>
              <a:rPr lang="en-US" sz="1650" dirty="0"/>
              <a:t>Initial intent was to write script to geocode the marijuana dispensary addresses using </a:t>
            </a:r>
            <a:r>
              <a:rPr lang="en-US" sz="1650" dirty="0" err="1"/>
              <a:t>esri</a:t>
            </a:r>
            <a:r>
              <a:rPr lang="en-US" sz="1650" dirty="0"/>
              <a:t> world geocoder</a:t>
            </a:r>
          </a:p>
          <a:p>
            <a:pPr lvl="1"/>
            <a:r>
              <a:rPr lang="en-US" sz="1650" dirty="0"/>
              <a:t>Received error:</a:t>
            </a:r>
          </a:p>
          <a:p>
            <a:pPr lvl="1"/>
            <a:endParaRPr lang="en-US" sz="1650" dirty="0"/>
          </a:p>
          <a:p>
            <a:pPr lvl="1"/>
            <a:endParaRPr lang="en-US" sz="1650" dirty="0"/>
          </a:p>
          <a:p>
            <a:pPr lvl="1"/>
            <a:endParaRPr lang="en-US" sz="1650" dirty="0"/>
          </a:p>
          <a:p>
            <a:pPr lvl="1"/>
            <a:r>
              <a:rPr lang="en-US" sz="1650" dirty="0"/>
              <a:t>After conducting extensive research, discovered many other people encountered the same problem, with no apparent solution for the script</a:t>
            </a:r>
          </a:p>
          <a:p>
            <a:pPr lvl="1"/>
            <a:endParaRPr lang="en-US" sz="1650" dirty="0"/>
          </a:p>
          <a:p>
            <a:pPr lvl="1"/>
            <a:r>
              <a:rPr lang="en-US" sz="1650" dirty="0"/>
              <a:t>Used </a:t>
            </a:r>
            <a:r>
              <a:rPr lang="en-US" sz="1650" dirty="0" err="1"/>
              <a:t>modelbuilder</a:t>
            </a:r>
            <a:r>
              <a:rPr lang="en-US" sz="1650" dirty="0"/>
              <a:t> in </a:t>
            </a:r>
            <a:r>
              <a:rPr lang="en-US" sz="1650" dirty="0" err="1"/>
              <a:t>arcmap</a:t>
            </a:r>
            <a:r>
              <a:rPr lang="en-US" sz="1650" dirty="0"/>
              <a:t> instead to geocode the addresses</a:t>
            </a:r>
          </a:p>
          <a:p>
            <a:pPr lvl="1"/>
            <a:r>
              <a:rPr lang="en-US" sz="1650" dirty="0"/>
              <a:t>ATTEMTED to use the python script from </a:t>
            </a:r>
            <a:r>
              <a:rPr lang="en-US" sz="1650" dirty="0" err="1"/>
              <a:t>modelbuilder</a:t>
            </a:r>
            <a:r>
              <a:rPr lang="en-US" sz="1650" dirty="0"/>
              <a:t> but it didn’t work</a:t>
            </a:r>
          </a:p>
          <a:p>
            <a:pPr lvl="1"/>
            <a:endParaRPr lang="en-US" sz="1650" dirty="0"/>
          </a:p>
          <a:p>
            <a:pPr lvl="1"/>
            <a:endParaRPr lang="en-US" sz="16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C711CF-750F-41B1-A780-999A8F9EA46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176" y="2682269"/>
            <a:ext cx="7943850" cy="85303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95B27C-60F1-4553-ABD9-971F2C9A52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558" y="4169137"/>
            <a:ext cx="4028333" cy="2003063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5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599C2-2196-4772-9C5E-50BC6387C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Python script </a:t>
            </a:r>
            <a:r>
              <a:rPr lang="en-US" sz="6000" dirty="0"/>
              <a:t>– </a:t>
            </a:r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BD1B7-755D-4D95-AEB9-339A1605A5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374856"/>
            <a:ext cx="10396882" cy="2206465"/>
          </a:xfrm>
        </p:spPr>
        <p:txBody>
          <a:bodyPr>
            <a:normAutofit/>
          </a:bodyPr>
          <a:lstStyle/>
          <a:p>
            <a:r>
              <a:rPr lang="en-US" sz="1600" dirty="0"/>
              <a:t>File management (location, naming, </a:t>
            </a:r>
            <a:r>
              <a:rPr lang="en-US" sz="1600" dirty="0" err="1"/>
              <a:t>etc</a:t>
            </a:r>
            <a:r>
              <a:rPr lang="en-US" sz="1600" dirty="0"/>
              <a:t>) is important when using multiple/similar data sets</a:t>
            </a:r>
          </a:p>
          <a:p>
            <a:r>
              <a:rPr lang="en-US" sz="1600" dirty="0"/>
              <a:t>Don’t forget to close down </a:t>
            </a:r>
            <a:r>
              <a:rPr lang="en-US" sz="1600" dirty="0" err="1"/>
              <a:t>arccatalog</a:t>
            </a:r>
            <a:r>
              <a:rPr lang="en-US" sz="1600" dirty="0"/>
              <a:t> and </a:t>
            </a:r>
            <a:r>
              <a:rPr lang="en-US" sz="1600" dirty="0" err="1"/>
              <a:t>arcmap</a:t>
            </a:r>
            <a:r>
              <a:rPr lang="en-US" sz="1600" dirty="0"/>
              <a:t> before running the script!</a:t>
            </a:r>
          </a:p>
          <a:p>
            <a:r>
              <a:rPr lang="en-US" sz="1600" dirty="0"/>
              <a:t>Proper indenting will make or break your script</a:t>
            </a:r>
          </a:p>
          <a:p>
            <a:r>
              <a:rPr lang="en-US" sz="1600" dirty="0"/>
              <a:t>Order of process is crucial to pay attention to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BFD0A-296A-4A68-BAD0-B602CA25ADAC}"/>
              </a:ext>
            </a:extLst>
          </p:cNvPr>
          <p:cNvSpPr txBox="1"/>
          <p:nvPr/>
        </p:nvSpPr>
        <p:spPr>
          <a:xfrm>
            <a:off x="685800" y="3291137"/>
            <a:ext cx="3596640" cy="36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</a:rPr>
              <a:t>VARIABLES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4EC21-24BD-4BA0-B94C-2DF488C2663D}"/>
              </a:ext>
            </a:extLst>
          </p:cNvPr>
          <p:cNvSpPr txBox="1"/>
          <p:nvPr/>
        </p:nvSpPr>
        <p:spPr>
          <a:xfrm>
            <a:off x="4818769" y="3288170"/>
            <a:ext cx="6598919" cy="36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</a:rPr>
              <a:t>FEATURE CLASS AND FEATURE LAYER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80A89F-05BE-4A38-9620-CBE2563AA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00" y="3657445"/>
            <a:ext cx="659892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ADCB193-592C-40ED-A3CC-F5BA18BC88CC}"/>
              </a:ext>
            </a:extLst>
          </p:cNvPr>
          <p:cNvCxnSpPr/>
          <p:nvPr/>
        </p:nvCxnSpPr>
        <p:spPr>
          <a:xfrm>
            <a:off x="4730262" y="3765921"/>
            <a:ext cx="281938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3B1348B-286C-423F-A632-B7553C749EFB}"/>
              </a:ext>
            </a:extLst>
          </p:cNvPr>
          <p:cNvCxnSpPr>
            <a:cxnSpLocks/>
          </p:cNvCxnSpPr>
          <p:nvPr/>
        </p:nvCxnSpPr>
        <p:spPr>
          <a:xfrm>
            <a:off x="4730262" y="5615236"/>
            <a:ext cx="281938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0ED3E5C-FF20-4353-998A-F714D3790D6C}"/>
              </a:ext>
            </a:extLst>
          </p:cNvPr>
          <p:cNvCxnSpPr>
            <a:cxnSpLocks/>
          </p:cNvCxnSpPr>
          <p:nvPr/>
        </p:nvCxnSpPr>
        <p:spPr>
          <a:xfrm>
            <a:off x="4739055" y="3765921"/>
            <a:ext cx="0" cy="184931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33788BB1-F569-4D26-92C3-13B8930C4D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" r="54688"/>
          <a:stretch/>
        </p:blipFill>
        <p:spPr>
          <a:xfrm>
            <a:off x="1213839" y="3654480"/>
            <a:ext cx="2540562" cy="28744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796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3505-F079-432C-A19B-1B922156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SCRIPT – Geoprocessing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61C10-6275-413A-8D2A-A80A2B031A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91640"/>
            <a:ext cx="10943492" cy="3739896"/>
          </a:xfrm>
        </p:spPr>
        <p:txBody>
          <a:bodyPr>
            <a:normAutofit/>
          </a:bodyPr>
          <a:lstStyle/>
          <a:p>
            <a:r>
              <a:rPr lang="en-US" dirty="0"/>
              <a:t>ALTHOUGH A MINIMAL NUMBER OF DATASETS WERE USED, MULTIPLE AND REPEAT FUNCTIONS WERE REQUIRED</a:t>
            </a:r>
          </a:p>
          <a:p>
            <a:pPr lvl="1"/>
            <a:r>
              <a:rPr lang="en-US" dirty="0"/>
              <a:t>GEOPROCESSING:</a:t>
            </a:r>
          </a:p>
          <a:p>
            <a:pPr lvl="2"/>
            <a:r>
              <a:rPr lang="en-US" dirty="0"/>
              <a:t>Create geodatabase</a:t>
            </a:r>
          </a:p>
          <a:p>
            <a:pPr lvl="2"/>
            <a:r>
              <a:rPr lang="en-US" dirty="0"/>
              <a:t>Copy .</a:t>
            </a:r>
            <a:r>
              <a:rPr lang="en-US" dirty="0" err="1"/>
              <a:t>shp</a:t>
            </a:r>
            <a:r>
              <a:rPr lang="en-US" dirty="0"/>
              <a:t> and .</a:t>
            </a:r>
            <a:r>
              <a:rPr lang="en-US" dirty="0" err="1"/>
              <a:t>dbf</a:t>
            </a:r>
            <a:r>
              <a:rPr lang="en-US" dirty="0"/>
              <a:t> files to geodatabase</a:t>
            </a:r>
          </a:p>
          <a:p>
            <a:pPr lvl="2"/>
            <a:r>
              <a:rPr lang="en-US" dirty="0"/>
              <a:t>MAKE FEATURE LAYER</a:t>
            </a:r>
          </a:p>
          <a:p>
            <a:pPr lvl="2"/>
            <a:r>
              <a:rPr lang="en-US" dirty="0"/>
              <a:t>SELECT LAYER BY LOCATION</a:t>
            </a:r>
          </a:p>
          <a:p>
            <a:pPr lvl="2"/>
            <a:r>
              <a:rPr lang="en-US" dirty="0"/>
              <a:t>SELECT layer BY ATTRIBUTE</a:t>
            </a:r>
          </a:p>
          <a:p>
            <a:pPr lvl="2"/>
            <a:r>
              <a:rPr lang="en-US" dirty="0"/>
              <a:t>CREATE FEATURE CLASS</a:t>
            </a:r>
          </a:p>
          <a:p>
            <a:pPr lvl="2"/>
            <a:r>
              <a:rPr lang="en-US" dirty="0"/>
              <a:t>COPY ROWS (CREATE TABLE)</a:t>
            </a:r>
          </a:p>
          <a:p>
            <a:pPr lvl="2"/>
            <a:r>
              <a:rPr lang="en-US" dirty="0"/>
              <a:t>GET COUNT (SHOW RESULTS)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D5D67-4E33-4E72-9ADF-CF0D8717F4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49"/>
          <a:stretch/>
        </p:blipFill>
        <p:spPr>
          <a:xfrm>
            <a:off x="5475380" y="2340864"/>
            <a:ext cx="6355080" cy="3090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88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3505-F079-432C-A19B-1B922156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61C10-6275-413A-8D2A-A80A2B031A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102352" cy="3311189"/>
          </a:xfrm>
        </p:spPr>
        <p:txBody>
          <a:bodyPr>
            <a:normAutofit/>
          </a:bodyPr>
          <a:lstStyle/>
          <a:p>
            <a:r>
              <a:rPr lang="en-US" dirty="0"/>
              <a:t>Two maps were created</a:t>
            </a:r>
          </a:p>
          <a:p>
            <a:pPr lvl="1"/>
            <a:r>
              <a:rPr lang="en-US" dirty="0"/>
              <a:t>Calls for service within 500 feet of a marijuana dispensary</a:t>
            </a:r>
          </a:p>
          <a:p>
            <a:pPr lvl="1"/>
            <a:r>
              <a:rPr lang="en-US" dirty="0"/>
              <a:t>Reports within 500 feet of a marijuana dispensary</a:t>
            </a:r>
          </a:p>
          <a:p>
            <a:r>
              <a:rPr lang="en-US" dirty="0"/>
              <a:t>Was not as confident in modifying the map elements via python script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2BE5DC-6B6F-4CC7-965C-A0D59DE35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42" y="318516"/>
            <a:ext cx="5745480" cy="5928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11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78559-6301-4296-8982-222593C5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CALLS FOR SERVICE AT </a:t>
            </a:r>
            <a:br>
              <a:rPr lang="en-US" dirty="0"/>
            </a:br>
            <a:r>
              <a:rPr lang="en-US" dirty="0"/>
              <a:t>DISPENSARIES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751324-25EC-4996-886E-177E6A3CCED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0" y="2059195"/>
            <a:ext cx="6190487" cy="3311189"/>
          </a:xfrm>
        </p:spPr>
        <p:txBody>
          <a:bodyPr>
            <a:normAutofit/>
          </a:bodyPr>
          <a:lstStyle/>
          <a:p>
            <a:r>
              <a:rPr lang="en-US" dirty="0"/>
              <a:t>Based on basic analysis, there were 1,018 </a:t>
            </a:r>
            <a:r>
              <a:rPr lang="en-US" dirty="0" err="1"/>
              <a:t>cfs</a:t>
            </a:r>
            <a:r>
              <a:rPr lang="en-US" dirty="0"/>
              <a:t> within 500 feet of a dispensary </a:t>
            </a:r>
          </a:p>
          <a:p>
            <a:pPr lvl="1"/>
            <a:r>
              <a:rPr lang="en-US" dirty="0"/>
              <a:t>(1.4% of all 2018 </a:t>
            </a:r>
            <a:r>
              <a:rPr lang="en-US" dirty="0" err="1"/>
              <a:t>cfs</a:t>
            </a:r>
            <a:r>
              <a:rPr lang="en-US" dirty="0"/>
              <a:t>)</a:t>
            </a:r>
          </a:p>
          <a:p>
            <a:r>
              <a:rPr lang="en-US" dirty="0"/>
              <a:t>On face value, some locations have more incidents than others</a:t>
            </a:r>
          </a:p>
          <a:p>
            <a:pPr lvl="1"/>
            <a:r>
              <a:rPr lang="en-US" dirty="0"/>
              <a:t>could be related to neighboring businesses</a:t>
            </a:r>
          </a:p>
          <a:p>
            <a:pPr lvl="1"/>
            <a:r>
              <a:rPr lang="en-US" dirty="0"/>
              <a:t>Initial locations for calls for service aren’t always accurate 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B5DA45B-68F6-408E-8CC7-0D3F8813A9D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"/>
          <a:stretch/>
        </p:blipFill>
        <p:spPr>
          <a:xfrm>
            <a:off x="7123176" y="117475"/>
            <a:ext cx="4383023" cy="6146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84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32E51-9234-4C8E-A846-29DF74EA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REPORTS AT </a:t>
            </a:r>
            <a:br>
              <a:rPr lang="en-US" dirty="0"/>
            </a:br>
            <a:r>
              <a:rPr lang="en-US" dirty="0"/>
              <a:t>DISPENSASARIES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16794-DA17-4C56-8F83-9492F1FB54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998464" cy="3311189"/>
          </a:xfrm>
        </p:spPr>
        <p:txBody>
          <a:bodyPr/>
          <a:lstStyle/>
          <a:p>
            <a:r>
              <a:rPr lang="en-US" dirty="0"/>
              <a:t>23% of the 124 reports taken were traffic related – not relevant for crime at a dispensary</a:t>
            </a:r>
          </a:p>
          <a:p>
            <a:r>
              <a:rPr lang="en-US" dirty="0"/>
              <a:t>Too many unknown factors to determine if there is a true problem</a:t>
            </a:r>
          </a:p>
          <a:p>
            <a:pPr lvl="1"/>
            <a:r>
              <a:rPr lang="en-US" dirty="0"/>
              <a:t>Would need to obtain more information about the reports from the police department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B52C5D-9DAE-4243-B801-0F6E5FAFC2E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/>
          <a:stretch/>
        </p:blipFill>
        <p:spPr>
          <a:xfrm>
            <a:off x="7114032" y="117475"/>
            <a:ext cx="4392167" cy="6192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126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4461</TotalTime>
  <Words>406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Crime and marijuana dispensary centers</vt:lpstr>
      <vt:lpstr>The hot topic</vt:lpstr>
      <vt:lpstr>Python script - challenges</vt:lpstr>
      <vt:lpstr>Python script – challenges</vt:lpstr>
      <vt:lpstr>PYTHON SCRIPT – Geoprocessing</vt:lpstr>
      <vt:lpstr>Map creation</vt:lpstr>
      <vt:lpstr>CALLS FOR SERVICE AT  DISPENSARIES</vt:lpstr>
      <vt:lpstr>REPORTS AT  DISPENSASARIES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Elaine Carlton</dc:creator>
  <cp:lastModifiedBy>Elaine Carlton</cp:lastModifiedBy>
  <cp:revision>81</cp:revision>
  <dcterms:created xsi:type="dcterms:W3CDTF">2018-04-20T18:50:34Z</dcterms:created>
  <dcterms:modified xsi:type="dcterms:W3CDTF">2018-05-06T06:18:45Z</dcterms:modified>
</cp:coreProperties>
</file>