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9" r:id="rId2"/>
    <p:sldId id="288" r:id="rId3"/>
    <p:sldId id="258" r:id="rId4"/>
    <p:sldId id="257" r:id="rId5"/>
    <p:sldId id="259" r:id="rId6"/>
    <p:sldId id="262" r:id="rId7"/>
    <p:sldId id="263" r:id="rId8"/>
    <p:sldId id="261" r:id="rId9"/>
    <p:sldId id="265" r:id="rId10"/>
    <p:sldId id="260" r:id="rId11"/>
    <p:sldId id="269" r:id="rId12"/>
    <p:sldId id="266" r:id="rId13"/>
    <p:sldId id="291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67" r:id="rId28"/>
    <p:sldId id="268" r:id="rId29"/>
    <p:sldId id="284" r:id="rId30"/>
    <p:sldId id="285" r:id="rId31"/>
    <p:sldId id="286" r:id="rId32"/>
    <p:sldId id="287" r:id="rId33"/>
    <p:sldId id="292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3"/>
    <p:restoredTop sz="94663"/>
  </p:normalViewPr>
  <p:slideViewPr>
    <p:cSldViewPr snapToGrid="0" snapToObjects="1">
      <p:cViewPr>
        <p:scale>
          <a:sx n="90" d="100"/>
          <a:sy n="90" d="100"/>
        </p:scale>
        <p:origin x="232" y="9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dk2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12186F-A2F0-40FC-B2BB-9BC9CFAE034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accent0_3" csCatId="mainScheme" phldr="1"/>
      <dgm:spPr/>
      <dgm:t>
        <a:bodyPr/>
        <a:lstStyle/>
        <a:p>
          <a:endParaRPr lang="en-US"/>
        </a:p>
      </dgm:t>
    </dgm:pt>
    <dgm:pt modelId="{0241A502-87C3-45F5-99F0-D26880320C84}">
      <dgm:prSet/>
      <dgm:spPr/>
      <dgm:t>
        <a:bodyPr/>
        <a:lstStyle/>
        <a:p>
          <a:pPr>
            <a:defRPr cap="all"/>
          </a:pPr>
          <a:r>
            <a:rPr lang="en-US" dirty="0"/>
            <a:t>Original Unit didn’t communicate with mac</a:t>
          </a:r>
        </a:p>
      </dgm:t>
    </dgm:pt>
    <dgm:pt modelId="{437A74E0-A5CE-45B8-BED0-5F2334D73C66}" type="parTrans" cxnId="{24F1D4A5-EBB2-4340-BAE3-D255C7BC7876}">
      <dgm:prSet/>
      <dgm:spPr/>
      <dgm:t>
        <a:bodyPr/>
        <a:lstStyle/>
        <a:p>
          <a:endParaRPr lang="en-US"/>
        </a:p>
      </dgm:t>
    </dgm:pt>
    <dgm:pt modelId="{794D256C-E506-4B67-8857-C67A6E44861F}" type="sibTrans" cxnId="{24F1D4A5-EBB2-4340-BAE3-D255C7BC7876}">
      <dgm:prSet/>
      <dgm:spPr/>
      <dgm:t>
        <a:bodyPr/>
        <a:lstStyle/>
        <a:p>
          <a:endParaRPr lang="en-US"/>
        </a:p>
      </dgm:t>
    </dgm:pt>
    <dgm:pt modelId="{3D880977-875A-488C-9BB3-9DFEE7C8C831}">
      <dgm:prSet/>
      <dgm:spPr/>
      <dgm:t>
        <a:bodyPr/>
        <a:lstStyle/>
        <a:p>
          <a:pPr>
            <a:defRPr cap="all"/>
          </a:pPr>
          <a:r>
            <a:rPr lang="en-US" dirty="0"/>
            <a:t>Traded in for new unit, works with Mac!</a:t>
          </a:r>
        </a:p>
      </dgm:t>
    </dgm:pt>
    <dgm:pt modelId="{9C0080FA-4759-4671-B9F1-A61C78F87CED}" type="parTrans" cxnId="{E2DCA7B3-93A0-4875-9EA3-6D96AAA88EE2}">
      <dgm:prSet/>
      <dgm:spPr/>
      <dgm:t>
        <a:bodyPr/>
        <a:lstStyle/>
        <a:p>
          <a:endParaRPr lang="en-US"/>
        </a:p>
      </dgm:t>
    </dgm:pt>
    <dgm:pt modelId="{2C6CAE46-F738-4CA1-A6DD-ABD5C747B790}" type="sibTrans" cxnId="{E2DCA7B3-93A0-4875-9EA3-6D96AAA88EE2}">
      <dgm:prSet/>
      <dgm:spPr/>
      <dgm:t>
        <a:bodyPr/>
        <a:lstStyle/>
        <a:p>
          <a:endParaRPr lang="en-US"/>
        </a:p>
      </dgm:t>
    </dgm:pt>
    <dgm:pt modelId="{C64A0C35-C701-4924-94E6-F5C19A5A2677}">
      <dgm:prSet/>
      <dgm:spPr/>
      <dgm:t>
        <a:bodyPr/>
        <a:lstStyle/>
        <a:p>
          <a:pPr>
            <a:defRPr cap="all"/>
          </a:pPr>
          <a:r>
            <a:rPr lang="en-US" dirty="0" err="1"/>
            <a:t>ArcGis</a:t>
          </a:r>
          <a:r>
            <a:rPr lang="en-US" dirty="0"/>
            <a:t> Pro doesn’t work with Mac</a:t>
          </a:r>
        </a:p>
      </dgm:t>
    </dgm:pt>
    <dgm:pt modelId="{D796248E-A410-407E-B5EC-0BF5D98D8AC2}" type="parTrans" cxnId="{BC7A5B10-D112-4D60-B517-D8BD87C26A7E}">
      <dgm:prSet/>
      <dgm:spPr/>
      <dgm:t>
        <a:bodyPr/>
        <a:lstStyle/>
        <a:p>
          <a:endParaRPr lang="en-US"/>
        </a:p>
      </dgm:t>
    </dgm:pt>
    <dgm:pt modelId="{FFF2BA53-4F7E-40D7-8424-4CBBC4FF1971}" type="sibTrans" cxnId="{BC7A5B10-D112-4D60-B517-D8BD87C26A7E}">
      <dgm:prSet/>
      <dgm:spPr/>
      <dgm:t>
        <a:bodyPr/>
        <a:lstStyle/>
        <a:p>
          <a:endParaRPr lang="en-US"/>
        </a:p>
      </dgm:t>
    </dgm:pt>
    <dgm:pt modelId="{3AF3578A-A4A6-46AA-A5F4-B8ED69F68266}">
      <dgm:prSet/>
      <dgm:spPr/>
      <dgm:t>
        <a:bodyPr/>
        <a:lstStyle/>
        <a:p>
          <a:pPr>
            <a:defRPr cap="all"/>
          </a:pPr>
          <a:r>
            <a:rPr lang="en-US" dirty="0"/>
            <a:t>Purchased Parallels DESKTOP, works great!</a:t>
          </a:r>
        </a:p>
      </dgm:t>
    </dgm:pt>
    <dgm:pt modelId="{A69C05FF-601C-43A2-A22D-38C653ABE6D8}" type="parTrans" cxnId="{A784BD83-711C-4AC7-9DA7-55D4304477A2}">
      <dgm:prSet/>
      <dgm:spPr/>
      <dgm:t>
        <a:bodyPr/>
        <a:lstStyle/>
        <a:p>
          <a:endParaRPr lang="en-US"/>
        </a:p>
      </dgm:t>
    </dgm:pt>
    <dgm:pt modelId="{6D7B8DC9-C350-4DA4-BBCC-F0C7C9B01465}" type="sibTrans" cxnId="{A784BD83-711C-4AC7-9DA7-55D4304477A2}">
      <dgm:prSet/>
      <dgm:spPr/>
      <dgm:t>
        <a:bodyPr/>
        <a:lstStyle/>
        <a:p>
          <a:endParaRPr lang="en-US"/>
        </a:p>
      </dgm:t>
    </dgm:pt>
    <dgm:pt modelId="{9926D16B-7221-468A-B60D-B44BECC1A1EB}" type="pres">
      <dgm:prSet presAssocID="{9D12186F-A2F0-40FC-B2BB-9BC9CFAE0344}" presName="root" presStyleCnt="0">
        <dgm:presLayoutVars>
          <dgm:dir/>
          <dgm:resizeHandles val="exact"/>
        </dgm:presLayoutVars>
      </dgm:prSet>
      <dgm:spPr/>
    </dgm:pt>
    <dgm:pt modelId="{0164DA53-A100-4E8B-AE42-898AA4802EE9}" type="pres">
      <dgm:prSet presAssocID="{0241A502-87C3-45F5-99F0-D26880320C84}" presName="compNode" presStyleCnt="0"/>
      <dgm:spPr/>
    </dgm:pt>
    <dgm:pt modelId="{C36B3D55-2C8A-454D-A6D4-287391FB9771}" type="pres">
      <dgm:prSet presAssocID="{0241A502-87C3-45F5-99F0-D26880320C84}" presName="iconBgRect" presStyleLbl="bgShp" presStyleIdx="0" presStyleCnt="4"/>
      <dgm:spPr/>
    </dgm:pt>
    <dgm:pt modelId="{94477C76-1878-4A06-B03E-3628257B7739}" type="pres">
      <dgm:prSet presAssocID="{0241A502-87C3-45F5-99F0-D26880320C8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B90BBA1D-7773-4EEE-BEB4-85217A3A10B0}" type="pres">
      <dgm:prSet presAssocID="{0241A502-87C3-45F5-99F0-D26880320C84}" presName="spaceRect" presStyleCnt="0"/>
      <dgm:spPr/>
    </dgm:pt>
    <dgm:pt modelId="{670A8B4B-25F7-4A82-B676-032225FDBCE8}" type="pres">
      <dgm:prSet presAssocID="{0241A502-87C3-45F5-99F0-D26880320C84}" presName="textRect" presStyleLbl="revTx" presStyleIdx="0" presStyleCnt="4">
        <dgm:presLayoutVars>
          <dgm:chMax val="1"/>
          <dgm:chPref val="1"/>
        </dgm:presLayoutVars>
      </dgm:prSet>
      <dgm:spPr/>
    </dgm:pt>
    <dgm:pt modelId="{3128834A-1548-44EB-A36D-CE569054ABBA}" type="pres">
      <dgm:prSet presAssocID="{794D256C-E506-4B67-8857-C67A6E44861F}" presName="sibTrans" presStyleCnt="0"/>
      <dgm:spPr/>
    </dgm:pt>
    <dgm:pt modelId="{E03F7F23-2DF3-4CDE-A7D5-050C261309BB}" type="pres">
      <dgm:prSet presAssocID="{3D880977-875A-488C-9BB3-9DFEE7C8C831}" presName="compNode" presStyleCnt="0"/>
      <dgm:spPr/>
    </dgm:pt>
    <dgm:pt modelId="{BBBC0633-E57F-4AC5-8A4F-18AF477859E1}" type="pres">
      <dgm:prSet presAssocID="{3D880977-875A-488C-9BB3-9DFEE7C8C831}" presName="iconBgRect" presStyleLbl="bgShp" presStyleIdx="1" presStyleCnt="4"/>
      <dgm:spPr/>
    </dgm:pt>
    <dgm:pt modelId="{C06F5AFE-B234-443B-9542-482D058CDA01}" type="pres">
      <dgm:prSet presAssocID="{3D880977-875A-488C-9BB3-9DFEE7C8C83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5E33BD2D-4A31-4F28-856E-3D7F203C98EE}" type="pres">
      <dgm:prSet presAssocID="{3D880977-875A-488C-9BB3-9DFEE7C8C831}" presName="spaceRect" presStyleCnt="0"/>
      <dgm:spPr/>
    </dgm:pt>
    <dgm:pt modelId="{F6435EF5-A3AD-498C-A0B8-793688881380}" type="pres">
      <dgm:prSet presAssocID="{3D880977-875A-488C-9BB3-9DFEE7C8C831}" presName="textRect" presStyleLbl="revTx" presStyleIdx="1" presStyleCnt="4">
        <dgm:presLayoutVars>
          <dgm:chMax val="1"/>
          <dgm:chPref val="1"/>
        </dgm:presLayoutVars>
      </dgm:prSet>
      <dgm:spPr/>
    </dgm:pt>
    <dgm:pt modelId="{2D29D306-E4D4-4B88-AE1E-E11D80982980}" type="pres">
      <dgm:prSet presAssocID="{2C6CAE46-F738-4CA1-A6DD-ABD5C747B790}" presName="sibTrans" presStyleCnt="0"/>
      <dgm:spPr/>
    </dgm:pt>
    <dgm:pt modelId="{672F6558-A80F-4208-B3F7-11BDACBC7FBB}" type="pres">
      <dgm:prSet presAssocID="{C64A0C35-C701-4924-94E6-F5C19A5A2677}" presName="compNode" presStyleCnt="0"/>
      <dgm:spPr/>
    </dgm:pt>
    <dgm:pt modelId="{FA55585C-121C-444F-BC2A-292EB2FB1B6F}" type="pres">
      <dgm:prSet presAssocID="{C64A0C35-C701-4924-94E6-F5C19A5A2677}" presName="iconBgRect" presStyleLbl="bgShp" presStyleIdx="2" presStyleCnt="4"/>
      <dgm:spPr/>
    </dgm:pt>
    <dgm:pt modelId="{B5A7A0F2-9B79-4A04-A667-17596AC91013}" type="pres">
      <dgm:prSet presAssocID="{C64A0C35-C701-4924-94E6-F5C19A5A267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A2F3B9B2-A8C9-41B9-9CCA-AA7BED878F5F}" type="pres">
      <dgm:prSet presAssocID="{C64A0C35-C701-4924-94E6-F5C19A5A2677}" presName="spaceRect" presStyleCnt="0"/>
      <dgm:spPr/>
    </dgm:pt>
    <dgm:pt modelId="{BE20A80F-8B7D-4EF4-B01D-313F2D5FFFDB}" type="pres">
      <dgm:prSet presAssocID="{C64A0C35-C701-4924-94E6-F5C19A5A2677}" presName="textRect" presStyleLbl="revTx" presStyleIdx="2" presStyleCnt="4">
        <dgm:presLayoutVars>
          <dgm:chMax val="1"/>
          <dgm:chPref val="1"/>
        </dgm:presLayoutVars>
      </dgm:prSet>
      <dgm:spPr/>
    </dgm:pt>
    <dgm:pt modelId="{CF6DC12A-8D6D-4909-BA60-966785980D90}" type="pres">
      <dgm:prSet presAssocID="{FFF2BA53-4F7E-40D7-8424-4CBBC4FF1971}" presName="sibTrans" presStyleCnt="0"/>
      <dgm:spPr/>
    </dgm:pt>
    <dgm:pt modelId="{2757FD77-3075-4292-99C6-DFAAF051027F}" type="pres">
      <dgm:prSet presAssocID="{3AF3578A-A4A6-46AA-A5F4-B8ED69F68266}" presName="compNode" presStyleCnt="0"/>
      <dgm:spPr/>
    </dgm:pt>
    <dgm:pt modelId="{D15ECD09-4602-4D1C-9AA6-E4618DEBD10A}" type="pres">
      <dgm:prSet presAssocID="{3AF3578A-A4A6-46AA-A5F4-B8ED69F68266}" presName="iconBgRect" presStyleLbl="bgShp" presStyleIdx="3" presStyleCnt="4"/>
      <dgm:spPr/>
    </dgm:pt>
    <dgm:pt modelId="{381FB69C-17C3-4D63-86AC-96B4868DA1F8}" type="pres">
      <dgm:prSet presAssocID="{3AF3578A-A4A6-46AA-A5F4-B8ED69F6826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fluencer"/>
        </a:ext>
      </dgm:extLst>
    </dgm:pt>
    <dgm:pt modelId="{A8AD40E9-62ED-42E1-8047-419AF0CB80A4}" type="pres">
      <dgm:prSet presAssocID="{3AF3578A-A4A6-46AA-A5F4-B8ED69F68266}" presName="spaceRect" presStyleCnt="0"/>
      <dgm:spPr/>
    </dgm:pt>
    <dgm:pt modelId="{0675591B-640C-4E16-8A2E-07293D412306}" type="pres">
      <dgm:prSet presAssocID="{3AF3578A-A4A6-46AA-A5F4-B8ED69F6826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C7A5B10-D112-4D60-B517-D8BD87C26A7E}" srcId="{9D12186F-A2F0-40FC-B2BB-9BC9CFAE0344}" destId="{C64A0C35-C701-4924-94E6-F5C19A5A2677}" srcOrd="2" destOrd="0" parTransId="{D796248E-A410-407E-B5EC-0BF5D98D8AC2}" sibTransId="{FFF2BA53-4F7E-40D7-8424-4CBBC4FF1971}"/>
    <dgm:cxn modelId="{E15FF518-DC39-4B9C-937E-3EB3F9D7717F}" type="presOf" srcId="{0241A502-87C3-45F5-99F0-D26880320C84}" destId="{670A8B4B-25F7-4A82-B676-032225FDBCE8}" srcOrd="0" destOrd="0" presId="urn:microsoft.com/office/officeart/2018/5/layout/IconCircleLabelList"/>
    <dgm:cxn modelId="{A784BD83-711C-4AC7-9DA7-55D4304477A2}" srcId="{9D12186F-A2F0-40FC-B2BB-9BC9CFAE0344}" destId="{3AF3578A-A4A6-46AA-A5F4-B8ED69F68266}" srcOrd="3" destOrd="0" parTransId="{A69C05FF-601C-43A2-A22D-38C653ABE6D8}" sibTransId="{6D7B8DC9-C350-4DA4-BBCC-F0C7C9B01465}"/>
    <dgm:cxn modelId="{CD29D99E-B593-442B-9253-32A40EB451C2}" type="presOf" srcId="{9D12186F-A2F0-40FC-B2BB-9BC9CFAE0344}" destId="{9926D16B-7221-468A-B60D-B44BECC1A1EB}" srcOrd="0" destOrd="0" presId="urn:microsoft.com/office/officeart/2018/5/layout/IconCircleLabelList"/>
    <dgm:cxn modelId="{24F1D4A5-EBB2-4340-BAE3-D255C7BC7876}" srcId="{9D12186F-A2F0-40FC-B2BB-9BC9CFAE0344}" destId="{0241A502-87C3-45F5-99F0-D26880320C84}" srcOrd="0" destOrd="0" parTransId="{437A74E0-A5CE-45B8-BED0-5F2334D73C66}" sibTransId="{794D256C-E506-4B67-8857-C67A6E44861F}"/>
    <dgm:cxn modelId="{E2DCA7B3-93A0-4875-9EA3-6D96AAA88EE2}" srcId="{9D12186F-A2F0-40FC-B2BB-9BC9CFAE0344}" destId="{3D880977-875A-488C-9BB3-9DFEE7C8C831}" srcOrd="1" destOrd="0" parTransId="{9C0080FA-4759-4671-B9F1-A61C78F87CED}" sibTransId="{2C6CAE46-F738-4CA1-A6DD-ABD5C747B790}"/>
    <dgm:cxn modelId="{7AD5E1C0-7CBE-45AA-A341-5193CEE1CB82}" type="presOf" srcId="{3AF3578A-A4A6-46AA-A5F4-B8ED69F68266}" destId="{0675591B-640C-4E16-8A2E-07293D412306}" srcOrd="0" destOrd="0" presId="urn:microsoft.com/office/officeart/2018/5/layout/IconCircleLabelList"/>
    <dgm:cxn modelId="{FC3104C1-DAFA-4D67-A318-70FC9E85D290}" type="presOf" srcId="{C64A0C35-C701-4924-94E6-F5C19A5A2677}" destId="{BE20A80F-8B7D-4EF4-B01D-313F2D5FFFDB}" srcOrd="0" destOrd="0" presId="urn:microsoft.com/office/officeart/2018/5/layout/IconCircleLabelList"/>
    <dgm:cxn modelId="{8518C5C6-01DD-42E7-8D2C-3008666E926B}" type="presOf" srcId="{3D880977-875A-488C-9BB3-9DFEE7C8C831}" destId="{F6435EF5-A3AD-498C-A0B8-793688881380}" srcOrd="0" destOrd="0" presId="urn:microsoft.com/office/officeart/2018/5/layout/IconCircleLabelList"/>
    <dgm:cxn modelId="{C00B1799-92CE-43CD-849A-B682B3EC8A60}" type="presParOf" srcId="{9926D16B-7221-468A-B60D-B44BECC1A1EB}" destId="{0164DA53-A100-4E8B-AE42-898AA4802EE9}" srcOrd="0" destOrd="0" presId="urn:microsoft.com/office/officeart/2018/5/layout/IconCircleLabelList"/>
    <dgm:cxn modelId="{754E09C0-BB84-4549-A1E2-D4781326A222}" type="presParOf" srcId="{0164DA53-A100-4E8B-AE42-898AA4802EE9}" destId="{C36B3D55-2C8A-454D-A6D4-287391FB9771}" srcOrd="0" destOrd="0" presId="urn:microsoft.com/office/officeart/2018/5/layout/IconCircleLabelList"/>
    <dgm:cxn modelId="{BC9AC1AB-BD06-49BA-BCB7-E4AE81D87A4D}" type="presParOf" srcId="{0164DA53-A100-4E8B-AE42-898AA4802EE9}" destId="{94477C76-1878-4A06-B03E-3628257B7739}" srcOrd="1" destOrd="0" presId="urn:microsoft.com/office/officeart/2018/5/layout/IconCircleLabelList"/>
    <dgm:cxn modelId="{9AA60FAB-BD05-4478-A1EA-1BFF79D2991A}" type="presParOf" srcId="{0164DA53-A100-4E8B-AE42-898AA4802EE9}" destId="{B90BBA1D-7773-4EEE-BEB4-85217A3A10B0}" srcOrd="2" destOrd="0" presId="urn:microsoft.com/office/officeart/2018/5/layout/IconCircleLabelList"/>
    <dgm:cxn modelId="{D76CDDF5-4D26-4E45-9A3F-9280E1A13302}" type="presParOf" srcId="{0164DA53-A100-4E8B-AE42-898AA4802EE9}" destId="{670A8B4B-25F7-4A82-B676-032225FDBCE8}" srcOrd="3" destOrd="0" presId="urn:microsoft.com/office/officeart/2018/5/layout/IconCircleLabelList"/>
    <dgm:cxn modelId="{ADF2BC62-8391-4AC1-B1BA-72BBF136A34F}" type="presParOf" srcId="{9926D16B-7221-468A-B60D-B44BECC1A1EB}" destId="{3128834A-1548-44EB-A36D-CE569054ABBA}" srcOrd="1" destOrd="0" presId="urn:microsoft.com/office/officeart/2018/5/layout/IconCircleLabelList"/>
    <dgm:cxn modelId="{E90617E0-7217-4EC4-8A6A-F6D5F4FA98A4}" type="presParOf" srcId="{9926D16B-7221-468A-B60D-B44BECC1A1EB}" destId="{E03F7F23-2DF3-4CDE-A7D5-050C261309BB}" srcOrd="2" destOrd="0" presId="urn:microsoft.com/office/officeart/2018/5/layout/IconCircleLabelList"/>
    <dgm:cxn modelId="{9EC18A2F-14D4-4061-97CF-46A619172F73}" type="presParOf" srcId="{E03F7F23-2DF3-4CDE-A7D5-050C261309BB}" destId="{BBBC0633-E57F-4AC5-8A4F-18AF477859E1}" srcOrd="0" destOrd="0" presId="urn:microsoft.com/office/officeart/2018/5/layout/IconCircleLabelList"/>
    <dgm:cxn modelId="{3A8890CF-E657-40CA-8E61-B10659EA9884}" type="presParOf" srcId="{E03F7F23-2DF3-4CDE-A7D5-050C261309BB}" destId="{C06F5AFE-B234-443B-9542-482D058CDA01}" srcOrd="1" destOrd="0" presId="urn:microsoft.com/office/officeart/2018/5/layout/IconCircleLabelList"/>
    <dgm:cxn modelId="{E18A2756-697A-4EDD-ADF2-5E402B6BB518}" type="presParOf" srcId="{E03F7F23-2DF3-4CDE-A7D5-050C261309BB}" destId="{5E33BD2D-4A31-4F28-856E-3D7F203C98EE}" srcOrd="2" destOrd="0" presId="urn:microsoft.com/office/officeart/2018/5/layout/IconCircleLabelList"/>
    <dgm:cxn modelId="{077F8CA2-72DF-48D8-87D9-82514F7EC2FE}" type="presParOf" srcId="{E03F7F23-2DF3-4CDE-A7D5-050C261309BB}" destId="{F6435EF5-A3AD-498C-A0B8-793688881380}" srcOrd="3" destOrd="0" presId="urn:microsoft.com/office/officeart/2018/5/layout/IconCircleLabelList"/>
    <dgm:cxn modelId="{C20D485F-9494-40EF-85D0-B090B4F3F6B3}" type="presParOf" srcId="{9926D16B-7221-468A-B60D-B44BECC1A1EB}" destId="{2D29D306-E4D4-4B88-AE1E-E11D80982980}" srcOrd="3" destOrd="0" presId="urn:microsoft.com/office/officeart/2018/5/layout/IconCircleLabelList"/>
    <dgm:cxn modelId="{57B557E2-D2A2-4AAD-A18E-93AB6368BD96}" type="presParOf" srcId="{9926D16B-7221-468A-B60D-B44BECC1A1EB}" destId="{672F6558-A80F-4208-B3F7-11BDACBC7FBB}" srcOrd="4" destOrd="0" presId="urn:microsoft.com/office/officeart/2018/5/layout/IconCircleLabelList"/>
    <dgm:cxn modelId="{DB2BAA5C-A212-4314-B225-7AEA224C0159}" type="presParOf" srcId="{672F6558-A80F-4208-B3F7-11BDACBC7FBB}" destId="{FA55585C-121C-444F-BC2A-292EB2FB1B6F}" srcOrd="0" destOrd="0" presId="urn:microsoft.com/office/officeart/2018/5/layout/IconCircleLabelList"/>
    <dgm:cxn modelId="{816B516A-72E7-46A5-9BC0-0B4CE4AFAAA6}" type="presParOf" srcId="{672F6558-A80F-4208-B3F7-11BDACBC7FBB}" destId="{B5A7A0F2-9B79-4A04-A667-17596AC91013}" srcOrd="1" destOrd="0" presId="urn:microsoft.com/office/officeart/2018/5/layout/IconCircleLabelList"/>
    <dgm:cxn modelId="{DEAFD76E-FAAD-47E9-A336-11D6961A7C7C}" type="presParOf" srcId="{672F6558-A80F-4208-B3F7-11BDACBC7FBB}" destId="{A2F3B9B2-A8C9-41B9-9CCA-AA7BED878F5F}" srcOrd="2" destOrd="0" presId="urn:microsoft.com/office/officeart/2018/5/layout/IconCircleLabelList"/>
    <dgm:cxn modelId="{6E94C5FF-A7A3-4A51-B121-CECC1154D72D}" type="presParOf" srcId="{672F6558-A80F-4208-B3F7-11BDACBC7FBB}" destId="{BE20A80F-8B7D-4EF4-B01D-313F2D5FFFDB}" srcOrd="3" destOrd="0" presId="urn:microsoft.com/office/officeart/2018/5/layout/IconCircleLabelList"/>
    <dgm:cxn modelId="{E8B0448E-9ACE-4382-AFCA-593A361FFEF9}" type="presParOf" srcId="{9926D16B-7221-468A-B60D-B44BECC1A1EB}" destId="{CF6DC12A-8D6D-4909-BA60-966785980D90}" srcOrd="5" destOrd="0" presId="urn:microsoft.com/office/officeart/2018/5/layout/IconCircleLabelList"/>
    <dgm:cxn modelId="{721BFBCC-2CFC-4D90-88A6-6EFB89D9CB49}" type="presParOf" srcId="{9926D16B-7221-468A-B60D-B44BECC1A1EB}" destId="{2757FD77-3075-4292-99C6-DFAAF051027F}" srcOrd="6" destOrd="0" presId="urn:microsoft.com/office/officeart/2018/5/layout/IconCircleLabelList"/>
    <dgm:cxn modelId="{2463EC09-77E8-4449-8FA1-1C9E7B43DDB9}" type="presParOf" srcId="{2757FD77-3075-4292-99C6-DFAAF051027F}" destId="{D15ECD09-4602-4D1C-9AA6-E4618DEBD10A}" srcOrd="0" destOrd="0" presId="urn:microsoft.com/office/officeart/2018/5/layout/IconCircleLabelList"/>
    <dgm:cxn modelId="{F5E98821-0B16-4A8E-9035-C1A59137C0B0}" type="presParOf" srcId="{2757FD77-3075-4292-99C6-DFAAF051027F}" destId="{381FB69C-17C3-4D63-86AC-96B4868DA1F8}" srcOrd="1" destOrd="0" presId="urn:microsoft.com/office/officeart/2018/5/layout/IconCircleLabelList"/>
    <dgm:cxn modelId="{17B1A50B-AD6A-4C13-8BD1-7C8646692293}" type="presParOf" srcId="{2757FD77-3075-4292-99C6-DFAAF051027F}" destId="{A8AD40E9-62ED-42E1-8047-419AF0CB80A4}" srcOrd="2" destOrd="0" presId="urn:microsoft.com/office/officeart/2018/5/layout/IconCircleLabelList"/>
    <dgm:cxn modelId="{D33D5F81-7DF9-4F81-B1DF-39493D8BE003}" type="presParOf" srcId="{2757FD77-3075-4292-99C6-DFAAF051027F}" destId="{0675591B-640C-4E16-8A2E-07293D41230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B3D55-2C8A-454D-A6D4-287391FB9771}">
      <dsp:nvSpPr>
        <dsp:cNvPr id="0" name=""/>
        <dsp:cNvSpPr/>
      </dsp:nvSpPr>
      <dsp:spPr>
        <a:xfrm>
          <a:off x="550892" y="394754"/>
          <a:ext cx="1444760" cy="144476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477C76-1878-4A06-B03E-3628257B7739}">
      <dsp:nvSpPr>
        <dsp:cNvPr id="0" name=""/>
        <dsp:cNvSpPr/>
      </dsp:nvSpPr>
      <dsp:spPr>
        <a:xfrm>
          <a:off x="858792" y="702654"/>
          <a:ext cx="828961" cy="82896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A8B4B-25F7-4A82-B676-032225FDBCE8}">
      <dsp:nvSpPr>
        <dsp:cNvPr id="0" name=""/>
        <dsp:cNvSpPr/>
      </dsp:nvSpPr>
      <dsp:spPr>
        <a:xfrm>
          <a:off x="89042" y="2289522"/>
          <a:ext cx="23684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Original Unit didn’t communicate with mac</a:t>
          </a:r>
        </a:p>
      </dsp:txBody>
      <dsp:txXfrm>
        <a:off x="89042" y="2289522"/>
        <a:ext cx="2368460" cy="720000"/>
      </dsp:txXfrm>
    </dsp:sp>
    <dsp:sp modelId="{BBBC0633-E57F-4AC5-8A4F-18AF477859E1}">
      <dsp:nvSpPr>
        <dsp:cNvPr id="0" name=""/>
        <dsp:cNvSpPr/>
      </dsp:nvSpPr>
      <dsp:spPr>
        <a:xfrm>
          <a:off x="3333833" y="394754"/>
          <a:ext cx="1444760" cy="144476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6F5AFE-B234-443B-9542-482D058CDA01}">
      <dsp:nvSpPr>
        <dsp:cNvPr id="0" name=""/>
        <dsp:cNvSpPr/>
      </dsp:nvSpPr>
      <dsp:spPr>
        <a:xfrm>
          <a:off x="3641733" y="702654"/>
          <a:ext cx="828961" cy="82896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435EF5-A3AD-498C-A0B8-793688881380}">
      <dsp:nvSpPr>
        <dsp:cNvPr id="0" name=""/>
        <dsp:cNvSpPr/>
      </dsp:nvSpPr>
      <dsp:spPr>
        <a:xfrm>
          <a:off x="2871984" y="2289522"/>
          <a:ext cx="23684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Traded in for new unit, works with Mac!</a:t>
          </a:r>
        </a:p>
      </dsp:txBody>
      <dsp:txXfrm>
        <a:off x="2871984" y="2289522"/>
        <a:ext cx="2368460" cy="720000"/>
      </dsp:txXfrm>
    </dsp:sp>
    <dsp:sp modelId="{FA55585C-121C-444F-BC2A-292EB2FB1B6F}">
      <dsp:nvSpPr>
        <dsp:cNvPr id="0" name=""/>
        <dsp:cNvSpPr/>
      </dsp:nvSpPr>
      <dsp:spPr>
        <a:xfrm>
          <a:off x="6116775" y="394754"/>
          <a:ext cx="1444760" cy="144476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A7A0F2-9B79-4A04-A667-17596AC91013}">
      <dsp:nvSpPr>
        <dsp:cNvPr id="0" name=""/>
        <dsp:cNvSpPr/>
      </dsp:nvSpPr>
      <dsp:spPr>
        <a:xfrm>
          <a:off x="6424675" y="702654"/>
          <a:ext cx="828961" cy="82896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0A80F-8B7D-4EF4-B01D-313F2D5FFFDB}">
      <dsp:nvSpPr>
        <dsp:cNvPr id="0" name=""/>
        <dsp:cNvSpPr/>
      </dsp:nvSpPr>
      <dsp:spPr>
        <a:xfrm>
          <a:off x="5654925" y="2289522"/>
          <a:ext cx="23684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 err="1"/>
            <a:t>ArcGis</a:t>
          </a:r>
          <a:r>
            <a:rPr lang="en-US" sz="1700" kern="1200" dirty="0"/>
            <a:t> Pro doesn’t work with Mac</a:t>
          </a:r>
        </a:p>
      </dsp:txBody>
      <dsp:txXfrm>
        <a:off x="5654925" y="2289522"/>
        <a:ext cx="2368460" cy="720000"/>
      </dsp:txXfrm>
    </dsp:sp>
    <dsp:sp modelId="{D15ECD09-4602-4D1C-9AA6-E4618DEBD10A}">
      <dsp:nvSpPr>
        <dsp:cNvPr id="0" name=""/>
        <dsp:cNvSpPr/>
      </dsp:nvSpPr>
      <dsp:spPr>
        <a:xfrm>
          <a:off x="8899716" y="394754"/>
          <a:ext cx="1444760" cy="144476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1FB69C-17C3-4D63-86AC-96B4868DA1F8}">
      <dsp:nvSpPr>
        <dsp:cNvPr id="0" name=""/>
        <dsp:cNvSpPr/>
      </dsp:nvSpPr>
      <dsp:spPr>
        <a:xfrm>
          <a:off x="9207616" y="702654"/>
          <a:ext cx="828961" cy="82896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75591B-640C-4E16-8A2E-07293D412306}">
      <dsp:nvSpPr>
        <dsp:cNvPr id="0" name=""/>
        <dsp:cNvSpPr/>
      </dsp:nvSpPr>
      <dsp:spPr>
        <a:xfrm>
          <a:off x="8437866" y="2289522"/>
          <a:ext cx="23684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Purchased Parallels DESKTOP, works great!</a:t>
          </a:r>
        </a:p>
      </dsp:txBody>
      <dsp:txXfrm>
        <a:off x="8437866" y="2289522"/>
        <a:ext cx="236846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48889A7E-2C99-3740-8840-E7D443D8C7F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  <a:alphaModFix amt="10000"/>
          </a:blip>
          <a:srcRect t="19152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94CAD8-BD66-D447-A87A-D25F56D56BEE}"/>
              </a:ext>
            </a:extLst>
          </p:cNvPr>
          <p:cNvSpPr txBox="1"/>
          <p:nvPr/>
        </p:nvSpPr>
        <p:spPr>
          <a:xfrm>
            <a:off x="1154955" y="969228"/>
            <a:ext cx="8825658" cy="38081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dirty="0">
                <a:latin typeface="+mj-lt"/>
              </a:rPr>
              <a:t>Pleasant Grove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dirty="0">
                <a:latin typeface="+mj-lt"/>
              </a:rPr>
              <a:t>Creek Greenbelt</a:t>
            </a:r>
            <a:endParaRPr lang="en-US" sz="7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5B77C9-0F67-C743-8BF6-C372A5BFF9A7}"/>
              </a:ext>
            </a:extLst>
          </p:cNvPr>
          <p:cNvSpPr txBox="1"/>
          <p:nvPr/>
        </p:nvSpPr>
        <p:spPr>
          <a:xfrm>
            <a:off x="1154955" y="4915602"/>
            <a:ext cx="8825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</a:rPr>
              <a:t>MAPPING WILDLIFE HABITAT IN AN URBAN SETTING</a:t>
            </a:r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CCD726-034D-484B-9FDC-539703CC75F5}"/>
              </a:ext>
            </a:extLst>
          </p:cNvPr>
          <p:cNvSpPr txBox="1"/>
          <p:nvPr/>
        </p:nvSpPr>
        <p:spPr>
          <a:xfrm>
            <a:off x="1154955" y="5849058"/>
            <a:ext cx="10746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Dickie Rigdon • GEOG 90 • Fall 2019</a:t>
            </a:r>
          </a:p>
        </p:txBody>
      </p:sp>
    </p:spTree>
    <p:extLst>
      <p:ext uri="{BB962C8B-B14F-4D97-AF65-F5344CB8AC3E}">
        <p14:creationId xmlns:p14="http://schemas.microsoft.com/office/powerpoint/2010/main" val="694852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C28D0172-F2E0-4763-9C35-F02266495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16">
            <a:extLst>
              <a:ext uri="{FF2B5EF4-FFF2-40B4-BE49-F238E27FC236}">
                <a16:creationId xmlns:a16="http://schemas.microsoft.com/office/drawing/2014/main" id="{9F2851FB-E841-4509-8A6D-A416376EA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Freeform: Shape 43">
            <a:extLst>
              <a:ext uri="{FF2B5EF4-FFF2-40B4-BE49-F238E27FC236}">
                <a16:creationId xmlns:a16="http://schemas.microsoft.com/office/drawing/2014/main" id="{DF6FB2B2-CE21-407F-B22E-302DADC2C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9DD8FF-8930-CC48-AD56-7842EA5F0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17" y="788412"/>
            <a:ext cx="10260990" cy="31616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Purpose of Map:</a:t>
            </a:r>
            <a:br>
              <a:rPr lang="en-US" sz="2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2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Spatially represent the remarkable abundance and diversity of wildlife in an urban greenbelt setting</a:t>
            </a:r>
            <a:br>
              <a:rPr lang="en-US" sz="2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2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Layer map with existing public trails, paths, man-made and natural features</a:t>
            </a:r>
          </a:p>
        </p:txBody>
      </p:sp>
    </p:spTree>
    <p:extLst>
      <p:ext uri="{BB962C8B-B14F-4D97-AF65-F5344CB8AC3E}">
        <p14:creationId xmlns:p14="http://schemas.microsoft.com/office/powerpoint/2010/main" val="1231072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2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7" name="Oval 16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8" name="Picture 18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9" name="Picture 20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0" name="Rectangle 22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2A8E07-7D50-5049-9314-5B7827AD2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839" y="1454964"/>
            <a:ext cx="3342460" cy="330884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/>
              <a:t>Greenbelt aerial view captured from my drone </a:t>
            </a:r>
          </a:p>
        </p:txBody>
      </p:sp>
      <p:pic>
        <p:nvPicPr>
          <p:cNvPr id="5" name="Picture 4" descr="A view of a mountain&#10;&#10;Description automatically generated">
            <a:extLst>
              <a:ext uri="{FF2B5EF4-FFF2-40B4-BE49-F238E27FC236}">
                <a16:creationId xmlns:a16="http://schemas.microsoft.com/office/drawing/2014/main" id="{976CE68A-0E1D-524A-981D-EBBCD33E394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133" r="13254"/>
          <a:stretch/>
        </p:blipFill>
        <p:spPr>
          <a:xfrm>
            <a:off x="-1" y="10"/>
            <a:ext cx="7554140" cy="6857990"/>
          </a:xfrm>
          <a:prstGeom prst="rect">
            <a:avLst/>
          </a:prstGeom>
          <a:scene3d>
            <a:camera prst="orthographicFront"/>
            <a:lightRig rig="glow" dir="t"/>
          </a:scene3d>
          <a:sp3d prstMaterial="plastic"/>
        </p:spPr>
      </p:pic>
    </p:spTree>
    <p:extLst>
      <p:ext uri="{BB962C8B-B14F-4D97-AF65-F5344CB8AC3E}">
        <p14:creationId xmlns:p14="http://schemas.microsoft.com/office/powerpoint/2010/main" val="3663821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E57838-831B-1841-815C-A63A76FE0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>
            <a:normAutofit fontScale="90000"/>
          </a:bodyPr>
          <a:lstStyle/>
          <a:p>
            <a:r>
              <a:rPr lang="en-US" dirty="0"/>
              <a:t>Bicycle Path along Green Belt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Placeholder 2" descr="A path with trees on the side of a road&#10;&#10;Description automatically generated">
            <a:extLst>
              <a:ext uri="{FF2B5EF4-FFF2-40B4-BE49-F238E27FC236}">
                <a16:creationId xmlns:a16="http://schemas.microsoft.com/office/drawing/2014/main" id="{D440D4D3-F702-6746-8FF0-9ACA7B3DADC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501" b="22501"/>
          <a:stretch>
            <a:fillRect/>
          </a:stretch>
        </p:blipFill>
        <p:spPr>
          <a:xfrm>
            <a:off x="1154955" y="685800"/>
            <a:ext cx="8825658" cy="3640666"/>
          </a:xfrm>
        </p:spPr>
      </p:pic>
    </p:spTree>
    <p:extLst>
      <p:ext uri="{BB962C8B-B14F-4D97-AF65-F5344CB8AC3E}">
        <p14:creationId xmlns:p14="http://schemas.microsoft.com/office/powerpoint/2010/main" val="140424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1D4D1-1281-D24E-B088-6D56C491A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Vernal Pool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Placeholder 5" descr="A herd of sheep walking across a dry grass field&#10;&#10;Description automatically generated">
            <a:extLst>
              <a:ext uri="{FF2B5EF4-FFF2-40B4-BE49-F238E27FC236}">
                <a16:creationId xmlns:a16="http://schemas.microsoft.com/office/drawing/2014/main" id="{4241BF5B-47F7-3844-A3C4-675D3FD1770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501" b="225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43650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10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3" name="Picture 12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4" name="Oval 14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5" name="Picture 16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6" name="Picture 18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7" name="Rectangle 20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ED6EF-9C2E-4940-904C-271E2570B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1023" y="2608002"/>
            <a:ext cx="3307744" cy="16419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dirty="0"/>
              <a:t>Black Tailed</a:t>
            </a:r>
            <a:br>
              <a:rPr lang="en-US" sz="4200" dirty="0"/>
            </a:br>
            <a:r>
              <a:rPr lang="en-US" sz="4200" dirty="0"/>
              <a:t>Jack Rabbit</a:t>
            </a:r>
          </a:p>
        </p:txBody>
      </p:sp>
      <p:pic>
        <p:nvPicPr>
          <p:cNvPr id="6" name="Picture Placeholder 5" descr="A picture containing mammal, animal, outdoor, grass&#10;&#10;Description automatically generated">
            <a:extLst>
              <a:ext uri="{FF2B5EF4-FFF2-40B4-BE49-F238E27FC236}">
                <a16:creationId xmlns:a16="http://schemas.microsoft.com/office/drawing/2014/main" id="{F884D688-C98E-2047-989F-A09379D578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7"/>
          <a:srcRect t="2456" r="1" b="2458"/>
          <a:stretch/>
        </p:blipFill>
        <p:spPr>
          <a:xfrm>
            <a:off x="0" y="0"/>
            <a:ext cx="6094407" cy="685799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42B7E-DB09-684F-9507-1B9EA5718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0968" y="4117484"/>
            <a:ext cx="3307744" cy="418831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dirty="0"/>
              <a:t>Greenbelt Year-Round Resident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920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EBF56A-1A2F-154C-86CA-9A2482CDA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1450259"/>
            <a:ext cx="3753599" cy="14421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dirty="0"/>
              <a:t>Ring-necked Pheasant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09016-45BC-ED4E-B843-F7D27146F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7700" y="3072385"/>
            <a:ext cx="3754987" cy="294741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"/>
            </a:pPr>
            <a:endParaRPr lang="en-US" sz="1800" dirty="0"/>
          </a:p>
          <a:p>
            <a:pPr>
              <a:buFont typeface="Wingdings 3" charset="2"/>
              <a:buChar char=""/>
            </a:pPr>
            <a:r>
              <a:rPr lang="en-US" sz="1800" dirty="0"/>
              <a:t>Greenbelt Seasonal Resident</a:t>
            </a:r>
          </a:p>
          <a:p>
            <a:pPr>
              <a:buFont typeface="Wingdings 3" charset="2"/>
              <a:buChar char=""/>
            </a:pPr>
            <a:endParaRPr lang="en-US" sz="18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27FC50A-C95C-D340-AC65-7A4C4E8ED30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7"/>
          <a:srcRect r="1" b="5815"/>
          <a:stretch/>
        </p:blipFill>
        <p:spPr>
          <a:xfrm>
            <a:off x="5050389" y="1447799"/>
            <a:ext cx="6493910" cy="45720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394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3D3809-96CD-CB48-B62C-2B2F161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0541" y="1450259"/>
            <a:ext cx="3753599" cy="144215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1700" dirty="0"/>
              <a:t>   </a:t>
            </a:r>
            <a:br>
              <a:rPr lang="en-US" sz="1700" dirty="0"/>
            </a:br>
            <a:r>
              <a:rPr lang="en-US" sz="1700" dirty="0"/>
              <a:t>    </a:t>
            </a:r>
            <a:br>
              <a:rPr lang="en-US" sz="1700" dirty="0"/>
            </a:br>
            <a:br>
              <a:rPr lang="en-US" sz="1700" dirty="0"/>
            </a:br>
            <a:r>
              <a:rPr lang="en-US" sz="4200" dirty="0"/>
              <a:t>Beaver</a:t>
            </a:r>
            <a:br>
              <a:rPr lang="en-US" sz="1700" dirty="0"/>
            </a:br>
            <a:endParaRPr lang="en-US" sz="1700" dirty="0"/>
          </a:p>
        </p:txBody>
      </p:sp>
      <p:pic>
        <p:nvPicPr>
          <p:cNvPr id="6" name="Picture Placeholder 5" descr="A picture containing water, sitting, table, large&#10;&#10;Description automatically generated">
            <a:extLst>
              <a:ext uri="{FF2B5EF4-FFF2-40B4-BE49-F238E27FC236}">
                <a16:creationId xmlns:a16="http://schemas.microsoft.com/office/drawing/2014/main" id="{C49D07A3-DA8D-144F-8CCB-3D7752675F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7"/>
          <a:srcRect l="5990" r="9498"/>
          <a:stretch/>
        </p:blipFill>
        <p:spPr>
          <a:xfrm>
            <a:off x="646532" y="1447799"/>
            <a:ext cx="6493910" cy="45720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36397-8B1B-D044-A64B-BBA77623F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89312" y="3072385"/>
            <a:ext cx="4297913" cy="294741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"/>
            </a:pPr>
            <a:r>
              <a:rPr lang="en-US" sz="1800" dirty="0"/>
              <a:t>Greenbelt Year-Round Resident</a:t>
            </a:r>
          </a:p>
          <a:p>
            <a:pPr>
              <a:buFont typeface="Wingdings 3" charset="2"/>
              <a:buChar char="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29758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31818-F5EF-684C-A309-2E142E6B2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952090" cy="1721392"/>
          </a:xfrm>
        </p:spPr>
        <p:txBody>
          <a:bodyPr/>
          <a:lstStyle/>
          <a:p>
            <a:pPr algn="ctr"/>
            <a:br>
              <a:rPr lang="en-US" sz="3200" dirty="0"/>
            </a:br>
            <a:br>
              <a:rPr lang="en-US" sz="3200" dirty="0"/>
            </a:br>
            <a:r>
              <a:rPr lang="en-US" dirty="0"/>
              <a:t>Mallard Duck 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CA4921B-322B-1944-B4C2-42BE61D51F2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6111" y="2705465"/>
            <a:ext cx="4395787" cy="2901219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FC05F65-56A4-4E40-BD49-0BC85760DE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06934" y="2705465"/>
            <a:ext cx="5491267" cy="290121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633562-24E2-7942-8387-298225639284}"/>
              </a:ext>
            </a:extLst>
          </p:cNvPr>
          <p:cNvSpPr txBox="1"/>
          <p:nvPr/>
        </p:nvSpPr>
        <p:spPr>
          <a:xfrm>
            <a:off x="646111" y="6053958"/>
            <a:ext cx="99520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Greenbelt Seasonal Resident</a:t>
            </a:r>
          </a:p>
          <a:p>
            <a:pPr algn="ctr"/>
            <a:br>
              <a:rPr lang="en-US" sz="1200" dirty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05286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A908C-5922-E341-8203-8864D8764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Healthy Ecosystem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F84A4-D78C-214D-9C03-ADA72B621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D2702F-0806-3549-BB8C-800355C39CFD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r>
              <a:rPr lang="en-US" dirty="0"/>
              <a:t>Invertebrates</a:t>
            </a:r>
          </a:p>
        </p:txBody>
      </p:sp>
      <p:pic>
        <p:nvPicPr>
          <p:cNvPr id="15" name="Picture Placeholder 14" descr="A frog sitting on a rock&#10;&#10;Description automatically generated">
            <a:extLst>
              <a:ext uri="{FF2B5EF4-FFF2-40B4-BE49-F238E27FC236}">
                <a16:creationId xmlns:a16="http://schemas.microsoft.com/office/drawing/2014/main" id="{510B4261-2EB7-AB45-B09A-4BEE1B866891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15330" b="15330"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52B6FD0-29F4-3145-BA92-32A41E536390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en-US" dirty="0"/>
              <a:t>Vertebrates</a:t>
            </a:r>
          </a:p>
        </p:txBody>
      </p:sp>
      <p:pic>
        <p:nvPicPr>
          <p:cNvPr id="17" name="Picture Placeholder 16" descr="A close up of a plant&#10;&#10;Description automatically generated">
            <a:extLst>
              <a:ext uri="{FF2B5EF4-FFF2-40B4-BE49-F238E27FC236}">
                <a16:creationId xmlns:a16="http://schemas.microsoft.com/office/drawing/2014/main" id="{8CADC602-0BD7-634A-8EFE-959D7AB5E2E3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3"/>
          <a:srcRect t="15349" b="15349"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CC7501A-C311-CF45-B059-36175743389F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r>
              <a:rPr lang="en-US" dirty="0"/>
              <a:t>Insects</a:t>
            </a:r>
          </a:p>
        </p:txBody>
      </p:sp>
      <p:pic>
        <p:nvPicPr>
          <p:cNvPr id="21" name="Picture Placeholder 20" descr="A snail on the ground&#10;&#10;Description automatically generated">
            <a:extLst>
              <a:ext uri="{FF2B5EF4-FFF2-40B4-BE49-F238E27FC236}">
                <a16:creationId xmlns:a16="http://schemas.microsoft.com/office/drawing/2014/main" id="{8707C7D5-EBD4-784A-8A7E-367D1F5E4E89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4"/>
          <a:srcRect t="15443" b="154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45369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10B67-27B3-3443-80CA-99CF05204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467" y="452718"/>
            <a:ext cx="9709021" cy="1400530"/>
          </a:xfrm>
        </p:spPr>
        <p:txBody>
          <a:bodyPr/>
          <a:lstStyle/>
          <a:p>
            <a:pPr algn="ctr"/>
            <a:r>
              <a:rPr lang="en-US" dirty="0"/>
              <a:t>Grazing Animals as Fire Control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11F0D-58D7-5547-8D1D-26CF2E208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8468" y="1905000"/>
            <a:ext cx="4551183" cy="576262"/>
          </a:xfrm>
        </p:spPr>
        <p:txBody>
          <a:bodyPr/>
          <a:lstStyle/>
          <a:p>
            <a:pPr algn="ctr"/>
            <a:r>
              <a:rPr lang="en-US" dirty="0"/>
              <a:t>Spring Growth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85DB5AC-BFFC-1A45-ADB1-57CBF1E49F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04147" y="2728318"/>
            <a:ext cx="4653342" cy="3490006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1DD99-8D84-884A-9DE4-060FA1D996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75283" y="1905000"/>
            <a:ext cx="4782206" cy="576262"/>
          </a:xfrm>
        </p:spPr>
        <p:txBody>
          <a:bodyPr/>
          <a:lstStyle/>
          <a:p>
            <a:pPr algn="ctr"/>
            <a:r>
              <a:rPr lang="en-US" dirty="0"/>
              <a:t>Goats &amp; Sheep Summer Graze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60F5CB9-E0E3-804E-9E96-539BEC8F8F0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952683" y="2728318"/>
            <a:ext cx="4653341" cy="3490006"/>
          </a:xfrm>
        </p:spPr>
      </p:pic>
    </p:spTree>
    <p:extLst>
      <p:ext uri="{BB962C8B-B14F-4D97-AF65-F5344CB8AC3E}">
        <p14:creationId xmlns:p14="http://schemas.microsoft.com/office/powerpoint/2010/main" val="3894928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DD2A-0F5F-024E-BC32-9739A12A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Greenbelt Area is located off Hwy 65 in Rocklin, CA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712C51E-C0FA-BD4A-9D7C-377FFE62CD1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296" b="11296"/>
          <a:stretch>
            <a:fillRect/>
          </a:stretch>
        </p:blipFill>
        <p:spPr>
          <a:xfrm>
            <a:off x="1154955" y="685799"/>
            <a:ext cx="8825658" cy="39499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6230C-8CEF-B345-B2BA-D806843E2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6" y="5528687"/>
            <a:ext cx="8825656" cy="493712"/>
          </a:xfrm>
        </p:spPr>
        <p:txBody>
          <a:bodyPr/>
          <a:lstStyle/>
          <a:p>
            <a:r>
              <a:rPr lang="en-US" sz="1400" dirty="0"/>
              <a:t>Between </a:t>
            </a:r>
            <a:r>
              <a:rPr lang="en-US" sz="1400" dirty="0" err="1"/>
              <a:t>Lonetree</a:t>
            </a:r>
            <a:r>
              <a:rPr lang="en-US" sz="1400" dirty="0"/>
              <a:t> Boulevard and Blue Oaks Boulevard along Pleasant Grove Creek</a:t>
            </a:r>
          </a:p>
          <a:p>
            <a:endParaRPr lang="en-US" dirty="0"/>
          </a:p>
        </p:txBody>
      </p:sp>
      <p:sp>
        <p:nvSpPr>
          <p:cNvPr id="3" name="Left Arrow 2">
            <a:extLst>
              <a:ext uri="{FF2B5EF4-FFF2-40B4-BE49-F238E27FC236}">
                <a16:creationId xmlns:a16="http://schemas.microsoft.com/office/drawing/2014/main" id="{CF4E89C6-D4A0-1D4C-9295-54D56F9402DD}"/>
              </a:ext>
            </a:extLst>
          </p:cNvPr>
          <p:cNvSpPr/>
          <p:nvPr/>
        </p:nvSpPr>
        <p:spPr>
          <a:xfrm>
            <a:off x="4857750" y="1871663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828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4FA10D-5116-47B4-A70E-776435251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36">
            <a:extLst>
              <a:ext uri="{FF2B5EF4-FFF2-40B4-BE49-F238E27FC236}">
                <a16:creationId xmlns:a16="http://schemas.microsoft.com/office/drawing/2014/main" id="{B2718AAE-52B9-4DD9-9D83-A9C975C9D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302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49FF39B1-9689-44AE-A803-7B90A059D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76484" cy="6858001"/>
          </a:xfrm>
          <a:custGeom>
            <a:avLst/>
            <a:gdLst>
              <a:gd name="connsiteX0" fmla="*/ 7031769 w 8376484"/>
              <a:gd name="connsiteY0" fmla="*/ 0 h 6858001"/>
              <a:gd name="connsiteX1" fmla="*/ 8375307 w 8376484"/>
              <a:gd name="connsiteY1" fmla="*/ 0 h 6858001"/>
              <a:gd name="connsiteX2" fmla="*/ 8350262 w 8376484"/>
              <a:gd name="connsiteY2" fmla="*/ 155677 h 6858001"/>
              <a:gd name="connsiteX3" fmla="*/ 8326393 w 8376484"/>
              <a:gd name="connsiteY3" fmla="*/ 310668 h 6858001"/>
              <a:gd name="connsiteX4" fmla="*/ 8303029 w 8376484"/>
              <a:gd name="connsiteY4" fmla="*/ 466344 h 6858001"/>
              <a:gd name="connsiteX5" fmla="*/ 8283026 w 8376484"/>
              <a:gd name="connsiteY5" fmla="*/ 622707 h 6858001"/>
              <a:gd name="connsiteX6" fmla="*/ 8262855 w 8376484"/>
              <a:gd name="connsiteY6" fmla="*/ 778383 h 6858001"/>
              <a:gd name="connsiteX7" fmla="*/ 8244029 w 8376484"/>
              <a:gd name="connsiteY7" fmla="*/ 934746 h 6858001"/>
              <a:gd name="connsiteX8" fmla="*/ 8227893 w 8376484"/>
              <a:gd name="connsiteY8" fmla="*/ 1089051 h 6858001"/>
              <a:gd name="connsiteX9" fmla="*/ 8212597 w 8376484"/>
              <a:gd name="connsiteY9" fmla="*/ 1245413 h 6858001"/>
              <a:gd name="connsiteX10" fmla="*/ 8198645 w 8376484"/>
              <a:gd name="connsiteY10" fmla="*/ 1401090 h 6858001"/>
              <a:gd name="connsiteX11" fmla="*/ 8186543 w 8376484"/>
              <a:gd name="connsiteY11" fmla="*/ 1554023 h 6858001"/>
              <a:gd name="connsiteX12" fmla="*/ 8174440 w 8376484"/>
              <a:gd name="connsiteY12" fmla="*/ 1709014 h 6858001"/>
              <a:gd name="connsiteX13" fmla="*/ 8164355 w 8376484"/>
              <a:gd name="connsiteY13" fmla="*/ 1861947 h 6858001"/>
              <a:gd name="connsiteX14" fmla="*/ 8156455 w 8376484"/>
              <a:gd name="connsiteY14" fmla="*/ 2014881 h 6858001"/>
              <a:gd name="connsiteX15" fmla="*/ 8148218 w 8376484"/>
              <a:gd name="connsiteY15" fmla="*/ 2167128 h 6858001"/>
              <a:gd name="connsiteX16" fmla="*/ 8141327 w 8376484"/>
              <a:gd name="connsiteY16" fmla="*/ 2318004 h 6858001"/>
              <a:gd name="connsiteX17" fmla="*/ 8136452 w 8376484"/>
              <a:gd name="connsiteY17" fmla="*/ 2467509 h 6858001"/>
              <a:gd name="connsiteX18" fmla="*/ 8132250 w 8376484"/>
              <a:gd name="connsiteY18" fmla="*/ 2617013 h 6858001"/>
              <a:gd name="connsiteX19" fmla="*/ 8128216 w 8376484"/>
              <a:gd name="connsiteY19" fmla="*/ 2765146 h 6858001"/>
              <a:gd name="connsiteX20" fmla="*/ 8126367 w 8376484"/>
              <a:gd name="connsiteY20" fmla="*/ 2911221 h 6858001"/>
              <a:gd name="connsiteX21" fmla="*/ 8124350 w 8376484"/>
              <a:gd name="connsiteY21" fmla="*/ 3057297 h 6858001"/>
              <a:gd name="connsiteX22" fmla="*/ 8123341 w 8376484"/>
              <a:gd name="connsiteY22" fmla="*/ 3201315 h 6858001"/>
              <a:gd name="connsiteX23" fmla="*/ 8124350 w 8376484"/>
              <a:gd name="connsiteY23" fmla="*/ 3343961 h 6858001"/>
              <a:gd name="connsiteX24" fmla="*/ 8124350 w 8376484"/>
              <a:gd name="connsiteY24" fmla="*/ 3485236 h 6858001"/>
              <a:gd name="connsiteX25" fmla="*/ 8126367 w 8376484"/>
              <a:gd name="connsiteY25" fmla="*/ 3625139 h 6858001"/>
              <a:gd name="connsiteX26" fmla="*/ 8129392 w 8376484"/>
              <a:gd name="connsiteY26" fmla="*/ 3762299 h 6858001"/>
              <a:gd name="connsiteX27" fmla="*/ 8132250 w 8376484"/>
              <a:gd name="connsiteY27" fmla="*/ 3898087 h 6858001"/>
              <a:gd name="connsiteX28" fmla="*/ 8135444 w 8376484"/>
              <a:gd name="connsiteY28" fmla="*/ 4031133 h 6858001"/>
              <a:gd name="connsiteX29" fmla="*/ 8140318 w 8376484"/>
              <a:gd name="connsiteY29" fmla="*/ 4163492 h 6858001"/>
              <a:gd name="connsiteX30" fmla="*/ 8145529 w 8376484"/>
              <a:gd name="connsiteY30" fmla="*/ 4293793 h 6858001"/>
              <a:gd name="connsiteX31" fmla="*/ 8150235 w 8376484"/>
              <a:gd name="connsiteY31" fmla="*/ 4421352 h 6858001"/>
              <a:gd name="connsiteX32" fmla="*/ 8163515 w 8376484"/>
              <a:gd name="connsiteY32" fmla="*/ 4670298 h 6858001"/>
              <a:gd name="connsiteX33" fmla="*/ 8177634 w 8376484"/>
              <a:gd name="connsiteY33" fmla="*/ 4908956 h 6858001"/>
              <a:gd name="connsiteX34" fmla="*/ 8192426 w 8376484"/>
              <a:gd name="connsiteY34" fmla="*/ 5138013 h 6858001"/>
              <a:gd name="connsiteX35" fmla="*/ 8208731 w 8376484"/>
              <a:gd name="connsiteY35" fmla="*/ 5354726 h 6858001"/>
              <a:gd name="connsiteX36" fmla="*/ 8225708 w 8376484"/>
              <a:gd name="connsiteY36" fmla="*/ 5561838 h 6858001"/>
              <a:gd name="connsiteX37" fmla="*/ 8244029 w 8376484"/>
              <a:gd name="connsiteY37" fmla="*/ 5753862 h 6858001"/>
              <a:gd name="connsiteX38" fmla="*/ 8262015 w 8376484"/>
              <a:gd name="connsiteY38" fmla="*/ 5934227 h 6858001"/>
              <a:gd name="connsiteX39" fmla="*/ 8280000 w 8376484"/>
              <a:gd name="connsiteY39" fmla="*/ 6100191 h 6858001"/>
              <a:gd name="connsiteX40" fmla="*/ 8296977 w 8376484"/>
              <a:gd name="connsiteY40" fmla="*/ 6252438 h 6858001"/>
              <a:gd name="connsiteX41" fmla="*/ 8313114 w 8376484"/>
              <a:gd name="connsiteY41" fmla="*/ 6387541 h 6858001"/>
              <a:gd name="connsiteX42" fmla="*/ 8328410 w 8376484"/>
              <a:gd name="connsiteY42" fmla="*/ 6509613 h 6858001"/>
              <a:gd name="connsiteX43" fmla="*/ 8341185 w 8376484"/>
              <a:gd name="connsiteY43" fmla="*/ 6612483 h 6858001"/>
              <a:gd name="connsiteX44" fmla="*/ 8353287 w 8376484"/>
              <a:gd name="connsiteY44" fmla="*/ 6698894 h 6858001"/>
              <a:gd name="connsiteX45" fmla="*/ 8370601 w 8376484"/>
              <a:gd name="connsiteY45" fmla="*/ 6817538 h 6858001"/>
              <a:gd name="connsiteX46" fmla="*/ 8376484 w 8376484"/>
              <a:gd name="connsiteY46" fmla="*/ 6858000 h 6858001"/>
              <a:gd name="connsiteX47" fmla="*/ 7471130 w 8376484"/>
              <a:gd name="connsiteY47" fmla="*/ 6858000 h 6858001"/>
              <a:gd name="connsiteX48" fmla="*/ 7471130 w 8376484"/>
              <a:gd name="connsiteY48" fmla="*/ 6858001 h 6858001"/>
              <a:gd name="connsiteX49" fmla="*/ 1380566 w 8376484"/>
              <a:gd name="connsiteY49" fmla="*/ 6858001 h 6858001"/>
              <a:gd name="connsiteX50" fmla="*/ 1380566 w 8376484"/>
              <a:gd name="connsiteY50" fmla="*/ 6858000 h 6858001"/>
              <a:gd name="connsiteX51" fmla="*/ 0 w 8376484"/>
              <a:gd name="connsiteY51" fmla="*/ 6858000 h 6858001"/>
              <a:gd name="connsiteX52" fmla="*/ 0 w 8376484"/>
              <a:gd name="connsiteY52" fmla="*/ 0 h 6858001"/>
              <a:gd name="connsiteX53" fmla="*/ 1917290 w 8376484"/>
              <a:gd name="connsiteY53" fmla="*/ 0 h 6858001"/>
              <a:gd name="connsiteX54" fmla="*/ 1917290 w 8376484"/>
              <a:gd name="connsiteY54" fmla="*/ 1 h 6858001"/>
              <a:gd name="connsiteX55" fmla="*/ 7031769 w 8376484"/>
              <a:gd name="connsiteY5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376484" h="6858001">
                <a:moveTo>
                  <a:pt x="7031769" y="0"/>
                </a:moveTo>
                <a:lnTo>
                  <a:pt x="8375307" y="0"/>
                </a:lnTo>
                <a:lnTo>
                  <a:pt x="8350262" y="155677"/>
                </a:lnTo>
                <a:lnTo>
                  <a:pt x="8326393" y="310668"/>
                </a:lnTo>
                <a:lnTo>
                  <a:pt x="8303029" y="466344"/>
                </a:lnTo>
                <a:lnTo>
                  <a:pt x="8283026" y="622707"/>
                </a:lnTo>
                <a:lnTo>
                  <a:pt x="8262855" y="778383"/>
                </a:lnTo>
                <a:lnTo>
                  <a:pt x="8244029" y="934746"/>
                </a:lnTo>
                <a:lnTo>
                  <a:pt x="8227893" y="1089051"/>
                </a:lnTo>
                <a:lnTo>
                  <a:pt x="8212597" y="1245413"/>
                </a:lnTo>
                <a:lnTo>
                  <a:pt x="8198645" y="1401090"/>
                </a:lnTo>
                <a:lnTo>
                  <a:pt x="8186543" y="1554023"/>
                </a:lnTo>
                <a:lnTo>
                  <a:pt x="8174440" y="1709014"/>
                </a:lnTo>
                <a:lnTo>
                  <a:pt x="8164355" y="1861947"/>
                </a:lnTo>
                <a:lnTo>
                  <a:pt x="8156455" y="2014881"/>
                </a:lnTo>
                <a:lnTo>
                  <a:pt x="8148218" y="2167128"/>
                </a:lnTo>
                <a:lnTo>
                  <a:pt x="8141327" y="2318004"/>
                </a:lnTo>
                <a:lnTo>
                  <a:pt x="8136452" y="2467509"/>
                </a:lnTo>
                <a:lnTo>
                  <a:pt x="8132250" y="2617013"/>
                </a:lnTo>
                <a:lnTo>
                  <a:pt x="8128216" y="2765146"/>
                </a:lnTo>
                <a:lnTo>
                  <a:pt x="8126367" y="2911221"/>
                </a:lnTo>
                <a:lnTo>
                  <a:pt x="8124350" y="3057297"/>
                </a:lnTo>
                <a:lnTo>
                  <a:pt x="8123341" y="3201315"/>
                </a:lnTo>
                <a:lnTo>
                  <a:pt x="8124350" y="3343961"/>
                </a:lnTo>
                <a:lnTo>
                  <a:pt x="8124350" y="3485236"/>
                </a:lnTo>
                <a:lnTo>
                  <a:pt x="8126367" y="3625139"/>
                </a:lnTo>
                <a:lnTo>
                  <a:pt x="8129392" y="3762299"/>
                </a:lnTo>
                <a:lnTo>
                  <a:pt x="8132250" y="3898087"/>
                </a:lnTo>
                <a:lnTo>
                  <a:pt x="8135444" y="4031133"/>
                </a:lnTo>
                <a:lnTo>
                  <a:pt x="8140318" y="4163492"/>
                </a:lnTo>
                <a:lnTo>
                  <a:pt x="8145529" y="4293793"/>
                </a:lnTo>
                <a:lnTo>
                  <a:pt x="8150235" y="4421352"/>
                </a:lnTo>
                <a:lnTo>
                  <a:pt x="8163515" y="4670298"/>
                </a:lnTo>
                <a:lnTo>
                  <a:pt x="8177634" y="4908956"/>
                </a:lnTo>
                <a:lnTo>
                  <a:pt x="8192426" y="5138013"/>
                </a:lnTo>
                <a:lnTo>
                  <a:pt x="8208731" y="5354726"/>
                </a:lnTo>
                <a:lnTo>
                  <a:pt x="8225708" y="5561838"/>
                </a:lnTo>
                <a:lnTo>
                  <a:pt x="8244029" y="5753862"/>
                </a:lnTo>
                <a:lnTo>
                  <a:pt x="8262015" y="5934227"/>
                </a:lnTo>
                <a:lnTo>
                  <a:pt x="8280000" y="6100191"/>
                </a:lnTo>
                <a:lnTo>
                  <a:pt x="8296977" y="6252438"/>
                </a:lnTo>
                <a:lnTo>
                  <a:pt x="8313114" y="6387541"/>
                </a:lnTo>
                <a:lnTo>
                  <a:pt x="8328410" y="6509613"/>
                </a:lnTo>
                <a:lnTo>
                  <a:pt x="8341185" y="6612483"/>
                </a:lnTo>
                <a:lnTo>
                  <a:pt x="8353287" y="6698894"/>
                </a:lnTo>
                <a:lnTo>
                  <a:pt x="8370601" y="6817538"/>
                </a:lnTo>
                <a:lnTo>
                  <a:pt x="8376484" y="6858000"/>
                </a:lnTo>
                <a:lnTo>
                  <a:pt x="7471130" y="6858000"/>
                </a:lnTo>
                <a:lnTo>
                  <a:pt x="7471130" y="6858001"/>
                </a:lnTo>
                <a:lnTo>
                  <a:pt x="1380566" y="6858001"/>
                </a:lnTo>
                <a:lnTo>
                  <a:pt x="1380566" y="6858000"/>
                </a:lnTo>
                <a:lnTo>
                  <a:pt x="0" y="6858000"/>
                </a:lnTo>
                <a:lnTo>
                  <a:pt x="0" y="0"/>
                </a:lnTo>
                <a:lnTo>
                  <a:pt x="1917290" y="0"/>
                </a:lnTo>
                <a:lnTo>
                  <a:pt x="1917290" y="1"/>
                </a:lnTo>
                <a:lnTo>
                  <a:pt x="7031769" y="1"/>
                </a:lnTo>
                <a:close/>
              </a:path>
            </a:pathLst>
          </a:custGeom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74A888-48BE-4604-BB14-E6C5E9D0F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930A3F-0D1C-CA4B-BBC9-B71671A9F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231" y="938953"/>
            <a:ext cx="6630143" cy="49800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67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Aerial Shots showing Features used to create Greenbelt map</a:t>
            </a:r>
          </a:p>
        </p:txBody>
      </p:sp>
    </p:spTree>
    <p:extLst>
      <p:ext uri="{BB962C8B-B14F-4D97-AF65-F5344CB8AC3E}">
        <p14:creationId xmlns:p14="http://schemas.microsoft.com/office/powerpoint/2010/main" val="1838332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itting, table, standing, man&#10;&#10;Description automatically generated">
            <a:extLst>
              <a:ext uri="{FF2B5EF4-FFF2-40B4-BE49-F238E27FC236}">
                <a16:creationId xmlns:a16="http://schemas.microsoft.com/office/drawing/2014/main" id="{D60632E2-B901-EF4E-A9E7-55EA88D2E9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6B4518-60E8-4942-A131-6DA0A46E7E2E}"/>
              </a:ext>
            </a:extLst>
          </p:cNvPr>
          <p:cNvSpPr txBox="1"/>
          <p:nvPr/>
        </p:nvSpPr>
        <p:spPr>
          <a:xfrm>
            <a:off x="1328737" y="2400301"/>
            <a:ext cx="208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ighlight>
                  <a:srgbClr val="000000"/>
                </a:highlight>
              </a:rPr>
              <a:t>Bicycle Path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1A1C8-4072-114C-9D85-3E4E76918CDD}"/>
              </a:ext>
            </a:extLst>
          </p:cNvPr>
          <p:cNvSpPr txBox="1"/>
          <p:nvPr/>
        </p:nvSpPr>
        <p:spPr>
          <a:xfrm>
            <a:off x="3957637" y="4764881"/>
            <a:ext cx="2247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ighlight>
                  <a:srgbClr val="000000"/>
                </a:highlight>
              </a:rPr>
              <a:t>Fire Road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EA2180-8D53-EA40-87A4-262C251C7333}"/>
              </a:ext>
            </a:extLst>
          </p:cNvPr>
          <p:cNvSpPr txBox="1"/>
          <p:nvPr/>
        </p:nvSpPr>
        <p:spPr>
          <a:xfrm>
            <a:off x="7219950" y="3943275"/>
            <a:ext cx="2247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ighlight>
                  <a:srgbClr val="000000"/>
                </a:highlight>
              </a:rPr>
              <a:t>Vernal Pool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D843E5-B2A6-E540-A95C-9EC1049594E7}"/>
              </a:ext>
            </a:extLst>
          </p:cNvPr>
          <p:cNvSpPr txBox="1"/>
          <p:nvPr/>
        </p:nvSpPr>
        <p:spPr>
          <a:xfrm>
            <a:off x="5338763" y="1492953"/>
            <a:ext cx="2247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ighlight>
                  <a:srgbClr val="000000"/>
                </a:highlight>
              </a:rPr>
              <a:t>Creek Channel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CFE682-0C5F-0841-B29D-AE898F652BBA}"/>
              </a:ext>
            </a:extLst>
          </p:cNvPr>
          <p:cNvSpPr txBox="1"/>
          <p:nvPr/>
        </p:nvSpPr>
        <p:spPr>
          <a:xfrm>
            <a:off x="385763" y="4610993"/>
            <a:ext cx="2671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ighlight>
                  <a:srgbClr val="000000"/>
                </a:highlight>
              </a:rPr>
              <a:t>Bicycle Path </a:t>
            </a:r>
          </a:p>
          <a:p>
            <a:r>
              <a:rPr lang="en-US" sz="2000" dirty="0">
                <a:highlight>
                  <a:srgbClr val="000000"/>
                </a:highlight>
              </a:rPr>
              <a:t>Access</a:t>
            </a:r>
          </a:p>
        </p:txBody>
      </p:sp>
    </p:spTree>
    <p:extLst>
      <p:ext uri="{BB962C8B-B14F-4D97-AF65-F5344CB8AC3E}">
        <p14:creationId xmlns:p14="http://schemas.microsoft.com/office/powerpoint/2010/main" val="1705751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some grass&#10;&#10;Description automatically generated">
            <a:extLst>
              <a:ext uri="{FF2B5EF4-FFF2-40B4-BE49-F238E27FC236}">
                <a16:creationId xmlns:a16="http://schemas.microsoft.com/office/drawing/2014/main" id="{C6EC776A-D117-DD4B-AA86-7BCB1F8B7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391DA3-C6DE-614F-B00B-C245DACCB7DC}"/>
              </a:ext>
            </a:extLst>
          </p:cNvPr>
          <p:cNvSpPr/>
          <p:nvPr/>
        </p:nvSpPr>
        <p:spPr>
          <a:xfrm>
            <a:off x="3428241" y="4095750"/>
            <a:ext cx="1523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Vernal Pool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99D0CA-B714-5549-8E17-118ACA661EAE}"/>
              </a:ext>
            </a:extLst>
          </p:cNvPr>
          <p:cNvSpPr/>
          <p:nvPr/>
        </p:nvSpPr>
        <p:spPr>
          <a:xfrm>
            <a:off x="6581016" y="3911084"/>
            <a:ext cx="1459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Vernal Pool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0F5852-7FF8-3649-821F-E4A288B9C6CE}"/>
              </a:ext>
            </a:extLst>
          </p:cNvPr>
          <p:cNvSpPr/>
          <p:nvPr/>
        </p:nvSpPr>
        <p:spPr>
          <a:xfrm>
            <a:off x="3194879" y="5920859"/>
            <a:ext cx="1951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Creek Channel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43BD11-130D-5F4E-A8C8-6FFD51EA5827}"/>
              </a:ext>
            </a:extLst>
          </p:cNvPr>
          <p:cNvSpPr/>
          <p:nvPr/>
        </p:nvSpPr>
        <p:spPr>
          <a:xfrm>
            <a:off x="2065407" y="2577584"/>
            <a:ext cx="2605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Mallard Nesting Area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749EE5-C20D-6442-8496-BE597021DD0E}"/>
              </a:ext>
            </a:extLst>
          </p:cNvPr>
          <p:cNvSpPr/>
          <p:nvPr/>
        </p:nvSpPr>
        <p:spPr>
          <a:xfrm>
            <a:off x="4572826" y="752475"/>
            <a:ext cx="1624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Bicycle Path </a:t>
            </a:r>
          </a:p>
        </p:txBody>
      </p:sp>
    </p:spTree>
    <p:extLst>
      <p:ext uri="{BB962C8B-B14F-4D97-AF65-F5344CB8AC3E}">
        <p14:creationId xmlns:p14="http://schemas.microsoft.com/office/powerpoint/2010/main" val="923003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rt road&#10;&#10;Description automatically generated">
            <a:extLst>
              <a:ext uri="{FF2B5EF4-FFF2-40B4-BE49-F238E27FC236}">
                <a16:creationId xmlns:a16="http://schemas.microsoft.com/office/drawing/2014/main" id="{43DDC20E-3F47-BA41-95FB-518EC05A9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74309D-8F0A-7045-BBA7-7F38F3145C33}"/>
              </a:ext>
            </a:extLst>
          </p:cNvPr>
          <p:cNvSpPr txBox="1"/>
          <p:nvPr/>
        </p:nvSpPr>
        <p:spPr>
          <a:xfrm>
            <a:off x="7286625" y="1271588"/>
            <a:ext cx="20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Bicycle Path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826C10-9D26-974F-9092-B1338FAC789D}"/>
              </a:ext>
            </a:extLst>
          </p:cNvPr>
          <p:cNvSpPr txBox="1"/>
          <p:nvPr/>
        </p:nvSpPr>
        <p:spPr>
          <a:xfrm>
            <a:off x="9358313" y="1856067"/>
            <a:ext cx="248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Bicycle Path Access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5A50E7-55B6-1E48-BD89-EFCE3DF7D36E}"/>
              </a:ext>
            </a:extLst>
          </p:cNvPr>
          <p:cNvSpPr txBox="1"/>
          <p:nvPr/>
        </p:nvSpPr>
        <p:spPr>
          <a:xfrm>
            <a:off x="8134350" y="3587888"/>
            <a:ext cx="20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Culvert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BAC5B1-45FB-BE40-9D62-8FDBBAE6C4E8}"/>
              </a:ext>
            </a:extLst>
          </p:cNvPr>
          <p:cNvSpPr txBox="1"/>
          <p:nvPr/>
        </p:nvSpPr>
        <p:spPr>
          <a:xfrm>
            <a:off x="4024312" y="783669"/>
            <a:ext cx="20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Fire Road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FEC809-7EB0-0E42-AD9E-4B1D6C2DD863}"/>
              </a:ext>
            </a:extLst>
          </p:cNvPr>
          <p:cNvSpPr txBox="1"/>
          <p:nvPr/>
        </p:nvSpPr>
        <p:spPr>
          <a:xfrm>
            <a:off x="5273965" y="5699641"/>
            <a:ext cx="20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Creek Channel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E1AE3D-BC25-3F4A-960E-4B67153DDE36}"/>
              </a:ext>
            </a:extLst>
          </p:cNvPr>
          <p:cNvSpPr txBox="1"/>
          <p:nvPr/>
        </p:nvSpPr>
        <p:spPr>
          <a:xfrm>
            <a:off x="4333873" y="2700784"/>
            <a:ext cx="248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Manhole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302E2A-5AC6-9842-83F9-B3F88A4CB5A9}"/>
              </a:ext>
            </a:extLst>
          </p:cNvPr>
          <p:cNvSpPr txBox="1"/>
          <p:nvPr/>
        </p:nvSpPr>
        <p:spPr>
          <a:xfrm>
            <a:off x="3100387" y="5100638"/>
            <a:ext cx="20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Park Trail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9A2798-04F4-9046-9175-05E37A5933A4}"/>
              </a:ext>
            </a:extLst>
          </p:cNvPr>
          <p:cNvSpPr txBox="1"/>
          <p:nvPr/>
        </p:nvSpPr>
        <p:spPr>
          <a:xfrm>
            <a:off x="7698077" y="6411576"/>
            <a:ext cx="274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Jack Rabbit Habitat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459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sheep, standing, gray&#10;&#10;Description automatically generated">
            <a:extLst>
              <a:ext uri="{FF2B5EF4-FFF2-40B4-BE49-F238E27FC236}">
                <a16:creationId xmlns:a16="http://schemas.microsoft.com/office/drawing/2014/main" id="{510E0111-0E73-5D45-8DFB-3FCD898A4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B972CC-1B3A-9445-9590-A5854E7F3E5F}"/>
              </a:ext>
            </a:extLst>
          </p:cNvPr>
          <p:cNvSpPr txBox="1"/>
          <p:nvPr/>
        </p:nvSpPr>
        <p:spPr>
          <a:xfrm>
            <a:off x="4667250" y="3224209"/>
            <a:ext cx="2571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Beaver Pond</a:t>
            </a:r>
          </a:p>
          <a:p>
            <a:r>
              <a:rPr lang="en-US" dirty="0">
                <a:highlight>
                  <a:srgbClr val="000000"/>
                </a:highlight>
              </a:rPr>
              <a:t>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0ED081-98BC-F844-A60F-1EE5AFD10DD5}"/>
              </a:ext>
            </a:extLst>
          </p:cNvPr>
          <p:cNvSpPr txBox="1"/>
          <p:nvPr/>
        </p:nvSpPr>
        <p:spPr>
          <a:xfrm>
            <a:off x="0" y="3224212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West Oaks Blvd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75094F-A15B-D94E-9454-5C757B68A6D7}"/>
              </a:ext>
            </a:extLst>
          </p:cNvPr>
          <p:cNvSpPr txBox="1"/>
          <p:nvPr/>
        </p:nvSpPr>
        <p:spPr>
          <a:xfrm>
            <a:off x="4048125" y="4717939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Beaver Dam 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13ADA9-46E7-C74A-A38F-6FF94701C164}"/>
              </a:ext>
            </a:extLst>
          </p:cNvPr>
          <p:cNvSpPr txBox="1"/>
          <p:nvPr/>
        </p:nvSpPr>
        <p:spPr>
          <a:xfrm>
            <a:off x="3848100" y="360110"/>
            <a:ext cx="2571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Creek Channel</a:t>
            </a:r>
          </a:p>
          <a:p>
            <a:r>
              <a:rPr lang="en-US" dirty="0">
                <a:highlight>
                  <a:srgbClr val="000000"/>
                </a:highlight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218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ushes and trees&#10;&#10;Description automatically generated">
            <a:extLst>
              <a:ext uri="{FF2B5EF4-FFF2-40B4-BE49-F238E27FC236}">
                <a16:creationId xmlns:a16="http://schemas.microsoft.com/office/drawing/2014/main" id="{10783099-419E-3B41-AF44-2274BF511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23019E-9752-9C44-A22C-420881A2A5B9}"/>
              </a:ext>
            </a:extLst>
          </p:cNvPr>
          <p:cNvSpPr txBox="1"/>
          <p:nvPr/>
        </p:nvSpPr>
        <p:spPr>
          <a:xfrm>
            <a:off x="4617243" y="3244334"/>
            <a:ext cx="2957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Beaver Pond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92ED0F-1CA0-904B-801F-B5D7BCD6D8A2}"/>
              </a:ext>
            </a:extLst>
          </p:cNvPr>
          <p:cNvSpPr txBox="1"/>
          <p:nvPr/>
        </p:nvSpPr>
        <p:spPr>
          <a:xfrm>
            <a:off x="9234487" y="2703552"/>
            <a:ext cx="2957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Beaver Dam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8690C-76EB-D947-8BA8-778CC650F114}"/>
              </a:ext>
            </a:extLst>
          </p:cNvPr>
          <p:cNvSpPr txBox="1"/>
          <p:nvPr/>
        </p:nvSpPr>
        <p:spPr>
          <a:xfrm>
            <a:off x="6095999" y="6211669"/>
            <a:ext cx="2957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Culvert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320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ain, track, sitting, mountain&#10;&#10;Description automatically generated">
            <a:extLst>
              <a:ext uri="{FF2B5EF4-FFF2-40B4-BE49-F238E27FC236}">
                <a16:creationId xmlns:a16="http://schemas.microsoft.com/office/drawing/2014/main" id="{D9734316-A03E-4D4B-96F7-795DF41D4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C84E2F-66BF-1D48-9811-E915509C52C4}"/>
              </a:ext>
            </a:extLst>
          </p:cNvPr>
          <p:cNvSpPr txBox="1"/>
          <p:nvPr/>
        </p:nvSpPr>
        <p:spPr>
          <a:xfrm>
            <a:off x="1071563" y="900112"/>
            <a:ext cx="19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Sunset Blvd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F97BFD-6244-4D43-A6E0-6B9454B032B9}"/>
              </a:ext>
            </a:extLst>
          </p:cNvPr>
          <p:cNvSpPr txBox="1"/>
          <p:nvPr/>
        </p:nvSpPr>
        <p:spPr>
          <a:xfrm>
            <a:off x="4083844" y="4171950"/>
            <a:ext cx="19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Beaver Activity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9D66E8-1D3F-C24F-B9E9-9088401EDB61}"/>
              </a:ext>
            </a:extLst>
          </p:cNvPr>
          <p:cNvSpPr txBox="1"/>
          <p:nvPr/>
        </p:nvSpPr>
        <p:spPr>
          <a:xfrm>
            <a:off x="4457701" y="1326594"/>
            <a:ext cx="316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Main Creek Inflow Culvert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360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tree&#10;&#10;Description automatically generated">
            <a:extLst>
              <a:ext uri="{FF2B5EF4-FFF2-40B4-BE49-F238E27FC236}">
                <a16:creationId xmlns:a16="http://schemas.microsoft.com/office/drawing/2014/main" id="{51D1D0C1-0C59-6D47-9FFF-4004044FD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C50B3F-721C-134B-BFCA-E4E08F1524B9}"/>
              </a:ext>
            </a:extLst>
          </p:cNvPr>
          <p:cNvSpPr txBox="1"/>
          <p:nvPr/>
        </p:nvSpPr>
        <p:spPr>
          <a:xfrm>
            <a:off x="2228851" y="4259818"/>
            <a:ext cx="3671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Ring-necked Pheasant Habitat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3DCB9F-3A48-424F-81E5-65FCB2AC5DEB}"/>
              </a:ext>
            </a:extLst>
          </p:cNvPr>
          <p:cNvSpPr txBox="1"/>
          <p:nvPr/>
        </p:nvSpPr>
        <p:spPr>
          <a:xfrm>
            <a:off x="2612232" y="2749629"/>
            <a:ext cx="1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Vernal Pool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5BEAE3-061D-4941-8909-4297C93FE659}"/>
              </a:ext>
            </a:extLst>
          </p:cNvPr>
          <p:cNvSpPr txBox="1"/>
          <p:nvPr/>
        </p:nvSpPr>
        <p:spPr>
          <a:xfrm>
            <a:off x="8462963" y="6422291"/>
            <a:ext cx="1500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Fire Road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106E35-DE68-2B42-9F3E-50CD1A938434}"/>
              </a:ext>
            </a:extLst>
          </p:cNvPr>
          <p:cNvSpPr txBox="1"/>
          <p:nvPr/>
        </p:nvSpPr>
        <p:spPr>
          <a:xfrm>
            <a:off x="9710737" y="5118616"/>
            <a:ext cx="248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Bicycle Path Access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F272D8-FC55-664F-B15E-6270A276F3D9}"/>
              </a:ext>
            </a:extLst>
          </p:cNvPr>
          <p:cNvSpPr txBox="1"/>
          <p:nvPr/>
        </p:nvSpPr>
        <p:spPr>
          <a:xfrm>
            <a:off x="9963149" y="1986021"/>
            <a:ext cx="1709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Bicycle Path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27A9F8-FF66-E14B-A1C7-B840BC00D85B}"/>
              </a:ext>
            </a:extLst>
          </p:cNvPr>
          <p:cNvSpPr txBox="1"/>
          <p:nvPr/>
        </p:nvSpPr>
        <p:spPr>
          <a:xfrm>
            <a:off x="5900738" y="2712482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Creek Channel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0D4DC2-A0ED-484C-979D-6C0A1CC24C60}"/>
              </a:ext>
            </a:extLst>
          </p:cNvPr>
          <p:cNvSpPr txBox="1"/>
          <p:nvPr/>
        </p:nvSpPr>
        <p:spPr>
          <a:xfrm>
            <a:off x="6958014" y="343972"/>
            <a:ext cx="131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Manhole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1D542E-40AD-EF4D-94F0-E66D87414616}"/>
              </a:ext>
            </a:extLst>
          </p:cNvPr>
          <p:cNvSpPr txBox="1"/>
          <p:nvPr/>
        </p:nvSpPr>
        <p:spPr>
          <a:xfrm>
            <a:off x="2228851" y="6176486"/>
            <a:ext cx="131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Manhole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1DA2F7-8FC7-2B46-A739-8F0AA3AC156A}"/>
              </a:ext>
            </a:extLst>
          </p:cNvPr>
          <p:cNvSpPr txBox="1"/>
          <p:nvPr/>
        </p:nvSpPr>
        <p:spPr>
          <a:xfrm>
            <a:off x="3036094" y="860465"/>
            <a:ext cx="1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Vernal Pool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936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grass, field, sheep&#10;&#10;Description automatically generated">
            <a:extLst>
              <a:ext uri="{FF2B5EF4-FFF2-40B4-BE49-F238E27FC236}">
                <a16:creationId xmlns:a16="http://schemas.microsoft.com/office/drawing/2014/main" id="{CEE4D551-CD21-584F-920D-FEAF4F9B0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FE7EC4-32F2-7348-A7CD-08127F7CEA9C}"/>
              </a:ext>
            </a:extLst>
          </p:cNvPr>
          <p:cNvSpPr txBox="1"/>
          <p:nvPr/>
        </p:nvSpPr>
        <p:spPr>
          <a:xfrm>
            <a:off x="0" y="6072188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000000"/>
                </a:highlight>
              </a:rPr>
              <a:t>Greenbelt Looking East Toward Blue Oaks Blvd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759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5C9810-3AF3-2640-A105-D57E5CB6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rgbClr val="EBEBEB"/>
                </a:solidFill>
              </a:rPr>
              <a:t>GPS Unit and ARCGIS Pro Problems/Solutions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425A8FE4-C7FA-4815-9126-82B7BABD45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1855513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910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6A222EB-A81E-4238-B08D-AAB1828C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14676C-074B-475A-8346-9C901C86C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>
                <a:alpha val="7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FBC52-D26C-3E4F-9C3E-529F80497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3588" y="1266958"/>
            <a:ext cx="3295491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b="0" i="0" kern="12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Tracks recorded with “time”  - too many points for arcgis PRO, changed to recording with “distance”</a:t>
            </a:r>
          </a:p>
          <a:p>
            <a:pPr algn="r">
              <a:lnSpc>
                <a:spcPct val="90000"/>
              </a:lnSpc>
            </a:pPr>
            <a:endParaRPr lang="en-US" b="0" i="0" kern="12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r">
              <a:lnSpc>
                <a:spcPct val="90000"/>
              </a:lnSpc>
            </a:pPr>
            <a:r>
              <a:rPr lang="en-US" b="0" i="0" kern="12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Imported all data using Toolbox - GPX TO Features</a:t>
            </a:r>
          </a:p>
          <a:p>
            <a:pPr algn="r">
              <a:lnSpc>
                <a:spcPct val="90000"/>
              </a:lnSpc>
            </a:pPr>
            <a:endParaRPr lang="en-US" b="0" i="0" kern="12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r">
              <a:lnSpc>
                <a:spcPct val="90000"/>
              </a:lnSpc>
            </a:pPr>
            <a:r>
              <a:rPr lang="en-US" b="0" i="0" kern="12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Converted tracks in geoprocessing as points to lines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9AB549-7C5E-0E47-82EC-69495C1A4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5" y="1266958"/>
            <a:ext cx="6808362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1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GPS Unit records both Points and Tracks</a:t>
            </a:r>
            <a:br>
              <a:rPr lang="en-US" sz="61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6100" b="0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061840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4FA10D-5116-47B4-A70E-776435251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36">
            <a:extLst>
              <a:ext uri="{FF2B5EF4-FFF2-40B4-BE49-F238E27FC236}">
                <a16:creationId xmlns:a16="http://schemas.microsoft.com/office/drawing/2014/main" id="{B2718AAE-52B9-4DD9-9D83-A9C975C9D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302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49FF39B1-9689-44AE-A803-7B90A059D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76484" cy="6858001"/>
          </a:xfrm>
          <a:custGeom>
            <a:avLst/>
            <a:gdLst>
              <a:gd name="connsiteX0" fmla="*/ 7031769 w 8376484"/>
              <a:gd name="connsiteY0" fmla="*/ 0 h 6858001"/>
              <a:gd name="connsiteX1" fmla="*/ 8375307 w 8376484"/>
              <a:gd name="connsiteY1" fmla="*/ 0 h 6858001"/>
              <a:gd name="connsiteX2" fmla="*/ 8350262 w 8376484"/>
              <a:gd name="connsiteY2" fmla="*/ 155677 h 6858001"/>
              <a:gd name="connsiteX3" fmla="*/ 8326393 w 8376484"/>
              <a:gd name="connsiteY3" fmla="*/ 310668 h 6858001"/>
              <a:gd name="connsiteX4" fmla="*/ 8303029 w 8376484"/>
              <a:gd name="connsiteY4" fmla="*/ 466344 h 6858001"/>
              <a:gd name="connsiteX5" fmla="*/ 8283026 w 8376484"/>
              <a:gd name="connsiteY5" fmla="*/ 622707 h 6858001"/>
              <a:gd name="connsiteX6" fmla="*/ 8262855 w 8376484"/>
              <a:gd name="connsiteY6" fmla="*/ 778383 h 6858001"/>
              <a:gd name="connsiteX7" fmla="*/ 8244029 w 8376484"/>
              <a:gd name="connsiteY7" fmla="*/ 934746 h 6858001"/>
              <a:gd name="connsiteX8" fmla="*/ 8227893 w 8376484"/>
              <a:gd name="connsiteY8" fmla="*/ 1089051 h 6858001"/>
              <a:gd name="connsiteX9" fmla="*/ 8212597 w 8376484"/>
              <a:gd name="connsiteY9" fmla="*/ 1245413 h 6858001"/>
              <a:gd name="connsiteX10" fmla="*/ 8198645 w 8376484"/>
              <a:gd name="connsiteY10" fmla="*/ 1401090 h 6858001"/>
              <a:gd name="connsiteX11" fmla="*/ 8186543 w 8376484"/>
              <a:gd name="connsiteY11" fmla="*/ 1554023 h 6858001"/>
              <a:gd name="connsiteX12" fmla="*/ 8174440 w 8376484"/>
              <a:gd name="connsiteY12" fmla="*/ 1709014 h 6858001"/>
              <a:gd name="connsiteX13" fmla="*/ 8164355 w 8376484"/>
              <a:gd name="connsiteY13" fmla="*/ 1861947 h 6858001"/>
              <a:gd name="connsiteX14" fmla="*/ 8156455 w 8376484"/>
              <a:gd name="connsiteY14" fmla="*/ 2014881 h 6858001"/>
              <a:gd name="connsiteX15" fmla="*/ 8148218 w 8376484"/>
              <a:gd name="connsiteY15" fmla="*/ 2167128 h 6858001"/>
              <a:gd name="connsiteX16" fmla="*/ 8141327 w 8376484"/>
              <a:gd name="connsiteY16" fmla="*/ 2318004 h 6858001"/>
              <a:gd name="connsiteX17" fmla="*/ 8136452 w 8376484"/>
              <a:gd name="connsiteY17" fmla="*/ 2467509 h 6858001"/>
              <a:gd name="connsiteX18" fmla="*/ 8132250 w 8376484"/>
              <a:gd name="connsiteY18" fmla="*/ 2617013 h 6858001"/>
              <a:gd name="connsiteX19" fmla="*/ 8128216 w 8376484"/>
              <a:gd name="connsiteY19" fmla="*/ 2765146 h 6858001"/>
              <a:gd name="connsiteX20" fmla="*/ 8126367 w 8376484"/>
              <a:gd name="connsiteY20" fmla="*/ 2911221 h 6858001"/>
              <a:gd name="connsiteX21" fmla="*/ 8124350 w 8376484"/>
              <a:gd name="connsiteY21" fmla="*/ 3057297 h 6858001"/>
              <a:gd name="connsiteX22" fmla="*/ 8123341 w 8376484"/>
              <a:gd name="connsiteY22" fmla="*/ 3201315 h 6858001"/>
              <a:gd name="connsiteX23" fmla="*/ 8124350 w 8376484"/>
              <a:gd name="connsiteY23" fmla="*/ 3343961 h 6858001"/>
              <a:gd name="connsiteX24" fmla="*/ 8124350 w 8376484"/>
              <a:gd name="connsiteY24" fmla="*/ 3485236 h 6858001"/>
              <a:gd name="connsiteX25" fmla="*/ 8126367 w 8376484"/>
              <a:gd name="connsiteY25" fmla="*/ 3625139 h 6858001"/>
              <a:gd name="connsiteX26" fmla="*/ 8129392 w 8376484"/>
              <a:gd name="connsiteY26" fmla="*/ 3762299 h 6858001"/>
              <a:gd name="connsiteX27" fmla="*/ 8132250 w 8376484"/>
              <a:gd name="connsiteY27" fmla="*/ 3898087 h 6858001"/>
              <a:gd name="connsiteX28" fmla="*/ 8135444 w 8376484"/>
              <a:gd name="connsiteY28" fmla="*/ 4031133 h 6858001"/>
              <a:gd name="connsiteX29" fmla="*/ 8140318 w 8376484"/>
              <a:gd name="connsiteY29" fmla="*/ 4163492 h 6858001"/>
              <a:gd name="connsiteX30" fmla="*/ 8145529 w 8376484"/>
              <a:gd name="connsiteY30" fmla="*/ 4293793 h 6858001"/>
              <a:gd name="connsiteX31" fmla="*/ 8150235 w 8376484"/>
              <a:gd name="connsiteY31" fmla="*/ 4421352 h 6858001"/>
              <a:gd name="connsiteX32" fmla="*/ 8163515 w 8376484"/>
              <a:gd name="connsiteY32" fmla="*/ 4670298 h 6858001"/>
              <a:gd name="connsiteX33" fmla="*/ 8177634 w 8376484"/>
              <a:gd name="connsiteY33" fmla="*/ 4908956 h 6858001"/>
              <a:gd name="connsiteX34" fmla="*/ 8192426 w 8376484"/>
              <a:gd name="connsiteY34" fmla="*/ 5138013 h 6858001"/>
              <a:gd name="connsiteX35" fmla="*/ 8208731 w 8376484"/>
              <a:gd name="connsiteY35" fmla="*/ 5354726 h 6858001"/>
              <a:gd name="connsiteX36" fmla="*/ 8225708 w 8376484"/>
              <a:gd name="connsiteY36" fmla="*/ 5561838 h 6858001"/>
              <a:gd name="connsiteX37" fmla="*/ 8244029 w 8376484"/>
              <a:gd name="connsiteY37" fmla="*/ 5753862 h 6858001"/>
              <a:gd name="connsiteX38" fmla="*/ 8262015 w 8376484"/>
              <a:gd name="connsiteY38" fmla="*/ 5934227 h 6858001"/>
              <a:gd name="connsiteX39" fmla="*/ 8280000 w 8376484"/>
              <a:gd name="connsiteY39" fmla="*/ 6100191 h 6858001"/>
              <a:gd name="connsiteX40" fmla="*/ 8296977 w 8376484"/>
              <a:gd name="connsiteY40" fmla="*/ 6252438 h 6858001"/>
              <a:gd name="connsiteX41" fmla="*/ 8313114 w 8376484"/>
              <a:gd name="connsiteY41" fmla="*/ 6387541 h 6858001"/>
              <a:gd name="connsiteX42" fmla="*/ 8328410 w 8376484"/>
              <a:gd name="connsiteY42" fmla="*/ 6509613 h 6858001"/>
              <a:gd name="connsiteX43" fmla="*/ 8341185 w 8376484"/>
              <a:gd name="connsiteY43" fmla="*/ 6612483 h 6858001"/>
              <a:gd name="connsiteX44" fmla="*/ 8353287 w 8376484"/>
              <a:gd name="connsiteY44" fmla="*/ 6698894 h 6858001"/>
              <a:gd name="connsiteX45" fmla="*/ 8370601 w 8376484"/>
              <a:gd name="connsiteY45" fmla="*/ 6817538 h 6858001"/>
              <a:gd name="connsiteX46" fmla="*/ 8376484 w 8376484"/>
              <a:gd name="connsiteY46" fmla="*/ 6858000 h 6858001"/>
              <a:gd name="connsiteX47" fmla="*/ 7471130 w 8376484"/>
              <a:gd name="connsiteY47" fmla="*/ 6858000 h 6858001"/>
              <a:gd name="connsiteX48" fmla="*/ 7471130 w 8376484"/>
              <a:gd name="connsiteY48" fmla="*/ 6858001 h 6858001"/>
              <a:gd name="connsiteX49" fmla="*/ 1380566 w 8376484"/>
              <a:gd name="connsiteY49" fmla="*/ 6858001 h 6858001"/>
              <a:gd name="connsiteX50" fmla="*/ 1380566 w 8376484"/>
              <a:gd name="connsiteY50" fmla="*/ 6858000 h 6858001"/>
              <a:gd name="connsiteX51" fmla="*/ 0 w 8376484"/>
              <a:gd name="connsiteY51" fmla="*/ 6858000 h 6858001"/>
              <a:gd name="connsiteX52" fmla="*/ 0 w 8376484"/>
              <a:gd name="connsiteY52" fmla="*/ 0 h 6858001"/>
              <a:gd name="connsiteX53" fmla="*/ 1917290 w 8376484"/>
              <a:gd name="connsiteY53" fmla="*/ 0 h 6858001"/>
              <a:gd name="connsiteX54" fmla="*/ 1917290 w 8376484"/>
              <a:gd name="connsiteY54" fmla="*/ 1 h 6858001"/>
              <a:gd name="connsiteX55" fmla="*/ 7031769 w 8376484"/>
              <a:gd name="connsiteY5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376484" h="6858001">
                <a:moveTo>
                  <a:pt x="7031769" y="0"/>
                </a:moveTo>
                <a:lnTo>
                  <a:pt x="8375307" y="0"/>
                </a:lnTo>
                <a:lnTo>
                  <a:pt x="8350262" y="155677"/>
                </a:lnTo>
                <a:lnTo>
                  <a:pt x="8326393" y="310668"/>
                </a:lnTo>
                <a:lnTo>
                  <a:pt x="8303029" y="466344"/>
                </a:lnTo>
                <a:lnTo>
                  <a:pt x="8283026" y="622707"/>
                </a:lnTo>
                <a:lnTo>
                  <a:pt x="8262855" y="778383"/>
                </a:lnTo>
                <a:lnTo>
                  <a:pt x="8244029" y="934746"/>
                </a:lnTo>
                <a:lnTo>
                  <a:pt x="8227893" y="1089051"/>
                </a:lnTo>
                <a:lnTo>
                  <a:pt x="8212597" y="1245413"/>
                </a:lnTo>
                <a:lnTo>
                  <a:pt x="8198645" y="1401090"/>
                </a:lnTo>
                <a:lnTo>
                  <a:pt x="8186543" y="1554023"/>
                </a:lnTo>
                <a:lnTo>
                  <a:pt x="8174440" y="1709014"/>
                </a:lnTo>
                <a:lnTo>
                  <a:pt x="8164355" y="1861947"/>
                </a:lnTo>
                <a:lnTo>
                  <a:pt x="8156455" y="2014881"/>
                </a:lnTo>
                <a:lnTo>
                  <a:pt x="8148218" y="2167128"/>
                </a:lnTo>
                <a:lnTo>
                  <a:pt x="8141327" y="2318004"/>
                </a:lnTo>
                <a:lnTo>
                  <a:pt x="8136452" y="2467509"/>
                </a:lnTo>
                <a:lnTo>
                  <a:pt x="8132250" y="2617013"/>
                </a:lnTo>
                <a:lnTo>
                  <a:pt x="8128216" y="2765146"/>
                </a:lnTo>
                <a:lnTo>
                  <a:pt x="8126367" y="2911221"/>
                </a:lnTo>
                <a:lnTo>
                  <a:pt x="8124350" y="3057297"/>
                </a:lnTo>
                <a:lnTo>
                  <a:pt x="8123341" y="3201315"/>
                </a:lnTo>
                <a:lnTo>
                  <a:pt x="8124350" y="3343961"/>
                </a:lnTo>
                <a:lnTo>
                  <a:pt x="8124350" y="3485236"/>
                </a:lnTo>
                <a:lnTo>
                  <a:pt x="8126367" y="3625139"/>
                </a:lnTo>
                <a:lnTo>
                  <a:pt x="8129392" y="3762299"/>
                </a:lnTo>
                <a:lnTo>
                  <a:pt x="8132250" y="3898087"/>
                </a:lnTo>
                <a:lnTo>
                  <a:pt x="8135444" y="4031133"/>
                </a:lnTo>
                <a:lnTo>
                  <a:pt x="8140318" y="4163492"/>
                </a:lnTo>
                <a:lnTo>
                  <a:pt x="8145529" y="4293793"/>
                </a:lnTo>
                <a:lnTo>
                  <a:pt x="8150235" y="4421352"/>
                </a:lnTo>
                <a:lnTo>
                  <a:pt x="8163515" y="4670298"/>
                </a:lnTo>
                <a:lnTo>
                  <a:pt x="8177634" y="4908956"/>
                </a:lnTo>
                <a:lnTo>
                  <a:pt x="8192426" y="5138013"/>
                </a:lnTo>
                <a:lnTo>
                  <a:pt x="8208731" y="5354726"/>
                </a:lnTo>
                <a:lnTo>
                  <a:pt x="8225708" y="5561838"/>
                </a:lnTo>
                <a:lnTo>
                  <a:pt x="8244029" y="5753862"/>
                </a:lnTo>
                <a:lnTo>
                  <a:pt x="8262015" y="5934227"/>
                </a:lnTo>
                <a:lnTo>
                  <a:pt x="8280000" y="6100191"/>
                </a:lnTo>
                <a:lnTo>
                  <a:pt x="8296977" y="6252438"/>
                </a:lnTo>
                <a:lnTo>
                  <a:pt x="8313114" y="6387541"/>
                </a:lnTo>
                <a:lnTo>
                  <a:pt x="8328410" y="6509613"/>
                </a:lnTo>
                <a:lnTo>
                  <a:pt x="8341185" y="6612483"/>
                </a:lnTo>
                <a:lnTo>
                  <a:pt x="8353287" y="6698894"/>
                </a:lnTo>
                <a:lnTo>
                  <a:pt x="8370601" y="6817538"/>
                </a:lnTo>
                <a:lnTo>
                  <a:pt x="8376484" y="6858000"/>
                </a:lnTo>
                <a:lnTo>
                  <a:pt x="7471130" y="6858000"/>
                </a:lnTo>
                <a:lnTo>
                  <a:pt x="7471130" y="6858001"/>
                </a:lnTo>
                <a:lnTo>
                  <a:pt x="1380566" y="6858001"/>
                </a:lnTo>
                <a:lnTo>
                  <a:pt x="1380566" y="6858000"/>
                </a:lnTo>
                <a:lnTo>
                  <a:pt x="0" y="6858000"/>
                </a:lnTo>
                <a:lnTo>
                  <a:pt x="0" y="0"/>
                </a:lnTo>
                <a:lnTo>
                  <a:pt x="1917290" y="0"/>
                </a:lnTo>
                <a:lnTo>
                  <a:pt x="1917290" y="1"/>
                </a:lnTo>
                <a:lnTo>
                  <a:pt x="7031769" y="1"/>
                </a:lnTo>
                <a:close/>
              </a:path>
            </a:pathLst>
          </a:custGeom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C74A888-48BE-4604-BB14-E6C5E9D0F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0B364-2608-9641-B0B0-B04F650E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37" y="938953"/>
            <a:ext cx="7351437" cy="49800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56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For Waypoints and Tracks, I created separate folders </a:t>
            </a:r>
            <a:r>
              <a:rPr lang="en-US" sz="5600" dirty="0"/>
              <a:t>before </a:t>
            </a:r>
            <a:r>
              <a:rPr lang="en-US" sz="56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importing as GPX to Features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46379-2A42-434D-84CD-0EDB37730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6484" y="1317171"/>
            <a:ext cx="3553579" cy="47788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i="0" kern="1200" cap="all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That way, I had a separate organized feature class for the data</a:t>
            </a:r>
          </a:p>
          <a:p>
            <a:endParaRPr lang="en-US" b="0" i="0" kern="1200" cap="all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  <a:p>
            <a:r>
              <a:rPr lang="en-US" b="0" i="0" kern="1200" cap="all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Input WAYPOINT/TRACK  names in THE field on </a:t>
            </a:r>
            <a:r>
              <a:rPr lang="en-US" b="0" i="0" kern="1200" cap="all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gps</a:t>
            </a:r>
            <a:r>
              <a:rPr lang="en-US" b="0" i="0" kern="1200" cap="all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and in office </a:t>
            </a:r>
            <a:r>
              <a:rPr lang="en-US" dirty="0">
                <a:solidFill>
                  <a:schemeClr val="bg2"/>
                </a:solidFill>
              </a:rPr>
              <a:t>used</a:t>
            </a:r>
            <a:r>
              <a:rPr lang="en-US" b="0" i="0" kern="1200" cap="all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0" i="0" kern="1200" cap="all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garmin</a:t>
            </a:r>
            <a:r>
              <a:rPr lang="en-US" b="0" i="0" kern="1200" cap="all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0" i="0" kern="1200" cap="all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basemap</a:t>
            </a:r>
            <a:r>
              <a:rPr lang="en-US" b="0" i="0" kern="1200" cap="all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to identify and categorize each waypoint</a:t>
            </a:r>
          </a:p>
        </p:txBody>
      </p:sp>
    </p:spTree>
    <p:extLst>
      <p:ext uri="{BB962C8B-B14F-4D97-AF65-F5344CB8AC3E}">
        <p14:creationId xmlns:p14="http://schemas.microsoft.com/office/powerpoint/2010/main" val="570395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E27238C-8EAF-4098-86E6-7723B7DAE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36">
            <a:extLst>
              <a:ext uri="{FF2B5EF4-FFF2-40B4-BE49-F238E27FC236}">
                <a16:creationId xmlns:a16="http://schemas.microsoft.com/office/drawing/2014/main" id="{992F97B1-1891-4FCC-9E5F-BA97EDB48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78C6C821-FEE1-4EB6-9590-C021440C7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7C1495-4D94-FF46-8E39-896BE4B5A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1" y="842963"/>
            <a:ext cx="8491578" cy="44148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0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Problems encountered: </a:t>
            </a: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Overall </a:t>
            </a:r>
            <a:r>
              <a:rPr lang="en-US" sz="18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ArcGis</a:t>
            </a:r>
            <a: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Pro learning curve, joining polygons, modifying vertices</a:t>
            </a: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Some Base Maps had creek in wrong place</a:t>
            </a: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Limited symbology and colors in ArcGis Pro so I imported new data</a:t>
            </a: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Some bugs/freeze ups when </a:t>
            </a:r>
            <a:r>
              <a:rPr lang="en-US" sz="1800" dirty="0"/>
              <a:t>editing</a:t>
            </a:r>
            <a: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imported symbology</a:t>
            </a: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Align in Edit Mode was buggy and caused polygon issues and crashes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61A74B3-E247-44D4-8C48-FAE8E205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8753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5BBA49-41ED-C44A-8055-B8EE5D1BD80F}"/>
              </a:ext>
            </a:extLst>
          </p:cNvPr>
          <p:cNvSpPr/>
          <p:nvPr/>
        </p:nvSpPr>
        <p:spPr>
          <a:xfrm>
            <a:off x="1428750" y="25360"/>
            <a:ext cx="76438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dirty="0"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01295E-CC1A-FE41-A9DF-47412B089348}"/>
              </a:ext>
            </a:extLst>
          </p:cNvPr>
          <p:cNvSpPr txBox="1"/>
          <p:nvPr/>
        </p:nvSpPr>
        <p:spPr>
          <a:xfrm>
            <a:off x="1628775" y="735955"/>
            <a:ext cx="1161573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What I’ve Learned:</a:t>
            </a:r>
          </a:p>
          <a:p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• Increased comfort level with </a:t>
            </a:r>
            <a:r>
              <a:rPr lang="en-US" dirty="0" err="1">
                <a:solidFill>
                  <a:schemeClr val="tx2"/>
                </a:solidFill>
              </a:rPr>
              <a:t>ArcGis</a:t>
            </a:r>
            <a:r>
              <a:rPr lang="en-US" dirty="0">
                <a:solidFill>
                  <a:schemeClr val="tx2"/>
                </a:solidFill>
              </a:rPr>
              <a:t> Pro software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• Geoprocessing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• Toolbox, GPX to Features, Points to Line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• Drawing Polygons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• Editing Vertices and Alignment and Editing Symbology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• Drone Deploy software and New GPS to Garmin </a:t>
            </a:r>
            <a:r>
              <a:rPr lang="en-US" dirty="0" err="1">
                <a:solidFill>
                  <a:schemeClr val="tx2"/>
                </a:solidFill>
              </a:rPr>
              <a:t>BaseCamp</a:t>
            </a:r>
            <a:r>
              <a:rPr lang="en-US" dirty="0">
                <a:solidFill>
                  <a:schemeClr val="tx2"/>
                </a:solidFill>
              </a:rPr>
              <a:t> to </a:t>
            </a:r>
            <a:r>
              <a:rPr lang="en-US" dirty="0" err="1">
                <a:solidFill>
                  <a:schemeClr val="tx2"/>
                </a:solidFill>
              </a:rPr>
              <a:t>ArcGis</a:t>
            </a:r>
            <a:r>
              <a:rPr lang="en-US" dirty="0">
                <a:solidFill>
                  <a:schemeClr val="tx2"/>
                </a:solidFill>
              </a:rPr>
              <a:t> Pro workflow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• Understanding Layer Order for Best Map View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• Labels and their best look for Features, Halo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• Parcel Track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4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4309F268-A45B-4517-B03F-2774BAEFF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E80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B9D71B14-7808-43E1-BE42-8C6201370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32F323-F958-1F4E-BB95-724C897D9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552" y="643467"/>
            <a:ext cx="7378895" cy="55710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41E363-5BAB-154C-88F5-CD43B75B6471}"/>
              </a:ext>
            </a:extLst>
          </p:cNvPr>
          <p:cNvSpPr txBox="1"/>
          <p:nvPr/>
        </p:nvSpPr>
        <p:spPr>
          <a:xfrm>
            <a:off x="477011" y="6394370"/>
            <a:ext cx="11237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Final Map with Aerial Layer</a:t>
            </a:r>
          </a:p>
        </p:txBody>
      </p:sp>
    </p:spTree>
    <p:extLst>
      <p:ext uri="{BB962C8B-B14F-4D97-AF65-F5344CB8AC3E}">
        <p14:creationId xmlns:p14="http://schemas.microsoft.com/office/powerpoint/2010/main" val="131254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7000"/>
                <a:hueMod val="88000"/>
                <a:satMod val="130000"/>
                <a:lumMod val="124000"/>
              </a:schemeClr>
            </a:gs>
            <a:gs pos="100000">
              <a:schemeClr val="bg1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0487C8F-7D6C-4EAF-A9A5-45D8E94F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A9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578DA0F-394A-417D-892B-8253831A2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EB3B0D-91E1-8C45-98EB-F65FEB773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552" y="643467"/>
            <a:ext cx="7378895" cy="55710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6B2EB4-D7F4-CF4E-9AB8-A9C3D4118AB3}"/>
              </a:ext>
            </a:extLst>
          </p:cNvPr>
          <p:cNvSpPr txBox="1"/>
          <p:nvPr/>
        </p:nvSpPr>
        <p:spPr>
          <a:xfrm>
            <a:off x="477012" y="6417915"/>
            <a:ext cx="11237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Final Map with Solid Layer</a:t>
            </a:r>
          </a:p>
        </p:txBody>
      </p:sp>
    </p:spTree>
    <p:extLst>
      <p:ext uri="{BB962C8B-B14F-4D97-AF65-F5344CB8AC3E}">
        <p14:creationId xmlns:p14="http://schemas.microsoft.com/office/powerpoint/2010/main" val="28019860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58DFBD50-4D18-B840-8F7E-48327A948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7824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CB179F-5221-EE40-9F14-9CD560214388}"/>
              </a:ext>
            </a:extLst>
          </p:cNvPr>
          <p:cNvSpPr txBox="1"/>
          <p:nvPr/>
        </p:nvSpPr>
        <p:spPr>
          <a:xfrm>
            <a:off x="8778240" y="2951946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Jack Rabbit Range - Closeup</a:t>
            </a:r>
          </a:p>
        </p:txBody>
      </p:sp>
    </p:spTree>
    <p:extLst>
      <p:ext uri="{BB962C8B-B14F-4D97-AF65-F5344CB8AC3E}">
        <p14:creationId xmlns:p14="http://schemas.microsoft.com/office/powerpoint/2010/main" val="3926996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7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9" name="Picture 9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0" name="Oval 11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1" name="Picture 13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2" name="Picture 15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94CAD8-BD66-D447-A87A-D25F56D56BEE}"/>
              </a:ext>
            </a:extLst>
          </p:cNvPr>
          <p:cNvSpPr txBox="1"/>
          <p:nvPr/>
        </p:nvSpPr>
        <p:spPr>
          <a:xfrm>
            <a:off x="6683829" y="1447800"/>
            <a:ext cx="4397828" cy="3329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1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Ring-necked Pheasant Range - Closeup</a:t>
            </a:r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48889A7E-2C99-3740-8840-E7D443D8C7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2" y="1292147"/>
            <a:ext cx="6621842" cy="4188315"/>
          </a:xfrm>
          <a:prstGeom prst="rect">
            <a:avLst/>
          </a:prstGeom>
          <a:effectLst/>
        </p:spPr>
      </p:pic>
      <p:sp>
        <p:nvSpPr>
          <p:cNvPr id="33" name="Rectangle 17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28156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Picture 2" descr="A picture containing indoor, cake, table, sitting&#10;&#10;Description automatically generated">
            <a:extLst>
              <a:ext uri="{FF2B5EF4-FFF2-40B4-BE49-F238E27FC236}">
                <a16:creationId xmlns:a16="http://schemas.microsoft.com/office/drawing/2014/main" id="{B6484AC7-247E-E447-866D-955442FF352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97" r="9861" b="-1"/>
          <a:stretch/>
        </p:blipFill>
        <p:spPr>
          <a:xfrm>
            <a:off x="1" y="-5"/>
            <a:ext cx="12191695" cy="5020241"/>
          </a:xfrm>
          <a:custGeom>
            <a:avLst/>
            <a:gdLst>
              <a:gd name="connsiteX0" fmla="*/ 0 w 12191695"/>
              <a:gd name="connsiteY0" fmla="*/ 0 h 5020241"/>
              <a:gd name="connsiteX1" fmla="*/ 12191695 w 12191695"/>
              <a:gd name="connsiteY1" fmla="*/ 0 h 5020241"/>
              <a:gd name="connsiteX2" fmla="*/ 12191695 w 12191695"/>
              <a:gd name="connsiteY2" fmla="*/ 4057991 h 5020241"/>
              <a:gd name="connsiteX3" fmla="*/ 11914945 w 12191695"/>
              <a:gd name="connsiteY3" fmla="*/ 4110187 h 5020241"/>
              <a:gd name="connsiteX4" fmla="*/ 11639412 w 12191695"/>
              <a:gd name="connsiteY4" fmla="*/ 4159931 h 5020241"/>
              <a:gd name="connsiteX5" fmla="*/ 11362661 w 12191695"/>
              <a:gd name="connsiteY5" fmla="*/ 4208624 h 5020241"/>
              <a:gd name="connsiteX6" fmla="*/ 11084690 w 12191695"/>
              <a:gd name="connsiteY6" fmla="*/ 4250310 h 5020241"/>
              <a:gd name="connsiteX7" fmla="*/ 10807939 w 12191695"/>
              <a:gd name="connsiteY7" fmla="*/ 4292347 h 5020241"/>
              <a:gd name="connsiteX8" fmla="*/ 10529968 w 12191695"/>
              <a:gd name="connsiteY8" fmla="*/ 4331582 h 5020241"/>
              <a:gd name="connsiteX9" fmla="*/ 10255655 w 12191695"/>
              <a:gd name="connsiteY9" fmla="*/ 4365211 h 5020241"/>
              <a:gd name="connsiteX10" fmla="*/ 9977684 w 12191695"/>
              <a:gd name="connsiteY10" fmla="*/ 4397089 h 5020241"/>
              <a:gd name="connsiteX11" fmla="*/ 9700933 w 12191695"/>
              <a:gd name="connsiteY11" fmla="*/ 4426165 h 5020241"/>
              <a:gd name="connsiteX12" fmla="*/ 9429058 w 12191695"/>
              <a:gd name="connsiteY12" fmla="*/ 4451387 h 5020241"/>
              <a:gd name="connsiteX13" fmla="*/ 9153526 w 12191695"/>
              <a:gd name="connsiteY13" fmla="*/ 4476609 h 5020241"/>
              <a:gd name="connsiteX14" fmla="*/ 8881651 w 12191695"/>
              <a:gd name="connsiteY14" fmla="*/ 4497628 h 5020241"/>
              <a:gd name="connsiteX15" fmla="*/ 8609776 w 12191695"/>
              <a:gd name="connsiteY15" fmla="*/ 4514092 h 5020241"/>
              <a:gd name="connsiteX16" fmla="*/ 8339121 w 12191695"/>
              <a:gd name="connsiteY16" fmla="*/ 4531258 h 5020241"/>
              <a:gd name="connsiteX17" fmla="*/ 8070903 w 12191695"/>
              <a:gd name="connsiteY17" fmla="*/ 4545620 h 5020241"/>
              <a:gd name="connsiteX18" fmla="*/ 7805124 w 12191695"/>
              <a:gd name="connsiteY18" fmla="*/ 4555779 h 5020241"/>
              <a:gd name="connsiteX19" fmla="*/ 7539345 w 12191695"/>
              <a:gd name="connsiteY19" fmla="*/ 4564537 h 5020241"/>
              <a:gd name="connsiteX20" fmla="*/ 7276005 w 12191695"/>
              <a:gd name="connsiteY20" fmla="*/ 4572944 h 5020241"/>
              <a:gd name="connsiteX21" fmla="*/ 7016322 w 12191695"/>
              <a:gd name="connsiteY21" fmla="*/ 4576798 h 5020241"/>
              <a:gd name="connsiteX22" fmla="*/ 6756639 w 12191695"/>
              <a:gd name="connsiteY22" fmla="*/ 4581001 h 5020241"/>
              <a:gd name="connsiteX23" fmla="*/ 6500613 w 12191695"/>
              <a:gd name="connsiteY23" fmla="*/ 4583103 h 5020241"/>
              <a:gd name="connsiteX24" fmla="*/ 6247026 w 12191695"/>
              <a:gd name="connsiteY24" fmla="*/ 4581001 h 5020241"/>
              <a:gd name="connsiteX25" fmla="*/ 5995877 w 12191695"/>
              <a:gd name="connsiteY25" fmla="*/ 4581001 h 5020241"/>
              <a:gd name="connsiteX26" fmla="*/ 5747167 w 12191695"/>
              <a:gd name="connsiteY26" fmla="*/ 4576798 h 5020241"/>
              <a:gd name="connsiteX27" fmla="*/ 5503333 w 12191695"/>
              <a:gd name="connsiteY27" fmla="*/ 4570492 h 5020241"/>
              <a:gd name="connsiteX28" fmla="*/ 5261938 w 12191695"/>
              <a:gd name="connsiteY28" fmla="*/ 4564537 h 5020241"/>
              <a:gd name="connsiteX29" fmla="*/ 5025418 w 12191695"/>
              <a:gd name="connsiteY29" fmla="*/ 4557881 h 5020241"/>
              <a:gd name="connsiteX30" fmla="*/ 4790118 w 12191695"/>
              <a:gd name="connsiteY30" fmla="*/ 4547722 h 5020241"/>
              <a:gd name="connsiteX31" fmla="*/ 4558477 w 12191695"/>
              <a:gd name="connsiteY31" fmla="*/ 4536862 h 5020241"/>
              <a:gd name="connsiteX32" fmla="*/ 4331710 w 12191695"/>
              <a:gd name="connsiteY32" fmla="*/ 4527054 h 5020241"/>
              <a:gd name="connsiteX33" fmla="*/ 3889152 w 12191695"/>
              <a:gd name="connsiteY33" fmla="*/ 4499379 h 5020241"/>
              <a:gd name="connsiteX34" fmla="*/ 3464881 w 12191695"/>
              <a:gd name="connsiteY34" fmla="*/ 4469954 h 5020241"/>
              <a:gd name="connsiteX35" fmla="*/ 3057678 w 12191695"/>
              <a:gd name="connsiteY35" fmla="*/ 4439126 h 5020241"/>
              <a:gd name="connsiteX36" fmla="*/ 2672421 w 12191695"/>
              <a:gd name="connsiteY36" fmla="*/ 4405147 h 5020241"/>
              <a:gd name="connsiteX37" fmla="*/ 2304232 w 12191695"/>
              <a:gd name="connsiteY37" fmla="*/ 4369765 h 5020241"/>
              <a:gd name="connsiteX38" fmla="*/ 1962864 w 12191695"/>
              <a:gd name="connsiteY38" fmla="*/ 4331582 h 5020241"/>
              <a:gd name="connsiteX39" fmla="*/ 1642223 w 12191695"/>
              <a:gd name="connsiteY39" fmla="*/ 4294099 h 5020241"/>
              <a:gd name="connsiteX40" fmla="*/ 1347183 w 12191695"/>
              <a:gd name="connsiteY40" fmla="*/ 4256616 h 5020241"/>
              <a:gd name="connsiteX41" fmla="*/ 1076528 w 12191695"/>
              <a:gd name="connsiteY41" fmla="*/ 4221235 h 5020241"/>
              <a:gd name="connsiteX42" fmla="*/ 836351 w 12191695"/>
              <a:gd name="connsiteY42" fmla="*/ 4187605 h 5020241"/>
              <a:gd name="connsiteX43" fmla="*/ 619339 w 12191695"/>
              <a:gd name="connsiteY43" fmla="*/ 4155727 h 5020241"/>
              <a:gd name="connsiteX44" fmla="*/ 436464 w 12191695"/>
              <a:gd name="connsiteY44" fmla="*/ 4129104 h 5020241"/>
              <a:gd name="connsiteX45" fmla="*/ 282848 w 12191695"/>
              <a:gd name="connsiteY45" fmla="*/ 4103881 h 5020241"/>
              <a:gd name="connsiteX46" fmla="*/ 71932 w 12191695"/>
              <a:gd name="connsiteY46" fmla="*/ 4067800 h 5020241"/>
              <a:gd name="connsiteX47" fmla="*/ 1 w 12191695"/>
              <a:gd name="connsiteY47" fmla="*/ 4055539 h 5020241"/>
              <a:gd name="connsiteX48" fmla="*/ 1 w 12191695"/>
              <a:gd name="connsiteY48" fmla="*/ 5020241 h 5020241"/>
              <a:gd name="connsiteX49" fmla="*/ 0 w 12191695"/>
              <a:gd name="connsiteY49" fmla="*/ 5020241 h 5020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20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E21B92-79FC-0845-B0C3-00DCCF618176}"/>
              </a:ext>
            </a:extLst>
          </p:cNvPr>
          <p:cNvSpPr txBox="1"/>
          <p:nvPr/>
        </p:nvSpPr>
        <p:spPr>
          <a:xfrm>
            <a:off x="0" y="4854346"/>
            <a:ext cx="12191694" cy="8680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Beaver Range - Closeup</a:t>
            </a:r>
          </a:p>
        </p:txBody>
      </p:sp>
    </p:spTree>
    <p:extLst>
      <p:ext uri="{BB962C8B-B14F-4D97-AF65-F5344CB8AC3E}">
        <p14:creationId xmlns:p14="http://schemas.microsoft.com/office/powerpoint/2010/main" val="13613185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F4807A-5068-4492-8025-D75F320E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C42CD1-299C-9048-808E-07D4B3B19EF5}"/>
              </a:ext>
            </a:extLst>
          </p:cNvPr>
          <p:cNvSpPr txBox="1"/>
          <p:nvPr/>
        </p:nvSpPr>
        <p:spPr>
          <a:xfrm>
            <a:off x="8000837" y="1325880"/>
            <a:ext cx="3543464" cy="30665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8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Mallard Nesting Area - Closeup</a:t>
            </a:r>
          </a:p>
        </p:txBody>
      </p:sp>
      <p:sp>
        <p:nvSpPr>
          <p:cNvPr id="22" name="Freeform 36">
            <a:extLst>
              <a:ext uri="{FF2B5EF4-FFF2-40B4-BE49-F238E27FC236}">
                <a16:creationId xmlns:a16="http://schemas.microsoft.com/office/drawing/2014/main" id="{B24996F8-180C-4DCB-8A26-DFA336CDE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13666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04AED1D6-5AFA-4541-B1CC-6BBB0FB7494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321" r="6321"/>
          <a:stretch/>
        </p:blipFill>
        <p:spPr>
          <a:xfrm>
            <a:off x="20" y="10"/>
            <a:ext cx="7759920" cy="6857991"/>
          </a:xfrm>
          <a:custGeom>
            <a:avLst/>
            <a:gdLst>
              <a:gd name="connsiteX0" fmla="*/ 0 w 7759940"/>
              <a:gd name="connsiteY0" fmla="*/ 0 h 6858001"/>
              <a:gd name="connsiteX1" fmla="*/ 1296537 w 7759940"/>
              <a:gd name="connsiteY1" fmla="*/ 0 h 6858001"/>
              <a:gd name="connsiteX2" fmla="*/ 1296537 w 7759940"/>
              <a:gd name="connsiteY2" fmla="*/ 1 h 6858001"/>
              <a:gd name="connsiteX3" fmla="*/ 6415225 w 7759940"/>
              <a:gd name="connsiteY3" fmla="*/ 1 h 6858001"/>
              <a:gd name="connsiteX4" fmla="*/ 6415225 w 7759940"/>
              <a:gd name="connsiteY4" fmla="*/ 0 h 6858001"/>
              <a:gd name="connsiteX5" fmla="*/ 7758763 w 7759940"/>
              <a:gd name="connsiteY5" fmla="*/ 0 h 6858001"/>
              <a:gd name="connsiteX6" fmla="*/ 7733718 w 7759940"/>
              <a:gd name="connsiteY6" fmla="*/ 155677 h 6858001"/>
              <a:gd name="connsiteX7" fmla="*/ 7709849 w 7759940"/>
              <a:gd name="connsiteY7" fmla="*/ 310668 h 6858001"/>
              <a:gd name="connsiteX8" fmla="*/ 7686485 w 7759940"/>
              <a:gd name="connsiteY8" fmla="*/ 466344 h 6858001"/>
              <a:gd name="connsiteX9" fmla="*/ 7666482 w 7759940"/>
              <a:gd name="connsiteY9" fmla="*/ 622707 h 6858001"/>
              <a:gd name="connsiteX10" fmla="*/ 7646311 w 7759940"/>
              <a:gd name="connsiteY10" fmla="*/ 778383 h 6858001"/>
              <a:gd name="connsiteX11" fmla="*/ 7627485 w 7759940"/>
              <a:gd name="connsiteY11" fmla="*/ 934746 h 6858001"/>
              <a:gd name="connsiteX12" fmla="*/ 7611349 w 7759940"/>
              <a:gd name="connsiteY12" fmla="*/ 1089051 h 6858001"/>
              <a:gd name="connsiteX13" fmla="*/ 7596053 w 7759940"/>
              <a:gd name="connsiteY13" fmla="*/ 1245413 h 6858001"/>
              <a:gd name="connsiteX14" fmla="*/ 7582101 w 7759940"/>
              <a:gd name="connsiteY14" fmla="*/ 1401090 h 6858001"/>
              <a:gd name="connsiteX15" fmla="*/ 7569999 w 7759940"/>
              <a:gd name="connsiteY15" fmla="*/ 1554023 h 6858001"/>
              <a:gd name="connsiteX16" fmla="*/ 7557896 w 7759940"/>
              <a:gd name="connsiteY16" fmla="*/ 1709014 h 6858001"/>
              <a:gd name="connsiteX17" fmla="*/ 7547811 w 7759940"/>
              <a:gd name="connsiteY17" fmla="*/ 1861947 h 6858001"/>
              <a:gd name="connsiteX18" fmla="*/ 7539911 w 7759940"/>
              <a:gd name="connsiteY18" fmla="*/ 2014881 h 6858001"/>
              <a:gd name="connsiteX19" fmla="*/ 7531674 w 7759940"/>
              <a:gd name="connsiteY19" fmla="*/ 2167128 h 6858001"/>
              <a:gd name="connsiteX20" fmla="*/ 7524783 w 7759940"/>
              <a:gd name="connsiteY20" fmla="*/ 2318004 h 6858001"/>
              <a:gd name="connsiteX21" fmla="*/ 7519908 w 7759940"/>
              <a:gd name="connsiteY21" fmla="*/ 2467509 h 6858001"/>
              <a:gd name="connsiteX22" fmla="*/ 7515706 w 7759940"/>
              <a:gd name="connsiteY22" fmla="*/ 2617013 h 6858001"/>
              <a:gd name="connsiteX23" fmla="*/ 7511672 w 7759940"/>
              <a:gd name="connsiteY23" fmla="*/ 2765146 h 6858001"/>
              <a:gd name="connsiteX24" fmla="*/ 7509823 w 7759940"/>
              <a:gd name="connsiteY24" fmla="*/ 2911221 h 6858001"/>
              <a:gd name="connsiteX25" fmla="*/ 7507806 w 7759940"/>
              <a:gd name="connsiteY25" fmla="*/ 3057297 h 6858001"/>
              <a:gd name="connsiteX26" fmla="*/ 7506797 w 7759940"/>
              <a:gd name="connsiteY26" fmla="*/ 3201315 h 6858001"/>
              <a:gd name="connsiteX27" fmla="*/ 7507806 w 7759940"/>
              <a:gd name="connsiteY27" fmla="*/ 3343961 h 6858001"/>
              <a:gd name="connsiteX28" fmla="*/ 7507806 w 7759940"/>
              <a:gd name="connsiteY28" fmla="*/ 3485236 h 6858001"/>
              <a:gd name="connsiteX29" fmla="*/ 7509823 w 7759940"/>
              <a:gd name="connsiteY29" fmla="*/ 3625139 h 6858001"/>
              <a:gd name="connsiteX30" fmla="*/ 7512848 w 7759940"/>
              <a:gd name="connsiteY30" fmla="*/ 3762299 h 6858001"/>
              <a:gd name="connsiteX31" fmla="*/ 7515706 w 7759940"/>
              <a:gd name="connsiteY31" fmla="*/ 3898087 h 6858001"/>
              <a:gd name="connsiteX32" fmla="*/ 7518900 w 7759940"/>
              <a:gd name="connsiteY32" fmla="*/ 4031133 h 6858001"/>
              <a:gd name="connsiteX33" fmla="*/ 7523774 w 7759940"/>
              <a:gd name="connsiteY33" fmla="*/ 4163492 h 6858001"/>
              <a:gd name="connsiteX34" fmla="*/ 7528985 w 7759940"/>
              <a:gd name="connsiteY34" fmla="*/ 4293793 h 6858001"/>
              <a:gd name="connsiteX35" fmla="*/ 7533691 w 7759940"/>
              <a:gd name="connsiteY35" fmla="*/ 4421352 h 6858001"/>
              <a:gd name="connsiteX36" fmla="*/ 7546971 w 7759940"/>
              <a:gd name="connsiteY36" fmla="*/ 4670298 h 6858001"/>
              <a:gd name="connsiteX37" fmla="*/ 7561090 w 7759940"/>
              <a:gd name="connsiteY37" fmla="*/ 4908956 h 6858001"/>
              <a:gd name="connsiteX38" fmla="*/ 7575882 w 7759940"/>
              <a:gd name="connsiteY38" fmla="*/ 5138013 h 6858001"/>
              <a:gd name="connsiteX39" fmla="*/ 7592187 w 7759940"/>
              <a:gd name="connsiteY39" fmla="*/ 5354726 h 6858001"/>
              <a:gd name="connsiteX40" fmla="*/ 7609164 w 7759940"/>
              <a:gd name="connsiteY40" fmla="*/ 5561838 h 6858001"/>
              <a:gd name="connsiteX41" fmla="*/ 7627485 w 7759940"/>
              <a:gd name="connsiteY41" fmla="*/ 5753862 h 6858001"/>
              <a:gd name="connsiteX42" fmla="*/ 7645471 w 7759940"/>
              <a:gd name="connsiteY42" fmla="*/ 5934227 h 6858001"/>
              <a:gd name="connsiteX43" fmla="*/ 7663456 w 7759940"/>
              <a:gd name="connsiteY43" fmla="*/ 6100191 h 6858001"/>
              <a:gd name="connsiteX44" fmla="*/ 7680433 w 7759940"/>
              <a:gd name="connsiteY44" fmla="*/ 6252438 h 6858001"/>
              <a:gd name="connsiteX45" fmla="*/ 7696570 w 7759940"/>
              <a:gd name="connsiteY45" fmla="*/ 6387541 h 6858001"/>
              <a:gd name="connsiteX46" fmla="*/ 7711866 w 7759940"/>
              <a:gd name="connsiteY46" fmla="*/ 6509613 h 6858001"/>
              <a:gd name="connsiteX47" fmla="*/ 7724641 w 7759940"/>
              <a:gd name="connsiteY47" fmla="*/ 6612483 h 6858001"/>
              <a:gd name="connsiteX48" fmla="*/ 7736743 w 7759940"/>
              <a:gd name="connsiteY48" fmla="*/ 6698894 h 6858001"/>
              <a:gd name="connsiteX49" fmla="*/ 7754057 w 7759940"/>
              <a:gd name="connsiteY49" fmla="*/ 6817538 h 6858001"/>
              <a:gd name="connsiteX50" fmla="*/ 7759940 w 7759940"/>
              <a:gd name="connsiteY50" fmla="*/ 6858000 h 6858001"/>
              <a:gd name="connsiteX51" fmla="*/ 6854586 w 7759940"/>
              <a:gd name="connsiteY51" fmla="*/ 6858000 h 6858001"/>
              <a:gd name="connsiteX52" fmla="*/ 6854586 w 7759940"/>
              <a:gd name="connsiteY52" fmla="*/ 6858001 h 6858001"/>
              <a:gd name="connsiteX53" fmla="*/ 764022 w 7759940"/>
              <a:gd name="connsiteY53" fmla="*/ 6858001 h 6858001"/>
              <a:gd name="connsiteX54" fmla="*/ 764022 w 7759940"/>
              <a:gd name="connsiteY54" fmla="*/ 6858000 h 6858001"/>
              <a:gd name="connsiteX55" fmla="*/ 0 w 7759940"/>
              <a:gd name="connsiteY55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30182B0-3559-41D5-9EBC-0BD86BEDA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23414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0" name="Rectangle 22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 descr="A picture containing indoor, table, wooden, sitting&#10;&#10;Description automatically generated">
            <a:extLst>
              <a:ext uri="{FF2B5EF4-FFF2-40B4-BE49-F238E27FC236}">
                <a16:creationId xmlns:a16="http://schemas.microsoft.com/office/drawing/2014/main" id="{9C89F8EA-34D9-8244-9EDD-24A19BB665A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6">
            <a:alphaModFix amt="40000"/>
          </a:blip>
          <a:srcRect t="8784" b="16216"/>
          <a:stretch/>
        </p:blipFill>
        <p:spPr>
          <a:xfrm rot="10800000"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8EB707-C2CE-384E-8D0F-E3197DAC2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71011"/>
            <a:ext cx="12191979" cy="25913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dirty="0">
                <a:solidFill>
                  <a:schemeClr val="tx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0232242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561</Words>
  <Application>Microsoft Macintosh PowerPoint</Application>
  <PresentationFormat>Widescreen</PresentationFormat>
  <Paragraphs>95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Century Gothic</vt:lpstr>
      <vt:lpstr>Wingdings 3</vt:lpstr>
      <vt:lpstr>Ion</vt:lpstr>
      <vt:lpstr>PowerPoint Presentation</vt:lpstr>
      <vt:lpstr>Purpose of Map:  Spatially represent the remarkable abundance and diversity of wildlife in an urban greenbelt setting  Layer map with existing public trails, paths, man-made and natural features</vt:lpstr>
      <vt:lpstr>Greenbelt aerial view captured from my drone </vt:lpstr>
      <vt:lpstr>Bicycle Path along Green Belt </vt:lpstr>
      <vt:lpstr>Vernal Pool </vt:lpstr>
      <vt:lpstr>Black Tailed Jack Rabbit</vt:lpstr>
      <vt:lpstr>Ring-necked Pheasant</vt:lpstr>
      <vt:lpstr>          Beaver </vt:lpstr>
      <vt:lpstr>  Mallard Duck  </vt:lpstr>
      <vt:lpstr>Healthy Ecosystem </vt:lpstr>
      <vt:lpstr>Grazing Animals as Fire Control  </vt:lpstr>
      <vt:lpstr>Greenbelt Area is located off Hwy 65 in Rocklin, CA</vt:lpstr>
      <vt:lpstr>Aerial Shots showing Features used to create Greenbelt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GPS Unit and ARCGIS Pro Problems/Solutions</vt:lpstr>
      <vt:lpstr>GPS Unit records both Points and Tracks </vt:lpstr>
      <vt:lpstr>For Waypoints and Tracks, I created separate folders before importing as GPX to Features</vt:lpstr>
      <vt:lpstr>Problems encountered:    Overall ArcGis Pro learning curve, joining polygons, modifying vertices   Some Base Maps had creek in wrong place   Limited symbology and colors in ArcGis Pro so I imported new data   Some bugs/freeze ups when editing imported symbology   Align in Edit Mode was buggy and caused polygon issues and crashes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Dickie Rigdon</dc:creator>
  <cp:lastModifiedBy>Dickie Rigdon</cp:lastModifiedBy>
  <cp:revision>8</cp:revision>
  <dcterms:created xsi:type="dcterms:W3CDTF">2019-12-12T04:07:38Z</dcterms:created>
  <dcterms:modified xsi:type="dcterms:W3CDTF">2019-12-12T18:30:06Z</dcterms:modified>
</cp:coreProperties>
</file>