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 b="def" i="def"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" name="Title Tex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" name="Line"/>
          <p:cNvSpPr/>
          <p:nvPr>
            <p:ph type="body" sz="quarter" idx="14"/>
          </p:nvPr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" name="Title Tex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5" name="Body Level One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/>
          <p:nvPr>
            <p:ph type="sldNum" sz="quarter" idx="2"/>
          </p:nvPr>
        </p:nvSpPr>
        <p:spPr>
          <a:xfrm>
            <a:off x="12161859" y="4191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/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 flipV="1">
            <a:off x="5892800" y="6141012"/>
            <a:ext cx="6705600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" name="Image"/>
          <p:cNvSpPr/>
          <p:nvPr>
            <p:ph type="pic" idx="13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6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8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92" name="Image"/>
          <p:cNvSpPr/>
          <p:nvPr>
            <p:ph type="pic" sz="half" idx="14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Title Text"/>
          <p:cNvSpPr txBox="1"/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4" name="Body Level One…"/>
          <p:cNvSpPr txBox="1"/>
          <p:nvPr>
            <p:ph type="body" sz="half" idx="1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0"/>
            </a:lvl1pPr>
            <a:lvl2pPr>
              <a:buClr>
                <a:schemeClr val="accent1"/>
              </a:buClr>
              <a:buChar char="▸"/>
              <a:defRPr sz="2800"/>
            </a:lvl2pPr>
            <a:lvl3pPr>
              <a:buClr>
                <a:schemeClr val="accent1"/>
              </a:buClr>
              <a:buChar char="▸"/>
              <a:defRPr sz="2800"/>
            </a:lvl3pPr>
            <a:lvl4pPr>
              <a:buClr>
                <a:schemeClr val="accent1"/>
              </a:buClr>
              <a:buChar char="▸"/>
              <a:defRPr sz="2800"/>
            </a:lvl4pPr>
            <a:lvl5pPr>
              <a:buClr>
                <a:schemeClr val="accent1"/>
              </a:buClr>
              <a:buChar char="▸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0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sz="half" idx="13"/>
          </p:nvPr>
        </p:nvSpPr>
        <p:spPr>
          <a:xfrm>
            <a:off x="6503154" y="0"/>
            <a:ext cx="6502401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Image"/>
          <p:cNvSpPr/>
          <p:nvPr>
            <p:ph type="pic" sz="half" idx="14"/>
          </p:nvPr>
        </p:nvSpPr>
        <p:spPr>
          <a:xfrm>
            <a:off x="6502400" y="4902200"/>
            <a:ext cx="6502400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3" name="Image"/>
          <p:cNvSpPr/>
          <p:nvPr>
            <p:ph type="pic" idx="15"/>
          </p:nvPr>
        </p:nvSpPr>
        <p:spPr>
          <a:xfrm>
            <a:off x="0" y="0"/>
            <a:ext cx="6468534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allout"/>
          <p:cNvSpPr/>
          <p:nvPr/>
        </p:nvSpPr>
        <p:spPr>
          <a:xfrm>
            <a:off x="469900" y="2362200"/>
            <a:ext cx="12065000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2800">
                <a:solidFill>
                  <a:srgbClr val="FFFFFF"/>
                </a:solidFill>
                <a:latin typeface="+mj-lt"/>
                <a:ea typeface="+mj-ea"/>
                <a:cs typeface="+mj-cs"/>
                <a:sym typeface="DIN Condensed"/>
              </a:defRPr>
            </a:pPr>
          </a:p>
        </p:txBody>
      </p:sp>
      <p:sp>
        <p:nvSpPr>
          <p:cNvPr id="122" name="Type a quote here."/>
          <p:cNvSpPr txBox="1"/>
          <p:nvPr>
            <p:ph type="body" sz="quarter" idx="13"/>
          </p:nvPr>
        </p:nvSpPr>
        <p:spPr>
          <a:xfrm>
            <a:off x="889000" y="2908300"/>
            <a:ext cx="11226800" cy="12979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23" name="Johnny Appleseed"/>
          <p:cNvSpPr txBox="1"/>
          <p:nvPr>
            <p:ph type="body" sz="quarter" idx="14"/>
          </p:nvPr>
        </p:nvSpPr>
        <p:spPr>
          <a:xfrm>
            <a:off x="406400" y="7789333"/>
            <a:ext cx="12192000" cy="86360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24" name="Text"/>
          <p:cNvSpPr txBox="1"/>
          <p:nvPr>
            <p:ph type="body" sz="quarter" idx="15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 Al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ype a quote here."/>
          <p:cNvSpPr txBox="1"/>
          <p:nvPr>
            <p:ph type="body" sz="quarter" idx="13"/>
          </p:nvPr>
        </p:nvSpPr>
        <p:spPr>
          <a:xfrm>
            <a:off x="5892800" y="2641600"/>
            <a:ext cx="6705600" cy="2501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33" name="Image"/>
          <p:cNvSpPr/>
          <p:nvPr>
            <p:ph type="pic" idx="14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Johnny Appleseed"/>
          <p:cNvSpPr txBox="1"/>
          <p:nvPr>
            <p:ph type="body" sz="quarter" idx="15"/>
          </p:nvPr>
        </p:nvSpPr>
        <p:spPr>
          <a:xfrm>
            <a:off x="5892800" y="7789333"/>
            <a:ext cx="6705600" cy="863604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232323"/>
                </a:solidFill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406400" y="993160"/>
            <a:ext cx="12192000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406400" y="153670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Trebuchet MS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G_0336.jpg" descr="IMG_0336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7" name="Line"/>
          <p:cNvSpPr/>
          <p:nvPr>
            <p:ph type="body" idx="14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8" name="Climbing Areas of…"/>
          <p:cNvSpPr txBox="1"/>
          <p:nvPr>
            <p:ph type="title"/>
          </p:nvPr>
        </p:nvSpPr>
        <p:spPr>
          <a:xfrm>
            <a:off x="2339774" y="6432550"/>
            <a:ext cx="10258626" cy="2210507"/>
          </a:xfrm>
          <a:prstGeom prst="rect">
            <a:avLst/>
          </a:prstGeom>
        </p:spPr>
        <p:txBody>
          <a:bodyPr/>
          <a:lstStyle/>
          <a:p>
            <a:pPr algn="r" defTabSz="338835">
              <a:defRPr b="1" sz="7829">
                <a:latin typeface="+mn-lt"/>
                <a:ea typeface="+mn-ea"/>
                <a:cs typeface="+mn-cs"/>
                <a:sym typeface="Trebuchet MS"/>
              </a:defRPr>
            </a:pPr>
            <a:r>
              <a:t>Climbing Areas of </a:t>
            </a:r>
          </a:p>
          <a:p>
            <a:pPr algn="r" defTabSz="338835">
              <a:defRPr b="1" sz="7829">
                <a:latin typeface="+mn-lt"/>
                <a:ea typeface="+mn-ea"/>
                <a:cs typeface="+mn-cs"/>
                <a:sym typeface="Trebuchet MS"/>
              </a:defRPr>
            </a:pPr>
            <a:r>
              <a:t>Donner Summit</a:t>
            </a:r>
          </a:p>
        </p:txBody>
      </p:sp>
      <p:sp>
        <p:nvSpPr>
          <p:cNvPr id="169" name="Geog 90 final project"/>
          <p:cNvSpPr txBox="1"/>
          <p:nvPr>
            <p:ph type="body" sz="quarter" idx="1"/>
          </p:nvPr>
        </p:nvSpPr>
        <p:spPr>
          <a:xfrm>
            <a:off x="4209720" y="5200905"/>
            <a:ext cx="8388680" cy="869695"/>
          </a:xfrm>
          <a:prstGeom prst="rect">
            <a:avLst/>
          </a:prstGeom>
        </p:spPr>
        <p:txBody>
          <a:bodyPr/>
          <a:lstStyle>
            <a:lvl1pPr algn="r" defTabSz="543305">
              <a:spcBef>
                <a:spcPts val="2100"/>
              </a:spcBef>
              <a:defRPr sz="5022">
                <a:solidFill>
                  <a:srgbClr val="FFFFFF"/>
                </a:solidFill>
                <a:effectLst>
                  <a:outerShdw sx="100000" sy="100000" kx="0" ky="0" algn="b" rotWithShape="0" blurRad="11811" dist="59055" dir="18900000">
                    <a:srgbClr val="00000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Geog 90 final project</a:t>
            </a:r>
          </a:p>
        </p:txBody>
      </p:sp>
      <p:sp>
        <p:nvSpPr>
          <p:cNvPr id="170" name="Katie Mansfield"/>
          <p:cNvSpPr txBox="1"/>
          <p:nvPr/>
        </p:nvSpPr>
        <p:spPr>
          <a:xfrm>
            <a:off x="9522342" y="8915399"/>
            <a:ext cx="3048118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defRPr sz="3000">
                <a:solidFill>
                  <a:srgbClr val="FFFFFF"/>
                </a:solidFill>
              </a:defRPr>
            </a:lvl1pPr>
          </a:lstStyle>
          <a:p>
            <a:pPr/>
            <a:r>
              <a:t>Katie Mansfield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Donner summit Climbing Area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Donner summit Climbing Areas</a:t>
            </a:r>
          </a:p>
        </p:txBody>
      </p:sp>
      <p:pic>
        <p:nvPicPr>
          <p:cNvPr id="173" name="IMG_5340.JPG" descr="IMG_5340.JPG"/>
          <p:cNvPicPr>
            <a:picLocks noChangeAspect="1"/>
          </p:cNvPicPr>
          <p:nvPr>
            <p:ph type="pic" idx="14"/>
          </p:nvPr>
        </p:nvPicPr>
        <p:blipFill>
          <a:blip r:embed="rId2">
            <a:extLst/>
          </a:blip>
          <a:srcRect l="3094" t="0" r="3094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4" name="Project Purpo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spcBef>
                <a:spcPts val="1900"/>
              </a:spcBef>
              <a:defRPr sz="4260"/>
            </a:lvl1pPr>
          </a:lstStyle>
          <a:p>
            <a:pPr/>
            <a:r>
              <a:t>Project Purpose</a:t>
            </a:r>
          </a:p>
        </p:txBody>
      </p:sp>
      <p:sp>
        <p:nvSpPr>
          <p:cNvPr id="175" name="Create a map to show climbing areas, access trails, parking areas, and how many routes are at each climbing area…"/>
          <p:cNvSpPr txBox="1"/>
          <p:nvPr>
            <p:ph type="body" sz="half" idx="1"/>
          </p:nvPr>
        </p:nvSpPr>
        <p:spPr>
          <a:xfrm>
            <a:off x="406400" y="2743199"/>
            <a:ext cx="6299200" cy="5384801"/>
          </a:xfrm>
          <a:prstGeom prst="rect">
            <a:avLst/>
          </a:prstGeom>
        </p:spPr>
        <p:txBody>
          <a:bodyPr/>
          <a:lstStyle/>
          <a:p>
            <a:pPr/>
            <a:r>
              <a:t>Create a map to show climbing areas, access trails, parking areas, and how many routes are at each climbing area</a:t>
            </a:r>
          </a:p>
          <a:p>
            <a:pPr/>
            <a:r>
              <a:t>Focus on data creation</a:t>
            </a:r>
          </a:p>
          <a:p>
            <a:pPr/>
            <a:r>
              <a:t>Use data from the Portal and properly manage all created data</a:t>
            </a:r>
          </a:p>
        </p:txBody>
      </p:sp>
      <p:sp>
        <p:nvSpPr>
          <p:cNvPr id="176" name="From Rock Climbs of North Tahoe by John Jackson, 2011"/>
          <p:cNvSpPr txBox="1"/>
          <p:nvPr/>
        </p:nvSpPr>
        <p:spPr>
          <a:xfrm>
            <a:off x="476592" y="8201908"/>
            <a:ext cx="6158816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From </a:t>
            </a:r>
            <a:r>
              <a:rPr i="1">
                <a:latin typeface="Avenir Next"/>
                <a:ea typeface="Avenir Next"/>
                <a:cs typeface="Avenir Next"/>
                <a:sym typeface="Avenir Next"/>
              </a:rPr>
              <a:t>Rock Climbs of North Tahoe</a:t>
            </a:r>
            <a:r>
              <a:t> by John Jackson, 2011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Donner summit Climbing Area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Donner summit Climbing Areas</a:t>
            </a:r>
          </a:p>
        </p:txBody>
      </p:sp>
      <p:pic>
        <p:nvPicPr>
          <p:cNvPr id="179" name="Creating acces trails.jpg" descr="Creating acces trails.jpg"/>
          <p:cNvPicPr>
            <a:picLocks noChangeAspect="1"/>
          </p:cNvPicPr>
          <p:nvPr>
            <p:ph type="pic" idx="14"/>
          </p:nvPr>
        </p:nvPicPr>
        <p:blipFill>
          <a:blip r:embed="rId2">
            <a:extLst/>
          </a:blip>
          <a:srcRect l="18221" t="6111" r="48382" b="0"/>
          <a:stretch>
            <a:fillRect/>
          </a:stretch>
        </p:blipFill>
        <p:spPr>
          <a:xfrm>
            <a:off x="7263051" y="1878989"/>
            <a:ext cx="5184199" cy="7342883"/>
          </a:xfrm>
          <a:prstGeom prst="rect">
            <a:avLst/>
          </a:prstGeom>
        </p:spPr>
      </p:pic>
      <p:sp>
        <p:nvSpPr>
          <p:cNvPr id="180" name="Data Cre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spcBef>
                <a:spcPts val="1900"/>
              </a:spcBef>
              <a:defRPr sz="4260"/>
            </a:lvl1pPr>
          </a:lstStyle>
          <a:p>
            <a:pPr/>
            <a:r>
              <a:t>Data Creation</a:t>
            </a:r>
          </a:p>
        </p:txBody>
      </p:sp>
      <p:sp>
        <p:nvSpPr>
          <p:cNvPr id="181" name="Created a geodatabas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Created a geodatabase </a:t>
            </a:r>
          </a:p>
          <a:p>
            <a:pPr/>
            <a:r>
              <a:t>Created three feature classes</a:t>
            </a:r>
          </a:p>
          <a:p>
            <a:pPr lvl="1"/>
            <a:r>
              <a:t>Parking areas - points</a:t>
            </a:r>
          </a:p>
          <a:p>
            <a:pPr lvl="1"/>
            <a:r>
              <a:t>Climbing areas - points</a:t>
            </a:r>
          </a:p>
          <a:p>
            <a:pPr lvl="1"/>
            <a:r>
              <a:t>Access trails - lines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Donner summit Climbing Area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Donner summit Climbing Areas</a:t>
            </a:r>
          </a:p>
        </p:txBody>
      </p:sp>
      <p:pic>
        <p:nvPicPr>
          <p:cNvPr id="184" name="Using domains.jpg" descr="Using domains.jpg"/>
          <p:cNvPicPr>
            <a:picLocks noChangeAspect="1"/>
          </p:cNvPicPr>
          <p:nvPr>
            <p:ph type="pic" idx="14"/>
          </p:nvPr>
        </p:nvPicPr>
        <p:blipFill>
          <a:blip r:embed="rId2">
            <a:extLst/>
          </a:blip>
          <a:srcRect l="9913" t="0" r="9913" b="0"/>
          <a:stretch>
            <a:fillRect/>
          </a:stretch>
        </p:blipFill>
        <p:spPr>
          <a:xfrm>
            <a:off x="7112148" y="1536805"/>
            <a:ext cx="5486252" cy="7797590"/>
          </a:xfrm>
          <a:prstGeom prst="rect">
            <a:avLst/>
          </a:prstGeom>
        </p:spPr>
      </p:pic>
      <p:sp>
        <p:nvSpPr>
          <p:cNvPr id="185" name="Data Creation/Edit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spcBef>
                <a:spcPts val="1900"/>
              </a:spcBef>
              <a:defRPr sz="4260"/>
            </a:lvl1pPr>
          </a:lstStyle>
          <a:p>
            <a:pPr/>
            <a:r>
              <a:t>Data Creation/Editing</a:t>
            </a:r>
          </a:p>
        </p:txBody>
      </p:sp>
      <p:sp>
        <p:nvSpPr>
          <p:cNvPr id="186" name="Added fields to feature classes that I created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Added fields to feature classes that I created</a:t>
            </a:r>
          </a:p>
          <a:p>
            <a:pPr lvl="1"/>
            <a:r>
              <a:t>Name, number of routes, type, etc.</a:t>
            </a:r>
          </a:p>
          <a:p>
            <a:pPr/>
            <a:r>
              <a:t>Created domains for types of parking areas and parking surface type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Donner summit Climbing Area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Donner summit Climbing Areas</a:t>
            </a:r>
          </a:p>
        </p:txBody>
      </p:sp>
      <p:pic>
        <p:nvPicPr>
          <p:cNvPr id="189" name="Sierra trails.JPG" descr="Sierra trails.JPG"/>
          <p:cNvPicPr>
            <a:picLocks noChangeAspect="1"/>
          </p:cNvPicPr>
          <p:nvPr>
            <p:ph type="pic" idx="14"/>
          </p:nvPr>
        </p:nvPicPr>
        <p:blipFill>
          <a:blip r:embed="rId2">
            <a:extLst/>
          </a:blip>
          <a:srcRect l="28154" t="0" r="8638" b="0"/>
          <a:stretch>
            <a:fillRect/>
          </a:stretch>
        </p:blipFill>
        <p:spPr>
          <a:xfrm>
            <a:off x="7112000" y="1536700"/>
            <a:ext cx="5486401" cy="7797800"/>
          </a:xfrm>
          <a:prstGeom prst="rect">
            <a:avLst/>
          </a:prstGeom>
        </p:spPr>
      </p:pic>
      <p:sp>
        <p:nvSpPr>
          <p:cNvPr id="190" name="Reduced large datase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7256">
              <a:spcBef>
                <a:spcPts val="1900"/>
              </a:spcBef>
              <a:defRPr sz="4080"/>
            </a:lvl1pPr>
          </a:lstStyle>
          <a:p>
            <a:pPr/>
            <a:r>
              <a:t>Reduced large datasets</a:t>
            </a:r>
          </a:p>
        </p:txBody>
      </p:sp>
      <p:sp>
        <p:nvSpPr>
          <p:cNvPr id="191" name="Select by Location and created a new layer from selection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Select by Location and created a new layer from selection </a:t>
            </a:r>
          </a:p>
          <a:p>
            <a:pPr lvl="1"/>
            <a:r>
              <a:t>Used for Trails and Railroads</a:t>
            </a:r>
          </a:p>
          <a:p>
            <a:pPr/>
            <a:r>
              <a:t>Definition Query</a:t>
            </a:r>
          </a:p>
          <a:p>
            <a:pPr lvl="1"/>
            <a:r>
              <a:t>Used for Roads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Select trails layer by 1 mile from climbing areas.jpg" descr="Select trails layer by 1 mile from climbing areas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0262" t="0" r="5715" b="0"/>
          <a:stretch>
            <a:fillRect/>
          </a:stretch>
        </p:blipFill>
        <p:spPr>
          <a:xfrm>
            <a:off x="0" y="590996"/>
            <a:ext cx="13004800" cy="857160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Donner Pass Road Query.jpg" descr="Donner Pass Road Query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0032" t="0" r="10032" b="0"/>
          <a:stretch>
            <a:fillRect/>
          </a:stretch>
        </p:blipFill>
        <p:spPr>
          <a:xfrm>
            <a:off x="563562" y="422671"/>
            <a:ext cx="11877795" cy="890834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Donner summit Climbing Area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Donner summit Climbing Areas</a:t>
            </a:r>
          </a:p>
        </p:txBody>
      </p:sp>
      <p:sp>
        <p:nvSpPr>
          <p:cNvPr id="198" name="Layout Formatt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spcBef>
                <a:spcPts val="1900"/>
              </a:spcBef>
              <a:defRPr sz="4260"/>
            </a:lvl1pPr>
          </a:lstStyle>
          <a:p>
            <a:pPr/>
            <a:r>
              <a:t>Layout Formatting</a:t>
            </a:r>
          </a:p>
        </p:txBody>
      </p:sp>
      <p:sp>
        <p:nvSpPr>
          <p:cNvPr id="199" name="Symbology of climbing areas…"/>
          <p:cNvSpPr txBox="1"/>
          <p:nvPr>
            <p:ph type="body" sz="half" idx="1"/>
          </p:nvPr>
        </p:nvSpPr>
        <p:spPr>
          <a:xfrm>
            <a:off x="406399" y="2762250"/>
            <a:ext cx="6299201" cy="6108701"/>
          </a:xfrm>
          <a:prstGeom prst="rect">
            <a:avLst/>
          </a:prstGeom>
        </p:spPr>
        <p:txBody>
          <a:bodyPr/>
          <a:lstStyle/>
          <a:p>
            <a:pPr/>
            <a:r>
              <a:t>Symbology of climbing areas</a:t>
            </a:r>
          </a:p>
          <a:p>
            <a:pPr lvl="1"/>
            <a:r>
              <a:t>Graduated symbols for number of climbing routes per area</a:t>
            </a:r>
          </a:p>
          <a:p>
            <a:pPr/>
            <a:r>
              <a:t>Added and formatted labels, legend, scale, north arrow and title</a:t>
            </a:r>
          </a:p>
          <a:p>
            <a:pPr/>
            <a:r>
              <a:t>Added an extent indicator</a:t>
            </a:r>
          </a:p>
          <a:p>
            <a:pPr/>
            <a:r>
              <a:t>Tried portrait and landscape</a:t>
            </a:r>
          </a:p>
        </p:txBody>
      </p:sp>
      <p:pic>
        <p:nvPicPr>
          <p:cNvPr id="200" name="Editing graduated symbols.JPG" descr="Editing graduated symbols.JPG"/>
          <p:cNvPicPr>
            <a:picLocks noChangeAspect="1"/>
          </p:cNvPicPr>
          <p:nvPr/>
        </p:nvPicPr>
        <p:blipFill>
          <a:blip r:embed="rId2">
            <a:extLst/>
          </a:blip>
          <a:srcRect l="86" t="0" r="86" b="0"/>
          <a:stretch>
            <a:fillRect/>
          </a:stretch>
        </p:blipFill>
        <p:spPr>
          <a:xfrm>
            <a:off x="7453510" y="1188294"/>
            <a:ext cx="4803414" cy="84945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onner summit Climbing Area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Donner summit Climbing Areas</a:t>
            </a:r>
          </a:p>
        </p:txBody>
      </p:sp>
      <p:sp>
        <p:nvSpPr>
          <p:cNvPr id="203" name="Challen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spcBef>
                <a:spcPts val="1900"/>
              </a:spcBef>
              <a:defRPr sz="4260"/>
            </a:lvl1pPr>
          </a:lstStyle>
          <a:p>
            <a:pPr/>
            <a:r>
              <a:t>Challenges</a:t>
            </a:r>
          </a:p>
        </p:txBody>
      </p:sp>
      <p:sp>
        <p:nvSpPr>
          <p:cNvPr id="204" name="Difficulty finding which data source to us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28929" indent="-328929" defTabSz="432308">
              <a:spcBef>
                <a:spcPts val="2000"/>
              </a:spcBef>
              <a:defRPr sz="2516"/>
            </a:pPr>
            <a:r>
              <a:t>Difficulty finding which data source to use</a:t>
            </a:r>
          </a:p>
          <a:p>
            <a:pPr lvl="1" marL="657859" indent="-328929" defTabSz="432308">
              <a:spcBef>
                <a:spcPts val="2000"/>
              </a:spcBef>
              <a:defRPr sz="2516"/>
            </a:pPr>
            <a:r>
              <a:t>Federal, state, county or something else</a:t>
            </a:r>
          </a:p>
          <a:p>
            <a:pPr lvl="1" marL="657859" indent="-328929" defTabSz="432308">
              <a:spcBef>
                <a:spcPts val="2000"/>
              </a:spcBef>
              <a:defRPr sz="2516"/>
            </a:pPr>
            <a:r>
              <a:t>Finding an authoritative source</a:t>
            </a:r>
          </a:p>
          <a:p>
            <a:pPr lvl="1" marL="657859" indent="-328929" defTabSz="432308">
              <a:spcBef>
                <a:spcPts val="2000"/>
              </a:spcBef>
              <a:defRPr sz="2516"/>
            </a:pPr>
            <a:r>
              <a:t>Some features were too generalized</a:t>
            </a:r>
          </a:p>
          <a:p>
            <a:pPr marL="399415" indent="-399415" defTabSz="432308">
              <a:spcBef>
                <a:spcPts val="2000"/>
              </a:spcBef>
              <a:defRPr sz="2516"/>
            </a:pPr>
            <a:r>
              <a:t>Finding the appropriate scale for the project to show useful information</a:t>
            </a:r>
          </a:p>
          <a:p>
            <a:pPr marL="399415" indent="-399415" defTabSz="432308">
              <a:spcBef>
                <a:spcPts val="2000"/>
              </a:spcBef>
              <a:defRPr sz="2516"/>
            </a:pPr>
            <a:r>
              <a:t>Glitches with the extent indicator</a:t>
            </a:r>
          </a:p>
          <a:p>
            <a:pPr marL="399415" indent="-399415" defTabSz="432308">
              <a:spcBef>
                <a:spcPts val="2000"/>
              </a:spcBef>
              <a:defRPr sz="2516"/>
            </a:pPr>
            <a:r>
              <a:t>Trails selection weirdness</a:t>
            </a:r>
          </a:p>
        </p:txBody>
      </p:sp>
      <p:pic>
        <p:nvPicPr>
          <p:cNvPr id="205" name="IMG_0362.JPG" descr="IMG_0362.JPG"/>
          <p:cNvPicPr>
            <a:picLocks noChangeAspect="1"/>
          </p:cNvPicPr>
          <p:nvPr/>
        </p:nvPicPr>
        <p:blipFill>
          <a:blip r:embed="rId2">
            <a:extLst/>
          </a:blip>
          <a:srcRect l="3094" t="0" r="3094" b="0"/>
          <a:stretch>
            <a:fillRect/>
          </a:stretch>
        </p:blipFill>
        <p:spPr>
          <a:xfrm>
            <a:off x="7112000" y="1536700"/>
            <a:ext cx="5486400" cy="779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Donner summit Climbing Area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Donner summit Climbing Areas</a:t>
            </a:r>
          </a:p>
        </p:txBody>
      </p:sp>
      <p:sp>
        <p:nvSpPr>
          <p:cNvPr id="208" name="What I Learn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spcBef>
                <a:spcPts val="1900"/>
              </a:spcBef>
              <a:defRPr sz="4260"/>
            </a:lvl1pPr>
          </a:lstStyle>
          <a:p>
            <a:pPr/>
            <a:r>
              <a:t>What I Learned</a:t>
            </a:r>
          </a:p>
        </p:txBody>
      </p:sp>
      <p:sp>
        <p:nvSpPr>
          <p:cNvPr id="209" name="Data creation/edit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Data creation/editing</a:t>
            </a:r>
          </a:p>
          <a:p>
            <a:pPr/>
            <a:r>
              <a:t>Domain creation</a:t>
            </a:r>
          </a:p>
          <a:p>
            <a:pPr/>
            <a:r>
              <a:t>Extent indicator</a:t>
            </a:r>
          </a:p>
          <a:p>
            <a:pPr/>
            <a:r>
              <a:t>Where tools, processes, and formatting are located in ArcGIS Pro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ortrait Layout.jpg" descr="Portrait Layout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733963" y="0"/>
            <a:ext cx="7536874" cy="9753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Trebuchet MS"/>
        <a:ea typeface="Trebuchet MS"/>
        <a:cs typeface="Trebuchet MS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Trebuchet MS"/>
        <a:ea typeface="Trebuchet MS"/>
        <a:cs typeface="Trebuchet MS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