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Playfair Display"/>
      <p:regular r:id="rId20"/>
      <p:bold r:id="rId21"/>
      <p:italic r:id="rId22"/>
      <p:boldItalic r:id="rId23"/>
    </p:embeddedFont>
    <p:embeddedFont>
      <p:font typeface="Lato"/>
      <p:regular r:id="rId24"/>
      <p:bold r:id="rId25"/>
      <p:italic r:id="rId26"/>
      <p:boldItalic r:id="rId27"/>
    </p:embeddedFont>
    <p:embeddedFont>
      <p:font typeface="Source Code Pro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regular.fntdata"/><Relationship Id="rId22" Type="http://schemas.openxmlformats.org/officeDocument/2006/relationships/font" Target="fonts/PlayfairDisplay-italic.fntdata"/><Relationship Id="rId21" Type="http://schemas.openxmlformats.org/officeDocument/2006/relationships/font" Target="fonts/PlayfairDisplay-bold.fntdata"/><Relationship Id="rId24" Type="http://schemas.openxmlformats.org/officeDocument/2006/relationships/font" Target="fonts/Lato-regular.fntdata"/><Relationship Id="rId23" Type="http://schemas.openxmlformats.org/officeDocument/2006/relationships/font" Target="fonts/PlayfairDispl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8" Type="http://schemas.openxmlformats.org/officeDocument/2006/relationships/font" Target="fonts/SourceCodePro-regular.fntdata"/><Relationship Id="rId27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Code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80d1f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80d1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6f80d1ff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6f80d1f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/>
              <a:t>b.   Purpose.  Include what you hope to accomplish with this project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an employee of a company that has been working for 65 years in the Sacramento and Bay Area, I thought it was important to share a few things about my industry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Everyone talks about mechanical and architectural, but no one gives credit to the civil engineering firms that literally PAVE THE WAY for the mech. and arch. engineers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w/ bad press and misunderstanding - not about owner/company profit - environmental &amp; community concerns ARE addressed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a.   Project Summary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job at MacKay and Somps, the last 16 years of records in the Sacramento area were accessible in our office.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office has its own GIS department so all of the data was already in GIS format.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Able to compare development in the Sacramento area over time.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Overlaying the data year over year became a tool to analyze the way the city was growing, and see the planning structure of the cities civil engineering firms. 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6f80d1ff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6f80d1f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88e900fa6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88e900fa6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Internal server has GIS data from all over north Cali from projects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Decided</a:t>
            </a:r>
            <a:r>
              <a:rPr lang="en"/>
              <a:t> on SacCo -&gt; had fascinating amount of historical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13 of 16 yr span had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Varied but not </a:t>
            </a:r>
            <a:r>
              <a:rPr lang="en"/>
              <a:t>consistent</a:t>
            </a:r>
            <a:r>
              <a:rPr lang="en"/>
              <a:t> data -&gt; chose parcel &amp; centrelines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too busy to use all years - chose 2002 - 2018 for best contrast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6f80d1ff_0_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6f80d1f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i have data, but it it something to report on?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Doesn’t look like it from here 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Needed a new plan of action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88e900fa6_0_27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88e900fa6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88e900fa6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88e900fa6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When first observing this there was greater change present then anticipated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and fail to clean up data further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and delete overlap left too many gaps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Highlighting non-overlap was too busy on top of the rest of the linework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Could have limited it to only residential or commercial - gaps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Busy was best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88e900fa6_0_29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88e900fa6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data finalised - had to do best to make it look good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88e900fa6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88e900fa6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Had to play with lines/colour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without losing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Visibility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Differentiating parcel vs centreline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88e900fa6_0_33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88e900fa6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That’s all good if you have the </a:t>
            </a:r>
            <a:r>
              <a:rPr lang="en"/>
              <a:t>ability</a:t>
            </a:r>
            <a:r>
              <a:rPr lang="en"/>
              <a:t> to zoom in and see the details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bring those details out?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 FRAMES!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88e900fa6_0_3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88e900fa6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Centreline growth map frame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89c60207b_0_1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89c6020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Parcel growth map frame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6f80d1ff_0_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6f80d1f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6f80d1ff_0_6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6f80d1f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21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Parcels and Roadways in Sacramento County 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Meghan Lyons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/>
          <p:cNvCxnSpPr/>
          <p:nvPr/>
        </p:nvCxnSpPr>
        <p:spPr>
          <a:xfrm>
            <a:off x="9250" y="2571800"/>
            <a:ext cx="9150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15"/>
          <p:cNvSpPr/>
          <p:nvPr/>
        </p:nvSpPr>
        <p:spPr>
          <a:xfrm>
            <a:off x="6061901" y="1906918"/>
            <a:ext cx="1329900" cy="1329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6061900" y="2267975"/>
            <a:ext cx="13299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design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220322" y="1094390"/>
            <a:ext cx="2954700" cy="295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220325" y="2267975"/>
            <a:ext cx="2954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data choice</a:t>
            </a:r>
            <a:endParaRPr sz="30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3819301" y="1818565"/>
            <a:ext cx="1506600" cy="1506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3819300" y="2267850"/>
            <a:ext cx="1506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analysis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7886604" y="2065736"/>
            <a:ext cx="1012500" cy="101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7886950" y="2267850"/>
            <a:ext cx="10125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multi-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map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frames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89012"/>
            <a:ext cx="9144000" cy="33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2180150" y="706200"/>
            <a:ext cx="486900" cy="3731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4540950" y="706188"/>
            <a:ext cx="941100" cy="3731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0" y="1174050"/>
            <a:ext cx="9144000" cy="208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0" y="3252625"/>
            <a:ext cx="9144000" cy="208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500" y="0"/>
            <a:ext cx="6857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18"/>
          <p:cNvCxnSpPr/>
          <p:nvPr/>
        </p:nvCxnSpPr>
        <p:spPr>
          <a:xfrm>
            <a:off x="-3450" y="2571675"/>
            <a:ext cx="9150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18"/>
          <p:cNvSpPr/>
          <p:nvPr/>
        </p:nvSpPr>
        <p:spPr>
          <a:xfrm>
            <a:off x="424601" y="1906668"/>
            <a:ext cx="1329900" cy="1329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24650" y="2267725"/>
            <a:ext cx="13299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data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choice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2256547" y="1094390"/>
            <a:ext cx="2954700" cy="295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2256550" y="2267725"/>
            <a:ext cx="2954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analysis</a:t>
            </a:r>
            <a:endParaRPr sz="30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5713051" y="1818415"/>
            <a:ext cx="1506600" cy="1506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5713250" y="2267725"/>
            <a:ext cx="1506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design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7721504" y="2065611"/>
            <a:ext cx="1012500" cy="101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7721850" y="2267725"/>
            <a:ext cx="10125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multi-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map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frames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505" y="0"/>
            <a:ext cx="68569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20"/>
          <p:cNvCxnSpPr/>
          <p:nvPr/>
        </p:nvCxnSpPr>
        <p:spPr>
          <a:xfrm>
            <a:off x="28400" y="2571800"/>
            <a:ext cx="9150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20"/>
          <p:cNvSpPr/>
          <p:nvPr/>
        </p:nvSpPr>
        <p:spPr>
          <a:xfrm>
            <a:off x="7595001" y="1906918"/>
            <a:ext cx="1329900" cy="1329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7595000" y="2267850"/>
            <a:ext cx="13299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multi-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map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frames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4269497" y="1094390"/>
            <a:ext cx="2954700" cy="295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 txBox="1"/>
          <p:nvPr/>
        </p:nvSpPr>
        <p:spPr>
          <a:xfrm>
            <a:off x="4269500" y="2267850"/>
            <a:ext cx="2954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design</a:t>
            </a:r>
            <a:endParaRPr sz="30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2392101" y="1818540"/>
            <a:ext cx="1506600" cy="1506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2392100" y="2267850"/>
            <a:ext cx="1506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analysis 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572854" y="2065661"/>
            <a:ext cx="1012500" cy="101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572850" y="2267975"/>
            <a:ext cx="10125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</a:t>
            </a: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ata 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choice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500" y="-249350"/>
            <a:ext cx="9207500" cy="542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252599" cy="19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22"/>
          <p:cNvCxnSpPr/>
          <p:nvPr/>
        </p:nvCxnSpPr>
        <p:spPr>
          <a:xfrm>
            <a:off x="-3450" y="2571800"/>
            <a:ext cx="9150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22"/>
          <p:cNvSpPr/>
          <p:nvPr/>
        </p:nvSpPr>
        <p:spPr>
          <a:xfrm>
            <a:off x="3852126" y="1818440"/>
            <a:ext cx="1506600" cy="1506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2"/>
          <p:cNvSpPr/>
          <p:nvPr/>
        </p:nvSpPr>
        <p:spPr>
          <a:xfrm>
            <a:off x="1989951" y="1942118"/>
            <a:ext cx="1329900" cy="1329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2"/>
          <p:cNvSpPr txBox="1"/>
          <p:nvPr/>
        </p:nvSpPr>
        <p:spPr>
          <a:xfrm>
            <a:off x="3940475" y="2267900"/>
            <a:ext cx="13299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design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5878872" y="1094390"/>
            <a:ext cx="2954700" cy="2954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 txBox="1"/>
          <p:nvPr/>
        </p:nvSpPr>
        <p:spPr>
          <a:xfrm>
            <a:off x="5878875" y="2267850"/>
            <a:ext cx="2954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multi-</a:t>
            </a:r>
            <a:endParaRPr sz="30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map frames</a:t>
            </a:r>
            <a:endParaRPr sz="30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1901588" y="2267850"/>
            <a:ext cx="1506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analysis</a:t>
            </a:r>
            <a:endParaRPr sz="18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412279" y="2065661"/>
            <a:ext cx="1012500" cy="1012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412275" y="2267850"/>
            <a:ext cx="10125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</a:t>
            </a: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ata 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choice</a:t>
            </a:r>
            <a:endParaRPr sz="1500">
              <a:solidFill>
                <a:schemeClr val="accen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4210" y="1250425"/>
            <a:ext cx="4248315" cy="341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150" y="1278100"/>
            <a:ext cx="4248325" cy="331855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>
            <p:ph idx="4294967295" type="body"/>
          </p:nvPr>
        </p:nvSpPr>
        <p:spPr>
          <a:xfrm>
            <a:off x="2816500" y="3742975"/>
            <a:ext cx="8454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2002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150" name="Google Shape;150;p23"/>
          <p:cNvSpPr txBox="1"/>
          <p:nvPr>
            <p:ph idx="4294967295" type="body"/>
          </p:nvPr>
        </p:nvSpPr>
        <p:spPr>
          <a:xfrm>
            <a:off x="7598100" y="3742975"/>
            <a:ext cx="8898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2018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151" name="Google Shape;151;p23"/>
          <p:cNvSpPr txBox="1"/>
          <p:nvPr>
            <p:ph idx="4294967295" type="title"/>
          </p:nvPr>
        </p:nvSpPr>
        <p:spPr>
          <a:xfrm>
            <a:off x="1587450" y="292525"/>
            <a:ext cx="59691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Rancho Cordova Centerlines: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8000" y="2797649"/>
            <a:ext cx="4826001" cy="23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>
            <p:ph idx="4294967295" type="body"/>
          </p:nvPr>
        </p:nvSpPr>
        <p:spPr>
          <a:xfrm>
            <a:off x="5074275" y="102300"/>
            <a:ext cx="8454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2002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158" name="Google Shape;158;p24"/>
          <p:cNvSpPr txBox="1"/>
          <p:nvPr>
            <p:ph idx="4294967295" type="body"/>
          </p:nvPr>
        </p:nvSpPr>
        <p:spPr>
          <a:xfrm>
            <a:off x="3216625" y="4455600"/>
            <a:ext cx="8898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2018</a:t>
            </a:r>
            <a:endParaRPr b="1" sz="2100">
              <a:solidFill>
                <a:schemeClr val="dk1"/>
              </a:solidFill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967099" cy="23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>
            <p:ph idx="4294967295" type="title"/>
          </p:nvPr>
        </p:nvSpPr>
        <p:spPr>
          <a:xfrm>
            <a:off x="1675800" y="2258700"/>
            <a:ext cx="57924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Northern Sacramento Parcels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316500" y="240675"/>
            <a:ext cx="8511000" cy="95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Issues vs solutions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66" name="Google Shape;166;p25"/>
          <p:cNvSpPr txBox="1"/>
          <p:nvPr>
            <p:ph idx="2" type="body"/>
          </p:nvPr>
        </p:nvSpPr>
        <p:spPr>
          <a:xfrm>
            <a:off x="4965000" y="1432750"/>
            <a:ext cx="3837000" cy="3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Excel chart, trial &amp; error combos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Multi-map frames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No resolution 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67" name="Google Shape;167;p25"/>
          <p:cNvSpPr txBox="1"/>
          <p:nvPr>
            <p:ph idx="2" type="body"/>
          </p:nvPr>
        </p:nvSpPr>
        <p:spPr>
          <a:xfrm>
            <a:off x="342000" y="1432750"/>
            <a:ext cx="3837000" cy="3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So...much...data…</a:t>
            </a:r>
            <a:endParaRPr b="1"/>
          </a:p>
          <a:p>
            <a:pPr indent="0" lvl="0" marL="0" rtl="0" algn="r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Scale???</a:t>
            </a:r>
            <a:endParaRPr b="1"/>
          </a:p>
          <a:p>
            <a:pPr indent="0" lvl="0" marL="0" rtl="0" algn="r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Layer Management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0" y="152400"/>
            <a:ext cx="2547300" cy="483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/>
              <a:t>?</a:t>
            </a:r>
            <a:endParaRPr sz="15000"/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7050" y="152400"/>
            <a:ext cx="6444552" cy="4833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