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0080625" cy="7559675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71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0E2E233-DE47-4382-B720-B8FBC8886B8F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F82DE-B0FA-4514-BBA6-3CBAD135891C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B45E1E-0AC5-49BA-BCA1-DCC2BE96C7D1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89A877-CE16-4438-83A0-94CC9F677D8A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694DFE1-DAFE-4A94-B5BA-CBC608FF596B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488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4B7DC-F115-43A4-86CF-B208088C00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4282"/>
            <a:ext cx="5028477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C3D0EC-5C77-4D10-A210-C88CC5C191D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4F5C33AB-9CAE-4A04-9AAD-142AF4D159E0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C1654-4950-4802-BEE1-AD1E1874B48A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C3D99C-1F42-4910-B8FD-3D9FA084717B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33938-A052-4802-A1F2-A59993262DC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30EC0F1E-007E-4892-B42B-C6588F12C53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491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20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19CDD4A9-5F00-492A-BEB1-8B0017BB135F}"/>
              </a:ext>
            </a:extLst>
          </p:cNvPr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DAFF27C-B7F0-416E-A12F-15C3DD793B9B}" type="slidenum">
              <a:t>1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825D5247-2383-4C85-839F-EB4B4CCFF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0008" y="763588"/>
            <a:ext cx="5030791" cy="3771899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B57445A9-812E-45C7-9E2E-087C68F07C5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0AD6B318-44C7-4980-B628-24347C60C29F}"/>
              </a:ext>
            </a:extLst>
          </p:cNvPr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B30E88A-C71C-4B59-9BF0-241C03FE308E}" type="slidenum">
              <a:t>2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5135864C-EAA2-4229-A346-5E5F4CE2CE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0008" y="763588"/>
            <a:ext cx="5030791" cy="3771899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A5F211C6-37C0-4940-A44E-469498217A0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 sz="2640">
                <a:cs typeface="Tahoma" pitchFamily="2"/>
              </a:rPr>
              <a:t>Goal is to create a map that will enable me to narrow down my search area when apartment hunting next spring.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99B418DD-923A-4707-B6FD-C7C9F79F99FF}"/>
              </a:ext>
            </a:extLst>
          </p:cNvPr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A06EBCA-F5DB-4B66-BD4C-9C915ABED8C0}" type="slidenum">
              <a:t>3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36BF1453-E5EC-4DD0-AE52-05A8ED8361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0008" y="763588"/>
            <a:ext cx="5030791" cy="3771899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1DDDC6E7-FD0D-4F54-A9E6-84EA04778FB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en-US" sz="2640">
                <a:cs typeface="Tahoma" pitchFamily="2"/>
              </a:rPr>
              <a:t>Data collected from Zumper, a real-estate blog found online.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640">
                <a:cs typeface="Tahoma" pitchFamily="2"/>
              </a:rPr>
              <a:t>Darker pink neighborhoods indicate a higher median rent price for a one bedroom apartment.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511D2822-E7AB-4DFB-88EB-C9B3D3CE8FFD}"/>
              </a:ext>
            </a:extLst>
          </p:cNvPr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8547C96-C617-44A4-93C5-434449B37CC5}" type="slidenum">
              <a:t>4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1446E0F0-49C6-40A9-BEC4-BE773F005E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0008" y="763588"/>
            <a:ext cx="5030791" cy="3771899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1E12D34F-ED61-4F69-9280-34286CFB73C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en-US" sz="2640">
                <a:cs typeface="Tahoma" pitchFamily="2"/>
              </a:rPr>
              <a:t>Data collected from the City of Portland Police Department.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640">
                <a:cs typeface="Tahoma" pitchFamily="2"/>
              </a:rPr>
              <a:t>Darker blue color indicates neighborhoods with higher-than-average crime rates committed against person, property or society (anything from homicide to vandalism).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7D716B56-C84F-4EA3-8C9E-088AEAE33629}"/>
              </a:ext>
            </a:extLst>
          </p:cNvPr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06A9170-3203-4D7B-83F4-1B733C04C2EE}" type="slidenum">
              <a:t>5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E0CF6843-8645-4FC6-B5B1-1BE86F0DE0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0008" y="763588"/>
            <a:ext cx="5030791" cy="3771899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F7F3CBAB-D323-4AA8-BCD4-8F9C6643236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en-US" sz="2640">
                <a:cs typeface="Tahoma" pitchFamily="2"/>
              </a:rPr>
              <a:t>Using city streets as a basemap, I uploaded data from PortlandMaps, the Portland open source data platform.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640">
                <a:cs typeface="Tahoma" pitchFamily="2"/>
              </a:rPr>
              <a:t>Originally I had planned to add another layer to my map with the locations of local nurseries to help me narrow down by job search, but decided against it when I realized how cluttered it would look.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640">
                <a:cs typeface="Tahoma" pitchFamily="2"/>
              </a:rPr>
              <a:t>Additionally, potential employers have little bearing on where we will decide to live when we first move there.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CBEAF056-A485-4F91-A218-36551A3F65BD}"/>
              </a:ext>
            </a:extLst>
          </p:cNvPr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FA38E74-352A-48B5-8D42-51654932F505}" type="slidenum">
              <a:t>6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F5FF751B-7F06-40FE-99DB-84C8A678F0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0008" y="763588"/>
            <a:ext cx="5030791" cy="3771899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F34B5080-77B1-44B0-A65E-0280BAAAD63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en-US" sz="2640">
                <a:cs typeface="Tahoma" pitchFamily="2"/>
              </a:rPr>
              <a:t>Cross-referencing my map with the data from Zumper, I removed all neighborhoods which are above my desired price range.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640">
                <a:cs typeface="Tahoma" pitchFamily="2"/>
              </a:rPr>
              <a:t>This was the most time-consuming portion as I had to delete them one-by-one from the attribute table.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640">
                <a:cs typeface="Tahoma" pitchFamily="2"/>
              </a:rPr>
              <a:t>I also messed around a bit with the styling and found a light rail icon to depict the MAX stations.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D4ED6EEA-593C-4BFB-90A7-129F79296B7C}"/>
              </a:ext>
            </a:extLst>
          </p:cNvPr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37CDEC3-CBEA-4AA8-ABDD-E4D60A155DE0}" type="slidenum">
              <a:t>7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FD9DBA9E-F02D-4B39-98DE-A6461BA63B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0008" y="763588"/>
            <a:ext cx="5030791" cy="3771899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D33452CE-F373-4C27-AFF2-1B9F5AAACD9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5206675"/>
          </a:xfrm>
        </p:spPr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en-US" sz="2640">
                <a:cs typeface="Tahoma" pitchFamily="2"/>
              </a:rPr>
              <a:t>I classified my remaining neighborhoods into three categories: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640">
                <a:cs typeface="Tahoma" pitchFamily="2"/>
              </a:rPr>
              <a:t>Low crime (green)- &lt;1,000 incidents per year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640">
                <a:cs typeface="Tahoma" pitchFamily="2"/>
              </a:rPr>
              <a:t>Medium crime (yellow)- 1,000-2,000 incidents per year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640">
                <a:cs typeface="Tahoma" pitchFamily="2"/>
              </a:rPr>
              <a:t>High crime (red)- &gt;2,000 incidents per year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640">
                <a:cs typeface="Tahoma" pitchFamily="2"/>
              </a:rPr>
              <a:t>Accomplished this by selecting and exporting each group, then color coding them (except low crime, I just renamed the neighborhood layer after I exported the other groups.)</a:t>
            </a:r>
          </a:p>
          <a:p>
            <a:pPr lvl="0"/>
            <a:endParaRPr lang="en-US" sz="2640"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C26C5707-9BF4-465D-8391-D2B50C2EEF95}"/>
              </a:ext>
            </a:extLst>
          </p:cNvPr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052EB43-AE60-48C4-BC2D-1CA54A348EDA}" type="slidenum">
              <a:t>8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4FDD7B03-501B-4996-82E3-DC07CC080B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0008" y="763588"/>
            <a:ext cx="5030791" cy="3771899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FE35048A-3A6C-495A-9E5D-B089FEC4B79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en-US" sz="2640">
                <a:cs typeface="Tahoma" pitchFamily="2"/>
              </a:rPr>
              <a:t>Final map after adding essential map components.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640">
                <a:cs typeface="Tahoma" pitchFamily="2"/>
              </a:rPr>
              <a:t>I saved my data improperly so I wasn't able to work on it at home. If I had, I would have tweaked the styling a bit to be more attractive and arranged the key in order of least-most crime.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16B43-D2B9-4635-92A0-589515B9AAE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60472" y="1236661"/>
            <a:ext cx="7559673" cy="2632072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F09332-EE89-44BB-891F-5DE9D80F52A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60472" y="3970333"/>
            <a:ext cx="7559673" cy="1825627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06F8D-229E-4A29-B0C9-D43FEFB01AF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F9D1F-4C72-4B2D-82DD-A9A8DEBC3A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DD03E-EEEC-4E04-8AA3-3407DA0069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3BB584-03E1-42AD-87BA-E6D218AE7A3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9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80706-174A-407D-9350-BE71A8E8060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53259-5560-4966-AD5D-5A0A9D22072C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13212-9D71-4384-9FA7-F3370D66F0D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90AED-A397-4B44-AF61-AF92124217A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3C9E4-6C45-40B1-B33F-69C6845107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05D5C7-6908-48EB-9040-291387332AD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430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4BC49-A2D8-482E-B3FF-8A70406E0F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7391" y="1884358"/>
            <a:ext cx="8694736" cy="3144841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F3DA89-39CF-4DAD-8291-85B231EDEA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7391" y="5059366"/>
            <a:ext cx="8694736" cy="1652585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053E4-A8F9-4701-A3C1-B20EB47B167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0521B-F61D-493A-92B4-8E70572801A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7DB33-B47B-4D07-A5FC-A249633187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7656A93-CE58-47ED-9CF2-0024631812D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5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E706E-7FC7-48F2-8FD5-906E4DFBDF6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B40CE-6A65-41FD-8E44-50B10F67D69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3240" y="1768477"/>
            <a:ext cx="4459291" cy="49895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3C79F-D364-4850-8882-EE06DB014355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114925" y="1768477"/>
            <a:ext cx="4460872" cy="49895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5F0670-16C5-4F67-868B-9604262BD1E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1CC3B5-A8FA-4BCF-9328-5F7C9FD6421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4753E0-E9AA-460E-A229-BE643C7F693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616B17C-93AD-4E94-8F6C-C5B0B99B761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126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65F03-5E23-4D88-8BD9-F12BEC257C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403222"/>
            <a:ext cx="8694736" cy="146049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AC66F-D914-4BB5-8D7E-FD79182A7A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3736" y="1852610"/>
            <a:ext cx="4265611" cy="908054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A466F1-2A20-4649-93C3-1555B86D6758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93736" y="2760665"/>
            <a:ext cx="4265611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C1F3E5-A5CB-45DF-BEFA-EEB1165F2633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103815" y="1852610"/>
            <a:ext cx="4284658" cy="908054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476B5B-9AC9-48A7-9E55-25EF16E12F1E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103815" y="2760665"/>
            <a:ext cx="4284658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421F46-0AEE-4E9D-859F-FE851FD3680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DAA077-D951-4F29-9824-1C81933F67E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17C605-C1AE-442B-9F91-91F9159D95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4047D16-9964-4479-AF08-7E4310ADB5A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054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ABE32-03E9-438A-A06B-13CF9ED83D8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01CABE-A97D-44E2-8DB5-8735A652FEB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EFDEAB-78FF-4139-BA1A-3D932B2B2DB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9DF038-CACC-443D-ABC6-9127063FDC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6BBFA91-E14B-42E1-8812-D0735355BFA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435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236BC9-2266-4331-A27D-4E90332C159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CFC38E-FDA0-4B5E-8130-8D5D68AAD3F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D3D2F2-1EE0-494A-952E-4B60721A9B7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E5F7B32-B9A7-4A4D-813F-8FA060B457A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021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23DAA-9BC6-473E-BD2A-4630DD15AD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09D40-DBB7-4DEE-891A-AB99D00756D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14D5F-877D-4AF6-8FD7-85309C48847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A8C5E-9F4C-440B-9501-B19F22687FF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47B232-3DD3-444C-876C-769AB4DB207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9FC709-97DF-4C23-A50A-8690F2E98C7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1B88399-8177-4B81-A130-315ECEEDBB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53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C44C0-36D4-452C-8979-C3833F2AC2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31CDF8-44C1-4B77-BD29-737B7678ABD3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1094A-C4D6-4FBC-A4C5-40D65F1144F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9E4039-018A-43DA-A676-D8612245CE4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6AA57B-EF28-429F-AAC7-5BFB5A7BB8B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36DC8E-D036-4D22-A61A-2E9E7CC517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336472-EBE4-4700-82CC-3465DE71D55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077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776B1-7AB4-4099-A405-AA8B4E54694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BD2CFF-C055-4EBE-AA34-A9CF478B8A1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591F3-6E3F-4612-8031-DE75E8A95BA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FE54A-D5B7-4670-8BF3-268FE6181A2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68008-9686-489C-80F6-04E1E9926E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A3FA8E-3622-4BE5-A20C-DF98D2D8D86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4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E24E07-DBB4-4F4D-9744-A671A76BAC46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7308854" y="301623"/>
            <a:ext cx="2266953" cy="6456358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839B47-4C20-46AF-B7F7-0B7CD15B676F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503240" y="301623"/>
            <a:ext cx="6653210" cy="645635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DFE36-0837-4A41-A3C8-28394D62A81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DEEB6-66FC-4ABB-83B8-1BF0DB5A88F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BAA71-DEC5-4557-A180-47B5F3FBF2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88075E-8453-47E2-903F-869D800DD35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3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9EE44-0711-4B49-80F8-EFFFEA72334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60472" y="1236661"/>
            <a:ext cx="7559673" cy="2632072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657562-AFF1-48E9-BFE6-473F4FF9D7F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60472" y="3970333"/>
            <a:ext cx="7559673" cy="1825627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C8883-BC75-4385-B8C2-542527F01A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A8E22-CBAC-4F1A-8FD6-6412028B2C2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413E6-FCF1-4D95-9AEC-175337F6E7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713288-CF4B-464E-B921-F182C5F60D8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5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3B102-0540-454F-AF85-96A52BD06A2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16634-4055-4BA3-9790-C9325BE5CD7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D1F48-1515-4F31-831E-AC318536E51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9A2E0-332A-4F81-A617-72572838570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DFED1-BEB6-4587-920A-989DCB5EFC6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DF8A5C5-069B-4C56-819D-719E28B17E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7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EAD34-8664-42EB-B443-13941A0BA6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7391" y="1884358"/>
            <a:ext cx="8694736" cy="3144841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B5AF2-A7D4-405F-A9BB-8387F0C270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7391" y="5059366"/>
            <a:ext cx="8694736" cy="1652585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59EF5-6EE0-4989-A148-634FD84DDB3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55E70-C73F-4EFA-9236-6D16897FA2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E858C-357E-42BD-8410-2C83A68A7A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547745-1004-482C-87DD-D47D4B463AA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865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41F9B-7833-4073-B4F7-401A4342F78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10C62-3CFE-4C32-8F23-38C231F760D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9752" y="1768477"/>
            <a:ext cx="4333871" cy="507206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3A754-85B5-4917-9F90-5FD347348CC4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026027" y="1768477"/>
            <a:ext cx="4333871" cy="507206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C18EE0-D940-451F-B80A-9D893ECABC7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FC095-9B21-4A07-B11D-3908C6C5BF5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1237A6-44FA-40D9-9591-E49715D00A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3E6FA8-4CAB-4C65-9F10-86E927DEC34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231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7162A-6528-4289-8CB1-7EB984A297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403222"/>
            <a:ext cx="8694736" cy="146049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C45576-0BED-4ECE-88EB-904445C677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3736" y="1852610"/>
            <a:ext cx="4265611" cy="908054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B6361-6462-4323-91A5-79AD99C18741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93736" y="2760665"/>
            <a:ext cx="4265611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527694-3E47-4698-B8E3-CB145B29C567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103815" y="1852610"/>
            <a:ext cx="4284658" cy="908054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EA4BA4-C95C-4BCC-B515-CF900AF99416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103815" y="2760665"/>
            <a:ext cx="4284658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BA722C-27BC-43E3-B5F9-E50B7CCB2E7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CC4813-B199-4326-9ACE-C0622DE1B3D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EE9AD7-F421-40D4-BE0E-EBF93EC98A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A793CB3-003C-4DD8-B519-D348248257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869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3E259-0B42-4276-949E-ACF1B237ABB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13F652-0721-4EB5-866D-6F07FA0C046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4ADCF3-670A-400A-9A71-38AFD4B2BCE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E7210D-8759-4360-9CE1-6BE4B767B0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D213E6F-D2D8-493A-A8DB-AAF292B7710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086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9421B-A0A5-431B-93F5-72112B09EAF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4F7FBE-622E-4277-8448-A29A4BDF532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8D1183-9A1E-428E-9F7A-63F1DBC30E7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58417F-EA9C-416F-A93C-B9B3D62B422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514382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EC79C-6AB3-456F-AD31-5236E0801E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7DF65-9B1D-439E-8C35-9934F594D23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12572-913A-4E8B-A850-52DA633D3C1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47DF18-5E56-48F3-A1D2-8FE31D601E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207B21-4792-494B-BE9C-02144E2C93C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8880E2-FDA7-4DC1-BD34-825F69C4EC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AD3FD2D-C839-4F27-946E-D73499E265C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4219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91871-D047-4249-AE4E-681EC23AAF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5CDDE5-3710-47D5-9073-841FAE29CC18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9C562-ACB2-4C82-9D39-C033D4A4BC2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C8108A-F678-4DC1-B017-8122EC04CDB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BCFEBD-BBC6-4C38-A6DD-D777418FAC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5F6EB2-DD3C-4F63-84D6-86F0FAC821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E5CC7AC-19D4-4A8D-9E59-FCC015EDE0F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334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ECB17-8F2D-4F59-8EDA-FD417BFDD42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418C9A-6834-4AED-8524-A37C602BDE0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A77A08-DD64-4796-94AD-8A37599750A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BF612-A2B8-4C82-9F3C-F5EB6278868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F95B6-DA7B-450D-BC03-62B4709596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EB61937-8503-4A92-8D2C-6356671F13B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51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0649F6-A07E-4A78-AAE6-9AA22106A8B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7154859" y="539752"/>
            <a:ext cx="2205039" cy="6300792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FBA39A-FAC3-4660-A82E-CCEBDDD63DA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539752" y="539752"/>
            <a:ext cx="6462714" cy="6300792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9D593-5A69-45BA-9C6C-7BACE69D05E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C8550-A75C-4309-9510-1CCC9AFA7DF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7F41F-D972-4419-A77B-E454041A33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02F6D9-AACA-4E14-B300-B839C804D11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109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4D1399-576B-4A68-BD18-41745495C3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8" y="301322"/>
            <a:ext cx="9071643" cy="12621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963B0C-BEDB-48C6-8CBC-42A753BFAC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8" y="1769043"/>
            <a:ext cx="9071643" cy="4989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AFEC8-D2BE-4911-B3ED-E4B17337F52C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8" y="6887160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26E64-2D93-4CFE-B2F0-3579F567854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CD52D-22BB-451C-9735-0D0E3953750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2" y="6887160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B0EF509D-C814-486E-AD5E-0252F4A5F6B1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icrosoft YaHei" pitchFamily="2"/>
        </a:defRPr>
      </a:lvl1pPr>
    </p:titleStyle>
    <p:bodyStyle>
      <a:lvl1pPr marL="0" marR="0" lvl="0" indent="0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None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icrosoft YaHei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2E3D92-665F-4D4E-AF10-7AE274B4ED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9998" y="539998"/>
            <a:ext cx="8820000" cy="102347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D3FFCA-BD83-45E4-BFCC-562318C93B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9998" y="1769043"/>
            <a:ext cx="8820000" cy="50709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6DD53-D461-4ABA-A17A-755529F1DC51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39998" y="6996238"/>
            <a:ext cx="2338916" cy="5191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B1337-F16C-474E-9DFE-60DC786FC4E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71839" y="6996238"/>
            <a:ext cx="3182038" cy="5191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E0CFD-F955-4A6F-898F-C79C64C2A22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36717" y="6996238"/>
            <a:ext cx="2338916" cy="5191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4609A9C9-EA95-4508-B81B-B892C1FD31F9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140" b="0" i="0" u="none" strike="noStrike" kern="1200" cap="none" spc="0" baseline="0">
          <a:solidFill>
            <a:srgbClr val="000000"/>
          </a:solidFill>
          <a:uFillTx/>
          <a:latin typeface="Arial" pitchFamily="18"/>
          <a:cs typeface="Tahoma" pitchFamily="2"/>
        </a:defRPr>
      </a:lvl1pPr>
    </p:titleStyle>
    <p:bodyStyle>
      <a:lvl1pPr marL="0" marR="0" lvl="0" indent="0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None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Arial" pitchFamily="18"/>
          <a:cs typeface="Tahoma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6AE53-E46C-4282-A488-FE3CA0DB06D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640" y="545403"/>
            <a:ext cx="8820000" cy="1212832"/>
          </a:xfr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800" b="1">
                <a:solidFill>
                  <a:srgbClr val="FFFFFF"/>
                </a:solidFill>
              </a:rPr>
              <a:t>Map of Affordable, Accessible and Safe Neighborhoods in Portland, Oregon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64006-399B-42F3-805C-101D388A357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48640" y="3291071"/>
            <a:ext cx="8820000" cy="3549691"/>
          </a:xfrm>
        </p:spPr>
        <p:txBody>
          <a:bodyPr anchor="ctr" anchorCtr="1">
            <a:spAutoFit/>
          </a:bodyPr>
          <a:lstStyle/>
          <a:p>
            <a:pPr lvl="0" indent="-215999" algn="ctr"/>
            <a:endParaRPr lang="en-US"/>
          </a:p>
          <a:p>
            <a:pPr lvl="0" indent="-215999" algn="ctr"/>
            <a:endParaRPr lang="en-US"/>
          </a:p>
          <a:p>
            <a:pPr lvl="0" indent="-215999" algn="ctr"/>
            <a:endParaRPr lang="en-US"/>
          </a:p>
          <a:p>
            <a:pPr lvl="0" indent="-215999" algn="ctr"/>
            <a:endParaRPr lang="en-US"/>
          </a:p>
          <a:p>
            <a:pPr lvl="0" indent="-215999" algn="ctr"/>
            <a:br>
              <a:rPr lang="en-US"/>
            </a:br>
            <a:r>
              <a:rPr lang="en-US" sz="2400">
                <a:solidFill>
                  <a:srgbClr val="FFFFFF"/>
                </a:solidFill>
              </a:rPr>
              <a:t>Zen Landis</a:t>
            </a:r>
          </a:p>
        </p:txBody>
      </p:sp>
      <p:pic>
        <p:nvPicPr>
          <p:cNvPr id="4" name="">
            <a:extLst>
              <a:ext uri="{FF2B5EF4-FFF2-40B4-BE49-F238E27FC236}">
                <a16:creationId xmlns:a16="http://schemas.microsoft.com/office/drawing/2014/main" id="{97C3409A-FCB4-40AF-B6CC-F9DA9624E9E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24955" y="1712159"/>
            <a:ext cx="8728560" cy="450576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med">
    <p:spli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0ED7-572C-489B-A580-800D2AB58F0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6879" y="1079641"/>
            <a:ext cx="8820000" cy="1023478"/>
          </a:xfrm>
        </p:spPr>
        <p:txBody>
          <a:bodyPr/>
          <a:lstStyle/>
          <a:p>
            <a:pPr lvl="0"/>
            <a:r>
              <a:rPr lang="en-US">
                <a:solidFill>
                  <a:srgbClr val="FFFFFF"/>
                </a:solidFill>
              </a:rPr>
              <a:t>Map 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90D70-A1D3-4324-8FA9-9251B681F9B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40080" y="2489042"/>
            <a:ext cx="8686800" cy="5070960"/>
          </a:xfrm>
        </p:spPr>
        <p:txBody>
          <a:bodyPr/>
          <a:lstStyle/>
          <a:p>
            <a:pPr lvl="0">
              <a:lnSpc>
                <a:spcPct val="150000"/>
              </a:lnSpc>
              <a:buSzPct val="45000"/>
              <a:buFont typeface="StarSymbol"/>
              <a:buChar char="●"/>
            </a:pPr>
            <a:r>
              <a:rPr lang="en-US">
                <a:solidFill>
                  <a:srgbClr val="FFFFFF"/>
                </a:solidFill>
              </a:rPr>
              <a:t>Find neighborhoods in my rental price range (no more than $1200/month)</a:t>
            </a:r>
          </a:p>
          <a:p>
            <a:pPr lvl="0">
              <a:lnSpc>
                <a:spcPct val="150000"/>
              </a:lnSpc>
              <a:buSzPct val="45000"/>
              <a:buFont typeface="StarSymbol"/>
              <a:buChar char="●"/>
            </a:pPr>
            <a:r>
              <a:rPr lang="en-US">
                <a:solidFill>
                  <a:srgbClr val="FFFFFF"/>
                </a:solidFill>
              </a:rPr>
              <a:t>Map public transportation (MAX) light rail stations</a:t>
            </a:r>
          </a:p>
          <a:p>
            <a:pPr lvl="0">
              <a:lnSpc>
                <a:spcPct val="150000"/>
              </a:lnSpc>
              <a:buSzPct val="45000"/>
              <a:buFont typeface="StarSymbol"/>
              <a:buChar char="●"/>
            </a:pPr>
            <a:r>
              <a:rPr lang="en-US">
                <a:solidFill>
                  <a:srgbClr val="FFFFFF"/>
                </a:solidFill>
              </a:rPr>
              <a:t>Color-code neighborhoods by crime rate</a:t>
            </a:r>
          </a:p>
        </p:txBody>
      </p:sp>
    </p:spTree>
  </p:cSld>
  <p:clrMapOvr>
    <a:masterClrMapping/>
  </p:clrMapOvr>
  <p:transition spd="med">
    <p:spli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8C74A-B45A-4D25-8B6D-3C488D0A030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9998" y="615235"/>
            <a:ext cx="8820000" cy="1122124"/>
          </a:xfrm>
        </p:spPr>
        <p:txBody>
          <a:bodyPr/>
          <a:lstStyle/>
          <a:p>
            <a:pPr lvl="0"/>
            <a:r>
              <a:rPr lang="en-US" sz="3950">
                <a:solidFill>
                  <a:srgbClr val="FFFFFF"/>
                </a:solidFill>
              </a:rPr>
              <a:t>Median One Bedroom Rent Prices as of January 2018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352D99AB-5A52-417F-B790-47591ACFC717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371600" y="1737360"/>
            <a:ext cx="7132320" cy="5120640"/>
          </a:xfrm>
        </p:spPr>
      </p:pic>
    </p:spTree>
  </p:cSld>
  <p:clrMapOvr>
    <a:masterClrMapping/>
  </p:clrMapOvr>
  <p:transition spd="med">
    <p:spli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65595-CA6E-40E7-A6CF-7485E2E5709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9998" y="545037"/>
            <a:ext cx="8820000" cy="1134358"/>
          </a:xfrm>
        </p:spPr>
        <p:txBody>
          <a:bodyPr/>
          <a:lstStyle/>
          <a:p>
            <a:pPr lvl="0"/>
            <a:r>
              <a:rPr lang="en-US" sz="4000">
                <a:solidFill>
                  <a:srgbClr val="FFFFFF"/>
                </a:solidFill>
              </a:rPr>
              <a:t>Monthly Neighborhood Offense Statistics 2017-2018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AB013BCB-407D-4AC3-A2C2-A2D8BC3207E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998357" y="1695599"/>
            <a:ext cx="5903284" cy="5070960"/>
          </a:xfrm>
        </p:spPr>
      </p:pic>
    </p:spTree>
  </p:cSld>
  <p:clrMapOvr>
    <a:masterClrMapping/>
  </p:clrMapOvr>
  <p:transition spd="med">
    <p:spli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68395-B7CC-40FC-8BC8-3C7F578D64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9998" y="640080"/>
            <a:ext cx="8820000" cy="1023478"/>
          </a:xfrm>
        </p:spPr>
        <p:txBody>
          <a:bodyPr/>
          <a:lstStyle/>
          <a:p>
            <a:pPr lvl="0"/>
            <a:r>
              <a:rPr lang="en-US">
                <a:solidFill>
                  <a:srgbClr val="FFFFFF"/>
                </a:solidFill>
              </a:rPr>
              <a:t>Neighborhoods &amp; MAX Stations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51A559A4-DFFA-436D-B644-DB6E5124FF06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22960" y="1828800"/>
            <a:ext cx="8321040" cy="4754880"/>
          </a:xfrm>
        </p:spPr>
      </p:pic>
    </p:spTree>
  </p:cSld>
  <p:clrMapOvr>
    <a:masterClrMapping/>
  </p:clrMapOvr>
  <p:transition spd="med">
    <p:spli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00511-CD81-4765-AED8-FCBE0C8BF6A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9998" y="548640"/>
            <a:ext cx="8820000" cy="1164598"/>
          </a:xfrm>
        </p:spPr>
        <p:txBody>
          <a:bodyPr/>
          <a:lstStyle/>
          <a:p>
            <a:pPr lvl="0"/>
            <a:r>
              <a:rPr lang="en-US" sz="4100">
                <a:solidFill>
                  <a:srgbClr val="FFFFFF"/>
                </a:solidFill>
              </a:rPr>
              <a:t>Affordable Neighborhoods &amp; Max Stations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445339E7-AD28-44A6-9411-86966DD09BD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188720" y="1755364"/>
            <a:ext cx="7589520" cy="5011195"/>
          </a:xfrm>
        </p:spPr>
      </p:pic>
    </p:spTree>
  </p:cSld>
  <p:clrMapOvr>
    <a:masterClrMapping/>
  </p:clrMapOvr>
  <p:transition spd="med">
    <p:spli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343C5-4909-485F-8579-30C4D8F122B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9998" y="590400"/>
            <a:ext cx="8820000" cy="1164598"/>
          </a:xfrm>
        </p:spPr>
        <p:txBody>
          <a:bodyPr/>
          <a:lstStyle/>
          <a:p>
            <a:pPr lvl="0"/>
            <a:r>
              <a:rPr lang="en-US" sz="4100">
                <a:solidFill>
                  <a:srgbClr val="FFFFFF"/>
                </a:solidFill>
              </a:rPr>
              <a:t>Affordable Neighborhoods </a:t>
            </a:r>
            <a:br>
              <a:rPr lang="en-US" sz="4100">
                <a:solidFill>
                  <a:srgbClr val="FFFFFF"/>
                </a:solidFill>
              </a:rPr>
            </a:br>
            <a:r>
              <a:rPr lang="en-US" sz="4100">
                <a:solidFill>
                  <a:srgbClr val="FFFFFF"/>
                </a:solidFill>
              </a:rPr>
              <a:t>Color Coded by Crime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15505E1F-3F24-4116-AC4E-64B3097E2718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953280" y="1769043"/>
            <a:ext cx="8007839" cy="4997516"/>
          </a:xfrm>
        </p:spPr>
      </p:pic>
    </p:spTree>
  </p:cSld>
  <p:clrMapOvr>
    <a:masterClrMapping/>
  </p:clrMapOvr>
  <p:transition spd="med">
    <p:spli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D333558B-F88C-413C-8170-4437FE89E1EF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468880" y="548640"/>
            <a:ext cx="4754880" cy="6382795"/>
          </a:xfrm>
        </p:spPr>
      </p:pic>
    </p:spTree>
  </p:cSld>
  <p:clrMapOvr>
    <a:masterClrMapping/>
  </p:clrMapOvr>
  <p:transition spd="med">
    <p:split/>
  </p:transition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ores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8365</TotalTime>
  <Words>424</Words>
  <Application>Microsoft Office PowerPoint</Application>
  <PresentationFormat>Widescreen</PresentationFormat>
  <Paragraphs>41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StarSymbol</vt:lpstr>
      <vt:lpstr>Times New Roman</vt:lpstr>
      <vt:lpstr>Default</vt:lpstr>
      <vt:lpstr>forest</vt:lpstr>
      <vt:lpstr>Map of Affordable, Accessible and Safe Neighborhoods in Portland, Oregon</vt:lpstr>
      <vt:lpstr>Map Objectives</vt:lpstr>
      <vt:lpstr>Median One Bedroom Rent Prices as of January 2018</vt:lpstr>
      <vt:lpstr>Monthly Neighborhood Offense Statistics 2017-2018</vt:lpstr>
      <vt:lpstr>Neighborhoods &amp; MAX Stations</vt:lpstr>
      <vt:lpstr>Affordable Neighborhoods &amp; Max Stations</vt:lpstr>
      <vt:lpstr>Affordable Neighborhoods  Color Coded by Crime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Affordable, Accessible and Safe Neighborhoods in Portland, Oregon</dc:title>
  <dc:creator>Zen Landis</dc:creator>
  <cp:lastModifiedBy>Nathan Jennings</cp:lastModifiedBy>
  <cp:revision>10</cp:revision>
  <dcterms:created xsi:type="dcterms:W3CDTF">2018-11-23T17:45:52Z</dcterms:created>
  <dcterms:modified xsi:type="dcterms:W3CDTF">2020-10-30T04:03:37Z</dcterms:modified>
</cp:coreProperties>
</file>