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5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dirty="0"/>
              <a:t>12/6/2018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dirty="0"/>
              <a:t>12/6/2018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dirty="0"/>
              <a:t>12/6/2018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dirty="0"/>
              <a:t>12/6/2018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dirty="0"/>
              <a:t>12/6/2018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dirty="0"/>
              <a:t>12/6/2018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dirty="0"/>
              <a:t>12/6/2018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dirty="0"/>
              <a:t>12/6/2018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dirty="0"/>
              <a:t>12/6/2018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dirty="0"/>
              <a:t>12/6/2018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dirty="0"/>
              <a:t>12/6/2018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dirty="0"/>
              <a:t>12/6/2018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microsoft.com/office/2007/relationships/hdphoto" Target="../media/hdphoto3.wdp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microsoft.com/office/2007/relationships/hdphoto" Target="../media/hdphoto1.wdp"/><Relationship Id="rId7" Type="http://schemas.openxmlformats.org/officeDocument/2006/relationships/image" Target="../media/image9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8035907-EB9C-4E11-8A9B-D25B0AD8D7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EFEE64-9C8F-4FAF-B45A-4100C5F537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467" y="643467"/>
            <a:ext cx="6516241" cy="5571066"/>
          </a:xfrm>
        </p:spPr>
        <p:txBody>
          <a:bodyPr>
            <a:normAutofit/>
          </a:bodyPr>
          <a:lstStyle/>
          <a:p>
            <a:pPr algn="r"/>
            <a:r>
              <a:rPr lang="en-US" sz="8800"/>
              <a:t>The Donner Party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9C69FA7-0958-4ED9-A0DF-E87A0C137B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702709" y="3388657"/>
            <a:ext cx="3657600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4AB5B6FA-7B4F-437A-9C78-144C7DCD1E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33595" y="1903304"/>
            <a:ext cx="3051394" cy="3051388"/>
          </a:xfrm>
          <a:prstGeom prst="ellipse">
            <a:avLst/>
          </a:prstGeom>
          <a:blipFill dpi="0"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400000"/>
                      </a14:imgEffect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/>
            <a:tile tx="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4199C21-6AE0-4F6F-AA96-6FFF97BB95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95024" y="2064730"/>
            <a:ext cx="2728540" cy="2728536"/>
          </a:xfrm>
          <a:prstGeom prst="ellipse">
            <a:avLst/>
          </a:prstGeom>
          <a:noFill/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C323E8-6A37-494D-9282-9660F39020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95025" y="2064730"/>
            <a:ext cx="2728540" cy="2728536"/>
          </a:xfrm>
        </p:spPr>
        <p:txBody>
          <a:bodyPr anchor="ctr">
            <a:normAutofit/>
          </a:bodyPr>
          <a:lstStyle/>
          <a:p>
            <a:pPr algn="ctr"/>
            <a:r>
              <a:rPr lang="en-US" dirty="0">
                <a:solidFill>
                  <a:srgbClr val="FFFFFF"/>
                </a:solidFill>
              </a:rPr>
              <a:t>A Not So </a:t>
            </a:r>
          </a:p>
          <a:p>
            <a:pPr algn="ctr"/>
            <a:r>
              <a:rPr lang="en-US" dirty="0">
                <a:solidFill>
                  <a:srgbClr val="FFFFFF"/>
                </a:solidFill>
              </a:rPr>
              <a:t>Merry Christmas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98AE8E-B96E-4F64-8CE2-F0E4ACAC4419}"/>
              </a:ext>
            </a:extLst>
          </p:cNvPr>
          <p:cNvSpPr txBox="1"/>
          <p:nvPr/>
        </p:nvSpPr>
        <p:spPr>
          <a:xfrm>
            <a:off x="976544" y="5140171"/>
            <a:ext cx="33684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Jamie Fearn </a:t>
            </a:r>
            <a:r>
              <a:rPr lang="en-US" dirty="0" err="1"/>
              <a:t>Geog</a:t>
            </a:r>
            <a:r>
              <a:rPr lang="en-US" dirty="0"/>
              <a:t> 90 Fall 2018</a:t>
            </a:r>
          </a:p>
        </p:txBody>
      </p:sp>
    </p:spTree>
    <p:extLst>
      <p:ext uri="{BB962C8B-B14F-4D97-AF65-F5344CB8AC3E}">
        <p14:creationId xmlns:p14="http://schemas.microsoft.com/office/powerpoint/2010/main" val="42682498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01C40124-1649-4FF2-8F64-C8284EB9FD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086727CD-9977-4B25-9516-2B6E06AAA6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219F4D31-E06B-4B98-A1F1-A29AFCBDD0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2D3FEE1-8320-4247-8B77-1551F2C18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5793" y="484632"/>
            <a:ext cx="6607277" cy="160934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400"/>
              <a:t>Inspiration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064471F-7CED-4143-A81E-574C51D317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633999" y="652809"/>
            <a:ext cx="4001315" cy="2700887"/>
          </a:xfrm>
          <a:prstGeom prst="rect">
            <a:avLst/>
          </a:prstGeom>
        </p:spPr>
      </p:pic>
      <p:pic>
        <p:nvPicPr>
          <p:cNvPr id="4" name="Picture 3" descr="A close up of a map&#10;&#10;Description automatically generated">
            <a:extLst>
              <a:ext uri="{FF2B5EF4-FFF2-40B4-BE49-F238E27FC236}">
                <a16:creationId xmlns:a16="http://schemas.microsoft.com/office/drawing/2014/main" id="{88009487-4CE4-48CD-8F64-D210CEF0EE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25163" y="3353696"/>
            <a:ext cx="6307977" cy="3232837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F7A26E4-E289-49D0-8E14-B7F12CE565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935794" y="2121408"/>
            <a:ext cx="6607276" cy="4050792"/>
          </a:xfrm>
        </p:spPr>
        <p:txBody>
          <a:bodyPr vert="horz" lIns="91440" tIns="45720" rIns="91440" bIns="45720" rtlCol="0">
            <a:normAutofit/>
          </a:bodyPr>
          <a:lstStyle/>
          <a:p>
            <a:pPr indent="-182880">
              <a:lnSpc>
                <a:spcPct val="90000"/>
              </a:lnSpc>
              <a:buFont typeface="Wingdings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Last Podcast on the Left, Donner Party</a:t>
            </a:r>
          </a:p>
          <a:p>
            <a:pPr indent="-182880">
              <a:lnSpc>
                <a:spcPct val="90000"/>
              </a:lnSpc>
              <a:buFont typeface="Wingdings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Existing Maps of Donner Party routes </a:t>
            </a:r>
          </a:p>
          <a:p>
            <a:pPr indent="-182880">
              <a:lnSpc>
                <a:spcPct val="90000"/>
              </a:lnSpc>
              <a:buFont typeface="Wingdings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Create new data using historical references</a:t>
            </a:r>
          </a:p>
          <a:p>
            <a:pPr indent="-182880">
              <a:lnSpc>
                <a:spcPct val="90000"/>
              </a:lnSpc>
              <a:buFont typeface="Wingdings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0186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89654513-256A-475D-BCC5-25FBFEA8E2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CD31608D-613C-481F-8421-AE54685ED9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5F5A41C1-008A-427C-8217-B8236D742B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8" name="Picture 7" descr="A picture containing screenshot&#10;&#10;Description automatically generated">
            <a:extLst>
              <a:ext uri="{FF2B5EF4-FFF2-40B4-BE49-F238E27FC236}">
                <a16:creationId xmlns:a16="http://schemas.microsoft.com/office/drawing/2014/main" id="{C14E28E9-621D-418D-98AA-E00889E376A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999" r="1" b="1"/>
          <a:stretch/>
        </p:blipFill>
        <p:spPr>
          <a:xfrm>
            <a:off x="89132" y="2329382"/>
            <a:ext cx="4475150" cy="2178754"/>
          </a:xfrm>
          <a:prstGeom prst="rect">
            <a:avLst/>
          </a:prstGeom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75697405-D261-4D6B-8E15-0FF5AE9DD2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0070" y="0"/>
            <a:ext cx="7541930" cy="6857999"/>
          </a:xfrm>
          <a:prstGeom prst="rect">
            <a:avLst/>
          </a:prstGeom>
          <a:blipFill dpi="0" rotWithShape="1">
            <a:blip r:embed="rId5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946586-81D1-4094-A05D-6E371F44E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0109" y="484632"/>
            <a:ext cx="6730277" cy="1609344"/>
          </a:xfr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 dirty="0"/>
              <a:t>Data and</a:t>
            </a:r>
            <a:br>
              <a:rPr lang="en-US" sz="4800" dirty="0"/>
            </a:br>
            <a:r>
              <a:rPr lang="en-US" sz="4800" dirty="0"/>
              <a:t>References</a:t>
            </a:r>
          </a:p>
        </p:txBody>
      </p:sp>
      <p:pic>
        <p:nvPicPr>
          <p:cNvPr id="5" name="Picture 4" descr="A picture containing text, map&#10;&#10;Description automatically generated">
            <a:extLst>
              <a:ext uri="{FF2B5EF4-FFF2-40B4-BE49-F238E27FC236}">
                <a16:creationId xmlns:a16="http://schemas.microsoft.com/office/drawing/2014/main" id="{22B5BBC8-CC70-45F8-94A8-C1F2ACD27AB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40698" r="-2" b="20231"/>
          <a:stretch/>
        </p:blipFill>
        <p:spPr>
          <a:xfrm>
            <a:off x="89132" y="4666029"/>
            <a:ext cx="4475150" cy="2178745"/>
          </a:xfrm>
          <a:prstGeom prst="rect">
            <a:avLst/>
          </a:prstGeom>
        </p:spPr>
      </p:pic>
      <p:pic>
        <p:nvPicPr>
          <p:cNvPr id="6" name="Content Placeholder 5" descr="A picture containing text, map&#10;&#10;Description automatically generated">
            <a:extLst>
              <a:ext uri="{FF2B5EF4-FFF2-40B4-BE49-F238E27FC236}">
                <a16:creationId xmlns:a16="http://schemas.microsoft.com/office/drawing/2014/main" id="{2FA7B2FD-E5B3-4184-998C-BE5791A58C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8"/>
          <a:srcRect r="23491" b="3"/>
          <a:stretch/>
        </p:blipFill>
        <p:spPr>
          <a:xfrm>
            <a:off x="89132" y="13226"/>
            <a:ext cx="4475150" cy="2178754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712A3D-6605-4647-AEE5-ED587C4CF1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970109" y="2121408"/>
            <a:ext cx="6730276" cy="4050792"/>
          </a:xfrm>
        </p:spPr>
        <p:txBody>
          <a:bodyPr vert="horz" lIns="91440" tIns="45720" rIns="91440" bIns="45720" rtlCol="0">
            <a:normAutofit/>
          </a:bodyPr>
          <a:lstStyle/>
          <a:p>
            <a:pPr indent="-182880">
              <a:lnSpc>
                <a:spcPct val="90000"/>
              </a:lnSpc>
              <a:buFont typeface="Wingdings" pitchFamily="2" charset="2"/>
              <a:buChar char="§"/>
            </a:pPr>
            <a:r>
              <a:rPr lang="en-US" sz="1800" dirty="0">
                <a:solidFill>
                  <a:schemeClr val="tx1"/>
                </a:solidFill>
              </a:rPr>
              <a:t>National Historic Trail data from the National Park System</a:t>
            </a:r>
          </a:p>
          <a:p>
            <a:pPr indent="-182880">
              <a:lnSpc>
                <a:spcPct val="90000"/>
              </a:lnSpc>
              <a:buFont typeface="Wingdings" pitchFamily="2" charset="2"/>
              <a:buChar char="§"/>
            </a:pPr>
            <a:r>
              <a:rPr lang="en-US" sz="1800" dirty="0">
                <a:solidFill>
                  <a:schemeClr val="tx1"/>
                </a:solidFill>
              </a:rPr>
              <a:t>GPS data from Daniel </a:t>
            </a:r>
            <a:r>
              <a:rPr lang="en-US" sz="1800" dirty="0" err="1">
                <a:solidFill>
                  <a:schemeClr val="tx1"/>
                </a:solidFill>
              </a:rPr>
              <a:t>M.Rosen</a:t>
            </a:r>
            <a:endParaRPr lang="en-US" sz="1800" dirty="0">
              <a:solidFill>
                <a:schemeClr val="tx1"/>
              </a:solidFill>
            </a:endParaRPr>
          </a:p>
          <a:p>
            <a:pPr lvl="1" indent="-182880">
              <a:buFont typeface="Wingdings" pitchFamily="2" charset="2"/>
              <a:buChar char="§"/>
            </a:pPr>
            <a:r>
              <a:rPr lang="en-US" sz="1800" dirty="0"/>
              <a:t>Donnerpartydiary.com</a:t>
            </a:r>
          </a:p>
          <a:p>
            <a:pPr indent="-182880">
              <a:lnSpc>
                <a:spcPct val="90000"/>
              </a:lnSpc>
              <a:buFont typeface="Wingdings" pitchFamily="2" charset="2"/>
              <a:buChar char="§"/>
            </a:pPr>
            <a:endParaRPr lang="en-US" sz="1800" dirty="0">
              <a:solidFill>
                <a:schemeClr val="tx1"/>
              </a:solidFill>
            </a:endParaRPr>
          </a:p>
          <a:p>
            <a:pPr indent="-182880">
              <a:lnSpc>
                <a:spcPct val="90000"/>
              </a:lnSpc>
              <a:buFont typeface="Wingdings" pitchFamily="2" charset="2"/>
              <a:buChar char="§"/>
            </a:pPr>
            <a:r>
              <a:rPr lang="en-US" sz="1800" dirty="0">
                <a:solidFill>
                  <a:schemeClr val="tx1"/>
                </a:solidFill>
              </a:rPr>
              <a:t>The Indifferent Stars Above by Daniel James Brown</a:t>
            </a:r>
          </a:p>
          <a:p>
            <a:pPr indent="-182880">
              <a:lnSpc>
                <a:spcPct val="90000"/>
              </a:lnSpc>
              <a:buFont typeface="Wingdings" pitchFamily="2" charset="2"/>
              <a:buChar char="§"/>
            </a:pPr>
            <a:r>
              <a:rPr lang="en-US" sz="1800" dirty="0">
                <a:solidFill>
                  <a:schemeClr val="tx1"/>
                </a:solidFill>
              </a:rPr>
              <a:t>Trail of the First Wagons Over the Sierra Nevada (A Guide) by Charles K. Graydon</a:t>
            </a:r>
          </a:p>
          <a:p>
            <a:pPr indent="-182880">
              <a:lnSpc>
                <a:spcPct val="90000"/>
              </a:lnSpc>
              <a:buFont typeface="Wingdings" pitchFamily="2" charset="2"/>
              <a:buChar char="§"/>
            </a:pPr>
            <a:endParaRPr lang="en-US" sz="1800" dirty="0">
              <a:solidFill>
                <a:schemeClr val="tx1"/>
              </a:solidFill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19373530-15FD-4390-A707-0FA6DA4D51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03054FEE-E83D-4966-B2E7-594F3F4C0F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/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68741C56-588D-4397-A8F3-E84E946E0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126058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59F2BA-CD50-49E0-A951-368E28441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Tools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3DF9B4-8759-4B0D-A876-5510B42AC058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Clip NHT data by Route Name verify correct routes with GPS data</a:t>
            </a:r>
          </a:p>
          <a:p>
            <a:r>
              <a:rPr lang="en-US" dirty="0"/>
              <a:t>Notice mistake in screenshot?</a:t>
            </a:r>
          </a:p>
          <a:p>
            <a:r>
              <a:rPr lang="en-US" dirty="0"/>
              <a:t>Fill in Gaps within NHT data</a:t>
            </a:r>
          </a:p>
          <a:p>
            <a:r>
              <a:rPr lang="en-US" dirty="0"/>
              <a:t>Use out beyond to fix labeling in different scales</a:t>
            </a:r>
          </a:p>
          <a:p>
            <a:endParaRPr lang="en-US" dirty="0"/>
          </a:p>
        </p:txBody>
      </p:sp>
      <p:pic>
        <p:nvPicPr>
          <p:cNvPr id="10" name="Content Placeholder 9" descr="A picture containing text, map&#10;&#10;Description automatically generated">
            <a:extLst>
              <a:ext uri="{FF2B5EF4-FFF2-40B4-BE49-F238E27FC236}">
                <a16:creationId xmlns:a16="http://schemas.microsoft.com/office/drawing/2014/main" id="{0897CADD-3CB0-49D4-AFAF-8D521A2D0D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87490" y="213265"/>
            <a:ext cx="6711950" cy="3389284"/>
          </a:xfrm>
        </p:spPr>
      </p:pic>
      <p:pic>
        <p:nvPicPr>
          <p:cNvPr id="7" name="Picture 6" descr="A close up of a map&#10;&#10;Description automatically generated">
            <a:extLst>
              <a:ext uri="{FF2B5EF4-FFF2-40B4-BE49-F238E27FC236}">
                <a16:creationId xmlns:a16="http://schemas.microsoft.com/office/drawing/2014/main" id="{BFB00288-1487-4283-9228-F57BD87FE5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620" y="3874634"/>
            <a:ext cx="7908666" cy="2505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1422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6F29EA-8818-4598-A63B-367C0BFFB5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0229" y="685800"/>
            <a:ext cx="3750906" cy="1737360"/>
          </a:xfr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/>
              <a:t>Route approximation</a:t>
            </a:r>
          </a:p>
        </p:txBody>
      </p:sp>
      <p:pic>
        <p:nvPicPr>
          <p:cNvPr id="6" name="Content Placeholder 5" descr="A close up of a map&#10;&#10;Description automatically generated">
            <a:extLst>
              <a:ext uri="{FF2B5EF4-FFF2-40B4-BE49-F238E27FC236}">
                <a16:creationId xmlns:a16="http://schemas.microsoft.com/office/drawing/2014/main" id="{044D04B8-2898-4706-A44C-77AE915256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tretch/>
        </p:blipFill>
        <p:spPr>
          <a:xfrm>
            <a:off x="763556" y="685800"/>
            <a:ext cx="6711950" cy="1850359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45485B-431E-4D48-BA97-755E3FEB3A08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 vert="horz" lIns="91440" tIns="45720" rIns="91440" bIns="45720" rtlCol="0">
            <a:normAutofit/>
          </a:bodyPr>
          <a:lstStyle/>
          <a:p>
            <a:pPr indent="-182880">
              <a:lnSpc>
                <a:spcPct val="90000"/>
              </a:lnSpc>
              <a:buFont typeface="Wingdings" pitchFamily="2" charset="2"/>
              <a:buChar char="§"/>
            </a:pPr>
            <a:r>
              <a:rPr lang="en-US" sz="1800" dirty="0">
                <a:solidFill>
                  <a:schemeClr val="tx1"/>
                </a:solidFill>
              </a:rPr>
              <a:t>Used GPS data and NHT routes to verify primary route</a:t>
            </a:r>
          </a:p>
          <a:p>
            <a:pPr indent="-182880">
              <a:lnSpc>
                <a:spcPct val="90000"/>
              </a:lnSpc>
              <a:buFont typeface="Wingdings" pitchFamily="2" charset="2"/>
              <a:buChar char="§"/>
            </a:pPr>
            <a:r>
              <a:rPr lang="en-US" sz="1800" dirty="0">
                <a:solidFill>
                  <a:schemeClr val="tx1"/>
                </a:solidFill>
              </a:rPr>
              <a:t>Modified data in attribute table to create better labels</a:t>
            </a:r>
          </a:p>
          <a:p>
            <a:pPr indent="-182880">
              <a:lnSpc>
                <a:spcPct val="90000"/>
              </a:lnSpc>
              <a:buFont typeface="Wingdings" pitchFamily="2" charset="2"/>
              <a:buChar char="§"/>
            </a:pPr>
            <a:r>
              <a:rPr lang="en-US" sz="1800" dirty="0">
                <a:solidFill>
                  <a:schemeClr val="tx1"/>
                </a:solidFill>
              </a:rPr>
              <a:t>Used GPS data, historical references and topography to approximate Forlorn Hope </a:t>
            </a:r>
          </a:p>
        </p:txBody>
      </p:sp>
      <p:pic>
        <p:nvPicPr>
          <p:cNvPr id="12" name="Content Placeholder 11" descr="A close up of a map&#10;&#10;Description automatically generated">
            <a:extLst>
              <a:ext uri="{FF2B5EF4-FFF2-40B4-BE49-F238E27FC236}">
                <a16:creationId xmlns:a16="http://schemas.microsoft.com/office/drawing/2014/main" id="{A9B217C7-0A50-4C67-AC23-AF70E746D9C3}"/>
              </a:ext>
            </a:extLst>
          </p:cNvPr>
          <p:cNvPicPr>
            <a:picLocks noGrp="1" noChangeAspect="1"/>
          </p:cNvPicPr>
          <p:nvPr>
            <p:ph sz="quarter" idx="4294967295"/>
          </p:nvPr>
        </p:nvPicPr>
        <p:blipFill>
          <a:blip r:embed="rId3"/>
          <a:stretch>
            <a:fillRect/>
          </a:stretch>
        </p:blipFill>
        <p:spPr>
          <a:xfrm>
            <a:off x="103768" y="3023087"/>
            <a:ext cx="8158655" cy="3079133"/>
          </a:xfrm>
        </p:spPr>
      </p:pic>
    </p:spTree>
    <p:extLst>
      <p:ext uri="{BB962C8B-B14F-4D97-AF65-F5344CB8AC3E}">
        <p14:creationId xmlns:p14="http://schemas.microsoft.com/office/powerpoint/2010/main" val="23592616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45633D-7FA7-4D93-8E45-D385B582A1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2532B9D-ADFC-4AEF-97D4-9FC87BB61E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ln w="22225">
            <a:solidFill>
              <a:srgbClr val="7CF8E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picture containing text, map&#10;&#10;Description automatically generated">
            <a:extLst>
              <a:ext uri="{FF2B5EF4-FFF2-40B4-BE49-F238E27FC236}">
                <a16:creationId xmlns:a16="http://schemas.microsoft.com/office/drawing/2014/main" id="{94233295-7E1D-418C-A1A5-2448E929EE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9666" y="801792"/>
            <a:ext cx="8107076" cy="5249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3243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148</Words>
  <Application>Microsoft Office PowerPoint</Application>
  <PresentationFormat>Widescreen</PresentationFormat>
  <Paragraphs>24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Calibri</vt:lpstr>
      <vt:lpstr>Rockwell</vt:lpstr>
      <vt:lpstr>Rockwell Condensed</vt:lpstr>
      <vt:lpstr>Rockwell Extra Bold</vt:lpstr>
      <vt:lpstr>Wingdings</vt:lpstr>
      <vt:lpstr>Wood Type</vt:lpstr>
      <vt:lpstr>The Donner Party</vt:lpstr>
      <vt:lpstr>Inspiration</vt:lpstr>
      <vt:lpstr>Data and References</vt:lpstr>
      <vt:lpstr>Tools</vt:lpstr>
      <vt:lpstr>Route approximation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Donner Party</dc:title>
  <dc:creator>Ben Wechsler</dc:creator>
  <cp:lastModifiedBy>Jamie Fearn</cp:lastModifiedBy>
  <cp:revision>10</cp:revision>
  <dcterms:created xsi:type="dcterms:W3CDTF">2018-11-28T04:13:19Z</dcterms:created>
  <dcterms:modified xsi:type="dcterms:W3CDTF">2018-12-07T04:43:38Z</dcterms:modified>
</cp:coreProperties>
</file>