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9"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3" d="100"/>
          <a:sy n="103" d="100"/>
        </p:scale>
        <p:origin x="126"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12/8/2019</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205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12/8/2019</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73732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12/8/2019</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54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12/8/2019</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29272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12/8/2019</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18346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12/8/2019</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444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12/8/2019</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38699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12/8/2019</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315231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12/8/2019</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76119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12/8/2019</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39034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12/8/2019</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82326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12/8/2019</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5907586"/>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8" r:id="rId5"/>
    <p:sldLayoutId id="2147483722" r:id="rId6"/>
    <p:sldLayoutId id="2147483723" r:id="rId7"/>
    <p:sldLayoutId id="2147483724" r:id="rId8"/>
    <p:sldLayoutId id="2147483727" r:id="rId9"/>
    <p:sldLayoutId id="2147483725" r:id="rId10"/>
    <p:sldLayoutId id="2147483726" r:id="rId11"/>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AF4F2BA-3C03-4E2C-8ABC-0949B61B3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ody of water with a mountain in the background&#10;&#10;Description automatically generated">
            <a:extLst>
              <a:ext uri="{FF2B5EF4-FFF2-40B4-BE49-F238E27FC236}">
                <a16:creationId xmlns:a16="http://schemas.microsoft.com/office/drawing/2014/main" id="{F17C3483-2C83-43DB-8FBC-9E972F0C6338}"/>
              </a:ext>
            </a:extLst>
          </p:cNvPr>
          <p:cNvPicPr>
            <a:picLocks noChangeAspect="1"/>
          </p:cNvPicPr>
          <p:nvPr/>
        </p:nvPicPr>
        <p:blipFill rotWithShape="1">
          <a:blip r:embed="rId2">
            <a:alphaModFix amt="35000"/>
          </a:blip>
          <a:srcRect l="11994" r="14228"/>
          <a:stretch/>
        </p:blipFill>
        <p:spPr>
          <a:xfrm>
            <a:off x="20" y="10"/>
            <a:ext cx="12191980" cy="6857990"/>
          </a:xfrm>
          <a:prstGeom prst="rect">
            <a:avLst/>
          </a:prstGeom>
        </p:spPr>
      </p:pic>
      <p:sp>
        <p:nvSpPr>
          <p:cNvPr id="2" name="Title 1">
            <a:extLst>
              <a:ext uri="{FF2B5EF4-FFF2-40B4-BE49-F238E27FC236}">
                <a16:creationId xmlns:a16="http://schemas.microsoft.com/office/drawing/2014/main" id="{691FDDF1-789C-4E19-A2FC-D6CBEE1B27E6}"/>
              </a:ext>
            </a:extLst>
          </p:cNvPr>
          <p:cNvSpPr>
            <a:spLocks noGrp="1"/>
          </p:cNvSpPr>
          <p:nvPr>
            <p:ph type="ctrTitle"/>
          </p:nvPr>
        </p:nvSpPr>
        <p:spPr>
          <a:xfrm>
            <a:off x="1097280" y="758952"/>
            <a:ext cx="10058400" cy="3566160"/>
          </a:xfrm>
        </p:spPr>
        <p:txBody>
          <a:bodyPr>
            <a:normAutofit/>
          </a:bodyPr>
          <a:lstStyle/>
          <a:p>
            <a:r>
              <a:rPr lang="en-US" dirty="0">
                <a:solidFill>
                  <a:srgbClr val="FFFFFF"/>
                </a:solidFill>
              </a:rPr>
              <a:t>Sea Level Rise</a:t>
            </a:r>
          </a:p>
        </p:txBody>
      </p:sp>
      <p:sp>
        <p:nvSpPr>
          <p:cNvPr id="3" name="Subtitle 2">
            <a:extLst>
              <a:ext uri="{FF2B5EF4-FFF2-40B4-BE49-F238E27FC236}">
                <a16:creationId xmlns:a16="http://schemas.microsoft.com/office/drawing/2014/main" id="{8B6BBD04-2DEB-4184-BA3C-9D39876172F3}"/>
              </a:ext>
            </a:extLst>
          </p:cNvPr>
          <p:cNvSpPr>
            <a:spLocks noGrp="1"/>
          </p:cNvSpPr>
          <p:nvPr>
            <p:ph type="subTitle" idx="1"/>
          </p:nvPr>
        </p:nvSpPr>
        <p:spPr>
          <a:xfrm>
            <a:off x="1100051" y="4645152"/>
            <a:ext cx="10058400" cy="1143000"/>
          </a:xfrm>
        </p:spPr>
        <p:txBody>
          <a:bodyPr>
            <a:normAutofit/>
          </a:bodyPr>
          <a:lstStyle/>
          <a:p>
            <a:r>
              <a:rPr lang="en-US">
                <a:solidFill>
                  <a:srgbClr val="FFFFFF"/>
                </a:solidFill>
              </a:rPr>
              <a:t>Matthew Di Loreto</a:t>
            </a:r>
          </a:p>
        </p:txBody>
      </p:sp>
      <p:cxnSp>
        <p:nvCxnSpPr>
          <p:cNvPr id="16" name="Straight Connector 15">
            <a:extLst>
              <a:ext uri="{FF2B5EF4-FFF2-40B4-BE49-F238E27FC236}">
                <a16:creationId xmlns:a16="http://schemas.microsoft.com/office/drawing/2014/main" id="{A07787ED-5EDC-4C54-AD87-55B60D0FE3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40A8CA7-7D5A-43B0-A1A0-B558ECA9E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2949292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4EBF2-2474-4B72-A4E7-4CCBBD40C00B}"/>
              </a:ext>
            </a:extLst>
          </p:cNvPr>
          <p:cNvSpPr>
            <a:spLocks noGrp="1"/>
          </p:cNvSpPr>
          <p:nvPr>
            <p:ph type="title"/>
          </p:nvPr>
        </p:nvSpPr>
        <p:spPr/>
        <p:txBody>
          <a:bodyPr/>
          <a:lstStyle/>
          <a:p>
            <a:r>
              <a:rPr lang="en-US" dirty="0"/>
              <a:t>Disclaimer</a:t>
            </a:r>
          </a:p>
        </p:txBody>
      </p:sp>
      <p:sp>
        <p:nvSpPr>
          <p:cNvPr id="3" name="Content Placeholder 2">
            <a:extLst>
              <a:ext uri="{FF2B5EF4-FFF2-40B4-BE49-F238E27FC236}">
                <a16:creationId xmlns:a16="http://schemas.microsoft.com/office/drawing/2014/main" id="{0E474BB4-FD3F-4D2D-99A7-7A97540DD54D}"/>
              </a:ext>
            </a:extLst>
          </p:cNvPr>
          <p:cNvSpPr>
            <a:spLocks noGrp="1"/>
          </p:cNvSpPr>
          <p:nvPr>
            <p:ph idx="1"/>
          </p:nvPr>
        </p:nvSpPr>
        <p:spPr/>
        <p:txBody>
          <a:bodyPr>
            <a:normAutofit/>
          </a:bodyPr>
          <a:lstStyle/>
          <a:p>
            <a:pPr>
              <a:buFont typeface="Courier New" panose="02070309020205020404" pitchFamily="49" charset="0"/>
              <a:buChar char="o"/>
            </a:pPr>
            <a:r>
              <a:rPr lang="en-US" sz="2800" dirty="0"/>
              <a:t>Climate change is a hot subject, but long-term mitigation is necessary in any event. </a:t>
            </a:r>
          </a:p>
          <a:p>
            <a:pPr>
              <a:buFont typeface="Courier New" panose="02070309020205020404" pitchFamily="49" charset="0"/>
              <a:buChar char="o"/>
            </a:pPr>
            <a:r>
              <a:rPr lang="en-US" sz="2800" dirty="0"/>
              <a:t>This project isn’t meant to convince you or raise fear about the issue, but to raise awareness about potential changes in the future. </a:t>
            </a:r>
          </a:p>
          <a:p>
            <a:pPr>
              <a:buFont typeface="Courier New" panose="02070309020205020404" pitchFamily="49" charset="0"/>
              <a:buChar char="o"/>
            </a:pPr>
            <a:endParaRPr lang="en-US" sz="2800" dirty="0"/>
          </a:p>
        </p:txBody>
      </p:sp>
    </p:spTree>
    <p:extLst>
      <p:ext uri="{BB962C8B-B14F-4D97-AF65-F5344CB8AC3E}">
        <p14:creationId xmlns:p14="http://schemas.microsoft.com/office/powerpoint/2010/main" val="2550013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DE0CD-A3D5-4873-B6F5-5AF29B8D1103}"/>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91C414E1-8C03-4D11-820E-B175A734FB19}"/>
              </a:ext>
            </a:extLst>
          </p:cNvPr>
          <p:cNvSpPr>
            <a:spLocks noGrp="1"/>
          </p:cNvSpPr>
          <p:nvPr>
            <p:ph idx="1"/>
          </p:nvPr>
        </p:nvSpPr>
        <p:spPr/>
        <p:txBody>
          <a:bodyPr>
            <a:normAutofit/>
          </a:bodyPr>
          <a:lstStyle/>
          <a:p>
            <a:pPr>
              <a:buFont typeface="Courier New" panose="02070309020205020404" pitchFamily="49" charset="0"/>
              <a:buChar char="o"/>
            </a:pPr>
            <a:r>
              <a:rPr lang="en-US" sz="2800" dirty="0"/>
              <a:t>My initial interest in the project was wanting to include California and its Water. (Huge policy area in our State)</a:t>
            </a:r>
          </a:p>
          <a:p>
            <a:pPr>
              <a:buFont typeface="Courier New" panose="02070309020205020404" pitchFamily="49" charset="0"/>
              <a:buChar char="o"/>
            </a:pPr>
            <a:r>
              <a:rPr lang="en-US" sz="2800" dirty="0"/>
              <a:t>At first the focus was on the State as a whole; however it would be practical to focus on a specific region in more detail.</a:t>
            </a:r>
          </a:p>
          <a:p>
            <a:pPr>
              <a:buFont typeface="Courier New" panose="02070309020205020404" pitchFamily="49" charset="0"/>
              <a:buChar char="o"/>
            </a:pPr>
            <a:r>
              <a:rPr lang="en-US" sz="2800" dirty="0"/>
              <a:t>This project was based on an Interactive map on the NOAA webpage, but it isn’t quite seamless as a static display.</a:t>
            </a:r>
          </a:p>
        </p:txBody>
      </p:sp>
      <p:pic>
        <p:nvPicPr>
          <p:cNvPr id="5" name="Picture 4">
            <a:extLst>
              <a:ext uri="{FF2B5EF4-FFF2-40B4-BE49-F238E27FC236}">
                <a16:creationId xmlns:a16="http://schemas.microsoft.com/office/drawing/2014/main" id="{2916BB97-7F60-45C9-9E47-746C0603A161}"/>
              </a:ext>
            </a:extLst>
          </p:cNvPr>
          <p:cNvPicPr>
            <a:picLocks noChangeAspect="1"/>
          </p:cNvPicPr>
          <p:nvPr/>
        </p:nvPicPr>
        <p:blipFill>
          <a:blip r:embed="rId2"/>
          <a:stretch>
            <a:fillRect/>
          </a:stretch>
        </p:blipFill>
        <p:spPr>
          <a:xfrm>
            <a:off x="10593705" y="4863823"/>
            <a:ext cx="1450756" cy="1450756"/>
          </a:xfrm>
          <a:prstGeom prst="rect">
            <a:avLst/>
          </a:prstGeom>
        </p:spPr>
      </p:pic>
    </p:spTree>
    <p:extLst>
      <p:ext uri="{BB962C8B-B14F-4D97-AF65-F5344CB8AC3E}">
        <p14:creationId xmlns:p14="http://schemas.microsoft.com/office/powerpoint/2010/main" val="2445520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EF2A3-4724-4297-9DD8-F01372D76F52}"/>
              </a:ext>
            </a:extLst>
          </p:cNvPr>
          <p:cNvSpPr>
            <a:spLocks noGrp="1"/>
          </p:cNvSpPr>
          <p:nvPr>
            <p:ph type="title"/>
          </p:nvPr>
        </p:nvSpPr>
        <p:spPr/>
        <p:txBody>
          <a:bodyPr/>
          <a:lstStyle/>
          <a:p>
            <a:r>
              <a:rPr lang="en-US" dirty="0"/>
              <a:t>Project Aims</a:t>
            </a:r>
          </a:p>
        </p:txBody>
      </p:sp>
      <p:sp>
        <p:nvSpPr>
          <p:cNvPr id="3" name="Content Placeholder 2">
            <a:extLst>
              <a:ext uri="{FF2B5EF4-FFF2-40B4-BE49-F238E27FC236}">
                <a16:creationId xmlns:a16="http://schemas.microsoft.com/office/drawing/2014/main" id="{541744CC-908E-4E55-8A67-FAE6FB8E221B}"/>
              </a:ext>
            </a:extLst>
          </p:cNvPr>
          <p:cNvSpPr>
            <a:spLocks noGrp="1"/>
          </p:cNvSpPr>
          <p:nvPr>
            <p:ph idx="1"/>
          </p:nvPr>
        </p:nvSpPr>
        <p:spPr/>
        <p:txBody>
          <a:bodyPr>
            <a:normAutofit/>
          </a:bodyPr>
          <a:lstStyle/>
          <a:p>
            <a:pPr marL="457200" indent="-457200">
              <a:buFont typeface="+mj-lt"/>
              <a:buAutoNum type="arabicPeriod"/>
            </a:pPr>
            <a:r>
              <a:rPr lang="en-US" sz="2800" dirty="0"/>
              <a:t>Create a ‘clean’ version of the ArcGIS map for wider use.</a:t>
            </a:r>
          </a:p>
          <a:p>
            <a:pPr marL="457200" indent="-457200">
              <a:buFont typeface="+mj-lt"/>
              <a:buAutoNum type="arabicPeriod"/>
            </a:pPr>
            <a:r>
              <a:rPr lang="en-US" sz="2800" dirty="0"/>
              <a:t>Using elements of map making -make the map elements ‘user friendly’ for the general public. </a:t>
            </a:r>
          </a:p>
          <a:p>
            <a:pPr marL="457200" indent="-457200">
              <a:buFont typeface="+mj-lt"/>
              <a:buAutoNum type="arabicPeriod"/>
            </a:pPr>
            <a:r>
              <a:rPr lang="en-US" sz="2800" dirty="0"/>
              <a:t>Present the information in an understandable manner for the average person.</a:t>
            </a:r>
          </a:p>
          <a:p>
            <a:pPr marL="457200" indent="-457200">
              <a:buFont typeface="+mj-lt"/>
              <a:buAutoNum type="arabicPeriod"/>
            </a:pPr>
            <a:endParaRPr lang="en-US" sz="2800" dirty="0"/>
          </a:p>
        </p:txBody>
      </p:sp>
    </p:spTree>
    <p:extLst>
      <p:ext uri="{BB962C8B-B14F-4D97-AF65-F5344CB8AC3E}">
        <p14:creationId xmlns:p14="http://schemas.microsoft.com/office/powerpoint/2010/main" val="2532562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40F93-9827-4BD0-9CF4-4ED0AEF05BD5}"/>
              </a:ext>
            </a:extLst>
          </p:cNvPr>
          <p:cNvSpPr>
            <a:spLocks noGrp="1"/>
          </p:cNvSpPr>
          <p:nvPr>
            <p:ph type="title"/>
          </p:nvPr>
        </p:nvSpPr>
        <p:spPr/>
        <p:txBody>
          <a:bodyPr/>
          <a:lstStyle/>
          <a:p>
            <a:r>
              <a:rPr lang="en-US" dirty="0"/>
              <a:t>Previous versions of Map Data</a:t>
            </a:r>
          </a:p>
        </p:txBody>
      </p:sp>
      <p:pic>
        <p:nvPicPr>
          <p:cNvPr id="4" name="Content Placeholder 3">
            <a:extLst>
              <a:ext uri="{FF2B5EF4-FFF2-40B4-BE49-F238E27FC236}">
                <a16:creationId xmlns:a16="http://schemas.microsoft.com/office/drawing/2014/main" id="{A4CA6828-A585-4FB3-9231-ABC3B8F397C3}"/>
              </a:ext>
            </a:extLst>
          </p:cNvPr>
          <p:cNvPicPr>
            <a:picLocks noGrp="1" noChangeAspect="1"/>
          </p:cNvPicPr>
          <p:nvPr>
            <p:ph idx="1"/>
          </p:nvPr>
        </p:nvPicPr>
        <p:blipFill>
          <a:blip r:embed="rId2"/>
          <a:stretch>
            <a:fillRect/>
          </a:stretch>
        </p:blipFill>
        <p:spPr>
          <a:xfrm>
            <a:off x="460046" y="2031707"/>
            <a:ext cx="6295318" cy="3473386"/>
          </a:xfrm>
          <a:prstGeom prst="rect">
            <a:avLst/>
          </a:prstGeom>
        </p:spPr>
      </p:pic>
      <p:pic>
        <p:nvPicPr>
          <p:cNvPr id="5" name="Picture 4">
            <a:extLst>
              <a:ext uri="{FF2B5EF4-FFF2-40B4-BE49-F238E27FC236}">
                <a16:creationId xmlns:a16="http://schemas.microsoft.com/office/drawing/2014/main" id="{6C1A94DA-0176-477B-8F7A-F723F8F0B610}"/>
              </a:ext>
            </a:extLst>
          </p:cNvPr>
          <p:cNvPicPr>
            <a:picLocks noChangeAspect="1"/>
          </p:cNvPicPr>
          <p:nvPr/>
        </p:nvPicPr>
        <p:blipFill>
          <a:blip r:embed="rId3"/>
          <a:stretch>
            <a:fillRect/>
          </a:stretch>
        </p:blipFill>
        <p:spPr>
          <a:xfrm>
            <a:off x="6828970" y="2108718"/>
            <a:ext cx="5308139" cy="3396375"/>
          </a:xfrm>
          <a:prstGeom prst="rect">
            <a:avLst/>
          </a:prstGeom>
        </p:spPr>
      </p:pic>
    </p:spTree>
    <p:extLst>
      <p:ext uri="{BB962C8B-B14F-4D97-AF65-F5344CB8AC3E}">
        <p14:creationId xmlns:p14="http://schemas.microsoft.com/office/powerpoint/2010/main" val="4218785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624A-CCCF-4A0F-B448-B7AB272B9E3D}"/>
              </a:ext>
            </a:extLst>
          </p:cNvPr>
          <p:cNvSpPr>
            <a:spLocks noGrp="1"/>
          </p:cNvSpPr>
          <p:nvPr>
            <p:ph type="title"/>
          </p:nvPr>
        </p:nvSpPr>
        <p:spPr/>
        <p:txBody>
          <a:bodyPr/>
          <a:lstStyle/>
          <a:p>
            <a:r>
              <a:rPr lang="en-US" dirty="0"/>
              <a:t>Procedure</a:t>
            </a:r>
          </a:p>
        </p:txBody>
      </p:sp>
      <p:sp>
        <p:nvSpPr>
          <p:cNvPr id="3" name="Content Placeholder 2">
            <a:extLst>
              <a:ext uri="{FF2B5EF4-FFF2-40B4-BE49-F238E27FC236}">
                <a16:creationId xmlns:a16="http://schemas.microsoft.com/office/drawing/2014/main" id="{3296C743-7672-450A-A2D4-CEE038AED783}"/>
              </a:ext>
            </a:extLst>
          </p:cNvPr>
          <p:cNvSpPr>
            <a:spLocks noGrp="1"/>
          </p:cNvSpPr>
          <p:nvPr>
            <p:ph idx="1"/>
          </p:nvPr>
        </p:nvSpPr>
        <p:spPr>
          <a:xfrm>
            <a:off x="1097280" y="2108201"/>
            <a:ext cx="10058400" cy="4208709"/>
          </a:xfrm>
        </p:spPr>
        <p:txBody>
          <a:bodyPr>
            <a:normAutofit/>
          </a:bodyPr>
          <a:lstStyle/>
          <a:p>
            <a:pPr>
              <a:buFont typeface="Courier New" panose="02070309020205020404" pitchFamily="49" charset="0"/>
              <a:buChar char="o"/>
            </a:pPr>
            <a:r>
              <a:rPr lang="en-US" dirty="0"/>
              <a:t>The first step in the map making process was one of the more challenging elements. There is a lot of Sea Level Rise region specific data… but for the East Coast especially the Carolinas. Fortunately, there is a NOAA map available in GIS through the California Land Commission that was open through the All-Portal. </a:t>
            </a:r>
          </a:p>
          <a:p>
            <a:pPr>
              <a:buFont typeface="Courier New" panose="02070309020205020404" pitchFamily="49" charset="0"/>
              <a:buChar char="o"/>
            </a:pPr>
            <a:r>
              <a:rPr lang="en-US" dirty="0"/>
              <a:t>With this map, the next step was to clear all the elements that added to the ‘chaos’. Outlines of every levee in the state,  median river lines, power plants, hospitals, etc. giving the map a ‘busy’ feeling. These were cleared in order to save just the Sea Level Data. </a:t>
            </a:r>
          </a:p>
          <a:p>
            <a:pPr>
              <a:buFont typeface="Courier New" panose="02070309020205020404" pitchFamily="49" charset="0"/>
              <a:buChar char="o"/>
            </a:pPr>
            <a:r>
              <a:rPr lang="en-US" dirty="0"/>
              <a:t>The final step in the process was to use methods of cartography and map making in order to make a readable map for the viewer. Additionally, the Map Image Files had to be recolored to correspond with relevant sea level data. The map was then cropped to only include the area of concern.</a:t>
            </a:r>
          </a:p>
        </p:txBody>
      </p:sp>
    </p:spTree>
    <p:extLst>
      <p:ext uri="{BB962C8B-B14F-4D97-AF65-F5344CB8AC3E}">
        <p14:creationId xmlns:p14="http://schemas.microsoft.com/office/powerpoint/2010/main" val="4182878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EB4F8-26AF-49CF-9647-9982CBD79012}"/>
              </a:ext>
            </a:extLst>
          </p:cNvPr>
          <p:cNvSpPr>
            <a:spLocks noGrp="1"/>
          </p:cNvSpPr>
          <p:nvPr>
            <p:ph type="title"/>
          </p:nvPr>
        </p:nvSpPr>
        <p:spPr/>
        <p:txBody>
          <a:bodyPr/>
          <a:lstStyle/>
          <a:p>
            <a:r>
              <a:rPr lang="en-US" dirty="0"/>
              <a:t>Issues &amp; Challenges</a:t>
            </a:r>
          </a:p>
        </p:txBody>
      </p:sp>
      <p:sp>
        <p:nvSpPr>
          <p:cNvPr id="3" name="Content Placeholder 2">
            <a:extLst>
              <a:ext uri="{FF2B5EF4-FFF2-40B4-BE49-F238E27FC236}">
                <a16:creationId xmlns:a16="http://schemas.microsoft.com/office/drawing/2014/main" id="{5685117D-634D-402A-A825-7FEBB72E86B4}"/>
              </a:ext>
            </a:extLst>
          </p:cNvPr>
          <p:cNvSpPr>
            <a:spLocks noGrp="1"/>
          </p:cNvSpPr>
          <p:nvPr>
            <p:ph idx="1"/>
          </p:nvPr>
        </p:nvSpPr>
        <p:spPr/>
        <p:txBody>
          <a:bodyPr>
            <a:normAutofit lnSpcReduction="10000"/>
          </a:bodyPr>
          <a:lstStyle/>
          <a:p>
            <a:pPr>
              <a:buFont typeface="Courier New" panose="02070309020205020404" pitchFamily="49" charset="0"/>
              <a:buChar char="o"/>
            </a:pPr>
            <a:r>
              <a:rPr lang="en-US" sz="2400" dirty="0"/>
              <a:t>There were a few issues along the project that did make it at initial challenge, however, solutions were found to work around and make a respectable map. </a:t>
            </a:r>
          </a:p>
          <a:p>
            <a:pPr>
              <a:buFont typeface="Courier New" panose="02070309020205020404" pitchFamily="49" charset="0"/>
              <a:buChar char="o"/>
            </a:pPr>
            <a:r>
              <a:rPr lang="en-US" sz="2400" dirty="0"/>
              <a:t>The first issue was the lack of region-specific data, however, whole country data can be narrowed down to just include the region data.  Unfortunately, the file I found wasn’t ‘editable’, so cropping was the only way to display relevant data on the map.</a:t>
            </a:r>
          </a:p>
          <a:p>
            <a:pPr>
              <a:buFont typeface="Courier New" panose="02070309020205020404" pitchFamily="49" charset="0"/>
              <a:buChar char="o"/>
            </a:pPr>
            <a:r>
              <a:rPr lang="en-US" sz="2400" dirty="0"/>
              <a:t>With the non-editable nature of the data, I did also have to manipulate some displays for simplicity purposes, and not have non-identifiable markings on the map (example: shaded green areas or other non-legend colors).</a:t>
            </a:r>
          </a:p>
        </p:txBody>
      </p:sp>
    </p:spTree>
    <p:extLst>
      <p:ext uri="{BB962C8B-B14F-4D97-AF65-F5344CB8AC3E}">
        <p14:creationId xmlns:p14="http://schemas.microsoft.com/office/powerpoint/2010/main" val="1980723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37799-3D76-457A-8B09-CE0E0F8612D0}"/>
              </a:ext>
            </a:extLst>
          </p:cNvPr>
          <p:cNvSpPr>
            <a:spLocks noGrp="1"/>
          </p:cNvSpPr>
          <p:nvPr>
            <p:ph type="title"/>
          </p:nvPr>
        </p:nvSpPr>
        <p:spPr/>
        <p:txBody>
          <a:bodyPr/>
          <a:lstStyle/>
          <a:p>
            <a:r>
              <a:rPr lang="en-US" dirty="0"/>
              <a:t>Learning Experiences</a:t>
            </a:r>
          </a:p>
        </p:txBody>
      </p:sp>
      <p:sp>
        <p:nvSpPr>
          <p:cNvPr id="3" name="Content Placeholder 2">
            <a:extLst>
              <a:ext uri="{FF2B5EF4-FFF2-40B4-BE49-F238E27FC236}">
                <a16:creationId xmlns:a16="http://schemas.microsoft.com/office/drawing/2014/main" id="{52EA083E-B025-46EB-B168-B42D3D9B53B2}"/>
              </a:ext>
            </a:extLst>
          </p:cNvPr>
          <p:cNvSpPr>
            <a:spLocks noGrp="1"/>
          </p:cNvSpPr>
          <p:nvPr>
            <p:ph idx="1"/>
          </p:nvPr>
        </p:nvSpPr>
        <p:spPr/>
        <p:txBody>
          <a:bodyPr>
            <a:normAutofit/>
          </a:bodyPr>
          <a:lstStyle/>
          <a:p>
            <a:pPr>
              <a:buFont typeface="Courier New" panose="02070309020205020404" pitchFamily="49" charset="0"/>
              <a:buChar char="o"/>
            </a:pPr>
            <a:r>
              <a:rPr lang="en-US" sz="2400" dirty="0"/>
              <a:t>I learned that for projects, there isn’t a reason to reinvent the wheel all the time; it can be as effective to manipulate the data display for other purposes. </a:t>
            </a:r>
          </a:p>
          <a:p>
            <a:pPr>
              <a:buFont typeface="Courier New" panose="02070309020205020404" pitchFamily="49" charset="0"/>
              <a:buChar char="o"/>
            </a:pPr>
            <a:r>
              <a:rPr lang="en-US" sz="2400" dirty="0"/>
              <a:t>I also learned that when downloading files, to make sure its editable data, in this way I can have greater freedoms on the presentation aspect.</a:t>
            </a:r>
          </a:p>
          <a:p>
            <a:pPr>
              <a:buFont typeface="Courier New" panose="02070309020205020404" pitchFamily="49" charset="0"/>
              <a:buChar char="o"/>
            </a:pPr>
            <a:r>
              <a:rPr lang="en-US" sz="2400" dirty="0"/>
              <a:t>Simplicity can be better for general presentation – no need to present every single aspect or element that may or may not be relevant. </a:t>
            </a:r>
          </a:p>
          <a:p>
            <a:pPr>
              <a:buFont typeface="Courier New" panose="02070309020205020404" pitchFamily="49" charset="0"/>
              <a:buChar char="o"/>
            </a:pPr>
            <a:endParaRPr lang="en-US" sz="2400" dirty="0"/>
          </a:p>
        </p:txBody>
      </p:sp>
    </p:spTree>
    <p:extLst>
      <p:ext uri="{BB962C8B-B14F-4D97-AF65-F5344CB8AC3E}">
        <p14:creationId xmlns:p14="http://schemas.microsoft.com/office/powerpoint/2010/main" val="50965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3">
            <a:extLst>
              <a:ext uri="{FF2B5EF4-FFF2-40B4-BE49-F238E27FC236}">
                <a16:creationId xmlns:a16="http://schemas.microsoft.com/office/drawing/2014/main" id="{E674B5D3-395A-4648-B114-86E8123B90DF}"/>
              </a:ext>
            </a:extLst>
          </p:cNvPr>
          <p:cNvPicPr>
            <a:picLocks noChangeAspect="1"/>
          </p:cNvPicPr>
          <p:nvPr/>
        </p:nvPicPr>
        <p:blipFill>
          <a:blip r:embed="rId2"/>
          <a:stretch>
            <a:fillRect/>
          </a:stretch>
        </p:blipFill>
        <p:spPr>
          <a:xfrm>
            <a:off x="4009180" y="578153"/>
            <a:ext cx="4173639" cy="5402770"/>
          </a:xfrm>
          <a:prstGeom prst="rect">
            <a:avLst/>
          </a:prstGeom>
        </p:spPr>
      </p:pic>
    </p:spTree>
    <p:extLst>
      <p:ext uri="{BB962C8B-B14F-4D97-AF65-F5344CB8AC3E}">
        <p14:creationId xmlns:p14="http://schemas.microsoft.com/office/powerpoint/2010/main" val="246883018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1</TotalTime>
  <Words>561</Words>
  <Application>Microsoft Office PowerPoint</Application>
  <PresentationFormat>Widescreen</PresentationFormat>
  <Paragraphs>26</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Courier New</vt:lpstr>
      <vt:lpstr>Georgia Pro Cond Light</vt:lpstr>
      <vt:lpstr>Speak Pro</vt:lpstr>
      <vt:lpstr>RetrospectVTI</vt:lpstr>
      <vt:lpstr>Sea Level Rise</vt:lpstr>
      <vt:lpstr>Disclaimer</vt:lpstr>
      <vt:lpstr>Background</vt:lpstr>
      <vt:lpstr>Project Aims</vt:lpstr>
      <vt:lpstr>Previous versions of Map Data</vt:lpstr>
      <vt:lpstr>Procedure</vt:lpstr>
      <vt:lpstr>Issues &amp; Challenges</vt:lpstr>
      <vt:lpstr>Learning Experiences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 Level Rise</dc:title>
  <dc:creator>Matthew Di Loreto</dc:creator>
  <cp:lastModifiedBy>Matthew Di Loreto</cp:lastModifiedBy>
  <cp:revision>1</cp:revision>
  <dcterms:created xsi:type="dcterms:W3CDTF">2019-12-09T04:50:30Z</dcterms:created>
  <dcterms:modified xsi:type="dcterms:W3CDTF">2019-12-09T04:51:31Z</dcterms:modified>
</cp:coreProperties>
</file>