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8" r:id="rId4"/>
    <p:sldId id="261" r:id="rId5"/>
    <p:sldId id="258" r:id="rId6"/>
    <p:sldId id="259" r:id="rId7"/>
    <p:sldId id="260" r:id="rId8"/>
    <p:sldId id="262" r:id="rId9"/>
    <p:sldId id="263" r:id="rId10"/>
    <p:sldId id="264" r:id="rId11"/>
    <p:sldId id="265" r:id="rId12"/>
    <p:sldId id="266"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6" d="100"/>
          <a:sy n="106" d="100"/>
        </p:scale>
        <p:origin x="126"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12/14/2018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288938"/>
            <a:ext cx="7766936" cy="2310939"/>
          </a:xfrm>
        </p:spPr>
        <p:txBody>
          <a:bodyPr/>
          <a:lstStyle/>
          <a:p>
            <a:pPr algn="l"/>
            <a:r>
              <a:rPr lang="en-US" sz="4400" dirty="0" smtClean="0">
                <a:latin typeface="Arial" panose="020B0604020202020204" pitchFamily="34" charset="0"/>
                <a:cs typeface="Arial" panose="020B0604020202020204" pitchFamily="34" charset="0"/>
              </a:rPr>
              <a:t>Sacramento Vegan Spots &amp;</a:t>
            </a:r>
            <a:br>
              <a:rPr lang="en-US" sz="4400" dirty="0" smtClean="0">
                <a:latin typeface="Arial" panose="020B0604020202020204" pitchFamily="34" charset="0"/>
                <a:cs typeface="Arial" panose="020B0604020202020204" pitchFamily="34" charset="0"/>
              </a:rPr>
            </a:br>
            <a:r>
              <a:rPr lang="en-US" sz="4400" dirty="0" smtClean="0">
                <a:latin typeface="Arial" panose="020B0604020202020204" pitchFamily="34" charset="0"/>
                <a:cs typeface="Arial" panose="020B0604020202020204" pitchFamily="34" charset="0"/>
              </a:rPr>
              <a:t>Impossible Burger Locations</a:t>
            </a:r>
            <a:br>
              <a:rPr lang="en-US" sz="4400" dirty="0" smtClean="0">
                <a:latin typeface="Arial" panose="020B0604020202020204" pitchFamily="34" charset="0"/>
                <a:cs typeface="Arial" panose="020B0604020202020204" pitchFamily="34" charset="0"/>
              </a:rPr>
            </a:br>
            <a:r>
              <a:rPr lang="en-US" sz="3600" dirty="0" smtClean="0">
                <a:solidFill>
                  <a:srgbClr val="7030A0"/>
                </a:solidFill>
                <a:latin typeface="Arial" panose="020B0604020202020204" pitchFamily="34" charset="0"/>
                <a:cs typeface="Arial" panose="020B0604020202020204" pitchFamily="34" charset="0"/>
              </a:rPr>
              <a:t>Web Map Application</a:t>
            </a:r>
            <a:endParaRPr lang="en-US" sz="4400" dirty="0">
              <a:solidFill>
                <a:srgbClr val="7030A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normAutofit/>
          </a:bodyPr>
          <a:lstStyle/>
          <a:p>
            <a:r>
              <a:rPr lang="en-US" sz="2800" dirty="0" smtClean="0"/>
              <a:t>Devin Byrne</a:t>
            </a:r>
          </a:p>
          <a:p>
            <a:r>
              <a:rPr lang="en-US" sz="2800" dirty="0" smtClean="0"/>
              <a:t>GEOG 385</a:t>
            </a:r>
            <a:endParaRPr lang="en-US" sz="28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263" y="0"/>
            <a:ext cx="1905610" cy="1288938"/>
          </a:xfrm>
          <a:prstGeom prst="rect">
            <a:avLst/>
          </a:prstGeom>
        </p:spPr>
      </p:pic>
    </p:spTree>
    <p:extLst>
      <p:ext uri="{BB962C8B-B14F-4D97-AF65-F5344CB8AC3E}">
        <p14:creationId xmlns:p14="http://schemas.microsoft.com/office/powerpoint/2010/main" val="699350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9665" y="1055716"/>
            <a:ext cx="7506393" cy="5170646"/>
          </a:xfrm>
          <a:prstGeom prst="rect">
            <a:avLst/>
          </a:prstGeom>
          <a:noFill/>
        </p:spPr>
        <p:txBody>
          <a:bodyPr wrap="square" rtlCol="0">
            <a:spAutoFit/>
          </a:bodyPr>
          <a:lstStyle/>
          <a:p>
            <a:pPr algn="ctr"/>
            <a:r>
              <a:rPr lang="en-US" sz="2400" dirty="0" smtClean="0">
                <a:solidFill>
                  <a:srgbClr val="7030A0"/>
                </a:solidFill>
              </a:rPr>
              <a:t>Web Map Application Capabilities</a:t>
            </a:r>
          </a:p>
          <a:p>
            <a:pPr algn="ctr"/>
            <a:endParaRPr lang="en-US" dirty="0"/>
          </a:p>
          <a:p>
            <a:pPr marL="285750" indent="-285750">
              <a:buFont typeface="Arial" panose="020B0604020202020204" pitchFamily="34" charset="0"/>
              <a:buChar char="•"/>
            </a:pPr>
            <a:r>
              <a:rPr lang="en-US" dirty="0" smtClean="0"/>
              <a:t>Online Map Application that informs users of </a:t>
            </a:r>
            <a:r>
              <a:rPr lang="en-US" dirty="0" smtClean="0">
                <a:solidFill>
                  <a:srgbClr val="7030A0"/>
                </a:solidFill>
              </a:rPr>
              <a:t>vegan options </a:t>
            </a:r>
            <a:r>
              <a:rPr lang="en-US" dirty="0" smtClean="0"/>
              <a:t>and </a:t>
            </a:r>
            <a:r>
              <a:rPr lang="en-US" dirty="0" smtClean="0">
                <a:solidFill>
                  <a:srgbClr val="7030A0"/>
                </a:solidFill>
              </a:rPr>
              <a:t>vegan </a:t>
            </a:r>
            <a:r>
              <a:rPr lang="en-US" dirty="0" smtClean="0">
                <a:solidFill>
                  <a:srgbClr val="7030A0"/>
                </a:solidFill>
              </a:rPr>
              <a:t>“Impossible Burger” </a:t>
            </a:r>
            <a:r>
              <a:rPr lang="en-US" dirty="0" smtClean="0">
                <a:solidFill>
                  <a:srgbClr val="7030A0"/>
                </a:solidFill>
              </a:rPr>
              <a:t>locations</a:t>
            </a:r>
            <a:r>
              <a:rPr lang="en-US" dirty="0" smtClean="0"/>
              <a:t> in downtown Sacramento</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Filter which restaurants offer vegan options, and which offer the Impossible Burger, or neither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Filter common </a:t>
            </a:r>
            <a:r>
              <a:rPr lang="en-US" dirty="0" smtClean="0">
                <a:solidFill>
                  <a:srgbClr val="7030A0"/>
                </a:solidFill>
              </a:rPr>
              <a:t>parking options </a:t>
            </a:r>
            <a:r>
              <a:rPr lang="en-US" dirty="0" smtClean="0"/>
              <a:t>based on the relative location of the restaurants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Directions option for each restaurant available in the Pop Ups ellipse icon, for each restaurant based on the current location of the user. Or the distance between two restaurants, or more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Web </a:t>
            </a:r>
            <a:r>
              <a:rPr lang="en-US" dirty="0"/>
              <a:t>links to Yelp, Sacramento Vegan Facebook, and Impossible Burger website</a:t>
            </a:r>
          </a:p>
          <a:p>
            <a:pPr marL="285750" indent="-285750">
              <a:buFont typeface="Arial" panose="020B0604020202020204" pitchFamily="34" charset="0"/>
              <a:buChar char="•"/>
            </a:pPr>
            <a:endParaRPr lang="en-US" dirty="0" smtClean="0"/>
          </a:p>
        </p:txBody>
      </p:sp>
    </p:spTree>
    <p:extLst>
      <p:ext uri="{BB962C8B-B14F-4D97-AF65-F5344CB8AC3E}">
        <p14:creationId xmlns:p14="http://schemas.microsoft.com/office/powerpoint/2010/main" val="402197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929180" y="473989"/>
            <a:ext cx="7429500" cy="5943600"/>
          </a:xfrm>
          <a:prstGeom prst="rect">
            <a:avLst/>
          </a:prstGeom>
        </p:spPr>
      </p:pic>
      <p:sp>
        <p:nvSpPr>
          <p:cNvPr id="4" name="TextBox 3"/>
          <p:cNvSpPr txBox="1"/>
          <p:nvPr/>
        </p:nvSpPr>
        <p:spPr>
          <a:xfrm>
            <a:off x="139485" y="473989"/>
            <a:ext cx="2510725" cy="5355312"/>
          </a:xfrm>
          <a:prstGeom prst="rect">
            <a:avLst/>
          </a:prstGeom>
          <a:noFill/>
        </p:spPr>
        <p:txBody>
          <a:bodyPr wrap="square" rtlCol="0">
            <a:spAutoFit/>
          </a:bodyPr>
          <a:lstStyle/>
          <a:p>
            <a:pPr marL="285750" indent="-285750">
              <a:buFont typeface="Arial" panose="020B0604020202020204" pitchFamily="34" charset="0"/>
              <a:buChar char="•"/>
            </a:pPr>
            <a:r>
              <a:rPr lang="en-US" dirty="0" smtClean="0">
                <a:solidFill>
                  <a:schemeClr val="accent1"/>
                </a:solidFill>
              </a:rPr>
              <a:t>Vegan Restaurant App displays all restaurants as point features  </a:t>
            </a:r>
          </a:p>
          <a:p>
            <a:pPr marL="285750" indent="-285750">
              <a:buFont typeface="Arial" panose="020B0604020202020204" pitchFamily="34" charset="0"/>
              <a:buChar char="•"/>
            </a:pPr>
            <a:endParaRPr lang="en-US" dirty="0">
              <a:solidFill>
                <a:schemeClr val="accent1"/>
              </a:solidFill>
            </a:endParaRPr>
          </a:p>
          <a:p>
            <a:pPr marL="285750" indent="-285750">
              <a:buFont typeface="Arial" panose="020B0604020202020204" pitchFamily="34" charset="0"/>
              <a:buChar char="•"/>
            </a:pPr>
            <a:r>
              <a:rPr lang="en-US" dirty="0" smtClean="0">
                <a:solidFill>
                  <a:schemeClr val="accent1"/>
                </a:solidFill>
              </a:rPr>
              <a:t>Parking features can be activated in the Layers widget </a:t>
            </a:r>
          </a:p>
          <a:p>
            <a:pPr marL="285750" indent="-285750">
              <a:buFont typeface="Arial" panose="020B0604020202020204" pitchFamily="34" charset="0"/>
              <a:buChar char="•"/>
            </a:pPr>
            <a:endParaRPr lang="en-US" dirty="0" smtClean="0">
              <a:solidFill>
                <a:schemeClr val="accent1"/>
              </a:solidFill>
            </a:endParaRPr>
          </a:p>
          <a:p>
            <a:pPr marL="285750" indent="-285750">
              <a:buFont typeface="Arial" panose="020B0604020202020204" pitchFamily="34" charset="0"/>
              <a:buChar char="•"/>
            </a:pPr>
            <a:r>
              <a:rPr lang="en-US" dirty="0" smtClean="0">
                <a:solidFill>
                  <a:schemeClr val="accent1"/>
                </a:solidFill>
              </a:rPr>
              <a:t>App offers a “word-of-mouth” appeal to its design and purpose which </a:t>
            </a:r>
            <a:r>
              <a:rPr lang="en-US" u="sng" dirty="0" smtClean="0">
                <a:solidFill>
                  <a:schemeClr val="accent1"/>
                </a:solidFill>
              </a:rPr>
              <a:t>makes the user feel like the recommendations are genuine</a:t>
            </a:r>
            <a:r>
              <a:rPr lang="en-US" dirty="0" smtClean="0">
                <a:solidFill>
                  <a:schemeClr val="accent1"/>
                </a:solidFill>
              </a:rPr>
              <a:t>, rather than Yelp influenced</a:t>
            </a:r>
            <a:endParaRPr lang="en-US" dirty="0">
              <a:solidFill>
                <a:schemeClr val="accent1"/>
              </a:solidFill>
            </a:endParaRPr>
          </a:p>
        </p:txBody>
      </p:sp>
      <p:cxnSp>
        <p:nvCxnSpPr>
          <p:cNvPr id="5" name="Straight Arrow Connector 4"/>
          <p:cNvCxnSpPr/>
          <p:nvPr/>
        </p:nvCxnSpPr>
        <p:spPr>
          <a:xfrm flipV="1">
            <a:off x="2425959" y="1670180"/>
            <a:ext cx="1138335" cy="92373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6711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967721"/>
            <a:ext cx="3854528" cy="651403"/>
          </a:xfrm>
        </p:spPr>
        <p:txBody>
          <a:bodyPr>
            <a:normAutofit/>
          </a:bodyPr>
          <a:lstStyle/>
          <a:p>
            <a:pPr algn="ctr"/>
            <a:r>
              <a:rPr lang="en-US" sz="3600" dirty="0" smtClean="0"/>
              <a:t>About Widget</a:t>
            </a:r>
            <a:endParaRPr lang="en-US" sz="3600" dirty="0"/>
          </a:p>
        </p:txBody>
      </p:sp>
      <p:sp>
        <p:nvSpPr>
          <p:cNvPr id="4" name="Text Placeholder 3"/>
          <p:cNvSpPr>
            <a:spLocks noGrp="1"/>
          </p:cNvSpPr>
          <p:nvPr>
            <p:ph type="body" sz="half" idx="2"/>
          </p:nvPr>
        </p:nvSpPr>
        <p:spPr>
          <a:xfrm>
            <a:off x="677334" y="1619124"/>
            <a:ext cx="3854528" cy="2584449"/>
          </a:xfrm>
        </p:spPr>
        <p:txBody>
          <a:bodyPr>
            <a:normAutofit/>
          </a:bodyPr>
          <a:lstStyle/>
          <a:p>
            <a:pPr marL="285750" indent="-285750">
              <a:buFont typeface="Arial" panose="020B0604020202020204" pitchFamily="34" charset="0"/>
              <a:buChar char="•"/>
            </a:pPr>
            <a:r>
              <a:rPr lang="en-US" sz="1800" dirty="0" smtClean="0"/>
              <a:t>A description summary of the map application’s purpose and disclaimers that set the context about the benefits of using this application</a:t>
            </a:r>
            <a:endParaRPr lang="en-US" sz="1800"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35471" y="1091708"/>
            <a:ext cx="6774660" cy="4663440"/>
          </a:xfrm>
        </p:spPr>
      </p:pic>
    </p:spTree>
    <p:extLst>
      <p:ext uri="{BB962C8B-B14F-4D97-AF65-F5344CB8AC3E}">
        <p14:creationId xmlns:p14="http://schemas.microsoft.com/office/powerpoint/2010/main" val="4018982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0209" y="649566"/>
            <a:ext cx="3854528" cy="723189"/>
          </a:xfrm>
        </p:spPr>
        <p:txBody>
          <a:bodyPr>
            <a:normAutofit/>
          </a:bodyPr>
          <a:lstStyle/>
          <a:p>
            <a:pPr algn="ctr"/>
            <a:r>
              <a:rPr lang="en-US" sz="3600" dirty="0" smtClean="0"/>
              <a:t>Pop Ups	</a:t>
            </a:r>
            <a:endParaRPr lang="en-US" sz="36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14737" y="915960"/>
            <a:ext cx="3876675" cy="3171825"/>
          </a:xfrm>
        </p:spPr>
      </p:pic>
      <p:sp>
        <p:nvSpPr>
          <p:cNvPr id="4" name="Text Placeholder 3"/>
          <p:cNvSpPr>
            <a:spLocks noGrp="1"/>
          </p:cNvSpPr>
          <p:nvPr>
            <p:ph type="body" sz="half" idx="2"/>
          </p:nvPr>
        </p:nvSpPr>
        <p:spPr>
          <a:xfrm>
            <a:off x="1360209" y="1503336"/>
            <a:ext cx="3854528" cy="2584449"/>
          </a:xfrm>
        </p:spPr>
        <p:txBody>
          <a:bodyPr>
            <a:normAutofit lnSpcReduction="10000"/>
          </a:bodyPr>
          <a:lstStyle/>
          <a:p>
            <a:pPr marL="285750" indent="-285750">
              <a:buFont typeface="Arial" panose="020B0604020202020204" pitchFamily="34" charset="0"/>
              <a:buChar char="•"/>
            </a:pPr>
            <a:r>
              <a:rPr lang="en-US" sz="1800" dirty="0" smtClean="0">
                <a:latin typeface="Arial" panose="020B0604020202020204" pitchFamily="34" charset="0"/>
                <a:cs typeface="Arial" panose="020B0604020202020204" pitchFamily="34" charset="0"/>
              </a:rPr>
              <a:t>Selecting a restaurant of interest displays a caption that will indicate vegan or Impossible Burger options in a Yes or No format</a:t>
            </a:r>
          </a:p>
          <a:p>
            <a:pPr marL="285750" indent="-285750">
              <a:buFont typeface="Arial" panose="020B0604020202020204" pitchFamily="34" charset="0"/>
              <a:buChar char="•"/>
            </a:pPr>
            <a:r>
              <a:rPr lang="en-US" sz="1800" dirty="0" smtClean="0">
                <a:latin typeface="Arial" panose="020B0604020202020204" pitchFamily="34" charset="0"/>
                <a:cs typeface="Arial" panose="020B0604020202020204" pitchFamily="34" charset="0"/>
              </a:rPr>
              <a:t>User can also click on a link to these relevant websites that offer “word-of-mouth” reviews about these restaurants</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4725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987" y="591507"/>
            <a:ext cx="3854528" cy="691451"/>
          </a:xfrm>
        </p:spPr>
        <p:txBody>
          <a:bodyPr>
            <a:normAutofit/>
          </a:bodyPr>
          <a:lstStyle/>
          <a:p>
            <a:pPr algn="ctr"/>
            <a:r>
              <a:rPr lang="en-US" sz="3600" dirty="0" smtClean="0"/>
              <a:t>Filter Widget</a:t>
            </a:r>
            <a:endParaRPr lang="en-US" sz="3600" dirty="0"/>
          </a:p>
        </p:txBody>
      </p:sp>
      <p:sp>
        <p:nvSpPr>
          <p:cNvPr id="4" name="Text Placeholder 3"/>
          <p:cNvSpPr>
            <a:spLocks noGrp="1"/>
          </p:cNvSpPr>
          <p:nvPr>
            <p:ph type="body" sz="half" idx="2"/>
          </p:nvPr>
        </p:nvSpPr>
        <p:spPr>
          <a:xfrm>
            <a:off x="723987" y="1370614"/>
            <a:ext cx="3854528" cy="2804903"/>
          </a:xfrm>
        </p:spPr>
        <p:txBody>
          <a:bodyPr>
            <a:normAutofit/>
          </a:bodyPr>
          <a:lstStyle/>
          <a:p>
            <a:pPr marL="342900" indent="-342900">
              <a:buFont typeface="Arial" panose="020B0604020202020204" pitchFamily="34" charset="0"/>
              <a:buChar char="•"/>
            </a:pPr>
            <a:r>
              <a:rPr lang="en-US" sz="1800" dirty="0" smtClean="0"/>
              <a:t>Query expressions are customized in the Web Map in order to reveal </a:t>
            </a:r>
            <a:r>
              <a:rPr lang="en-US" sz="1800" dirty="0" smtClean="0"/>
              <a:t>specific </a:t>
            </a:r>
            <a:r>
              <a:rPr lang="en-US" sz="1800" dirty="0" smtClean="0"/>
              <a:t>restaurants when activated </a:t>
            </a:r>
          </a:p>
          <a:p>
            <a:pPr marL="342900" indent="-342900">
              <a:buFont typeface="Arial" panose="020B0604020202020204" pitchFamily="34" charset="0"/>
              <a:buChar char="•"/>
            </a:pPr>
            <a:r>
              <a:rPr lang="en-US" sz="1800" dirty="0" smtClean="0"/>
              <a:t>Enables the filter widget to reveal specific restaurant options </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14259" y="733926"/>
            <a:ext cx="6758996" cy="4692316"/>
          </a:xfrm>
        </p:spPr>
      </p:pic>
      <p:cxnSp>
        <p:nvCxnSpPr>
          <p:cNvPr id="5" name="Straight Arrow Connector 4"/>
          <p:cNvCxnSpPr/>
          <p:nvPr/>
        </p:nvCxnSpPr>
        <p:spPr>
          <a:xfrm flipV="1">
            <a:off x="4073236" y="2111433"/>
            <a:ext cx="3782291" cy="6151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064924" y="2884518"/>
            <a:ext cx="5220392" cy="6650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886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728420"/>
            <a:ext cx="3854528" cy="708780"/>
          </a:xfrm>
        </p:spPr>
        <p:txBody>
          <a:bodyPr>
            <a:normAutofit/>
          </a:bodyPr>
          <a:lstStyle/>
          <a:p>
            <a:pPr algn="ctr"/>
            <a:r>
              <a:rPr lang="en-US" sz="3600" dirty="0" smtClean="0"/>
              <a:t>Filter Widget</a:t>
            </a:r>
            <a:endParaRPr lang="en-US" sz="3600" dirty="0"/>
          </a:p>
        </p:txBody>
      </p:sp>
      <p:sp>
        <p:nvSpPr>
          <p:cNvPr id="4" name="Text Placeholder 3"/>
          <p:cNvSpPr>
            <a:spLocks noGrp="1"/>
          </p:cNvSpPr>
          <p:nvPr>
            <p:ph type="body" sz="half" idx="2"/>
          </p:nvPr>
        </p:nvSpPr>
        <p:spPr>
          <a:xfrm>
            <a:off x="677334" y="1437200"/>
            <a:ext cx="3854528" cy="3271461"/>
          </a:xfrm>
        </p:spPr>
        <p:txBody>
          <a:bodyPr>
            <a:normAutofit/>
          </a:bodyPr>
          <a:lstStyle/>
          <a:p>
            <a:pPr marL="285750" indent="-285750">
              <a:buFont typeface="Arial" panose="020B0604020202020204" pitchFamily="34" charset="0"/>
              <a:buChar char="•"/>
            </a:pPr>
            <a:r>
              <a:rPr lang="en-US" sz="1800" dirty="0"/>
              <a:t>Parking filter reveals the most common time limits for diners that can be revealed separately</a:t>
            </a:r>
          </a:p>
          <a:p>
            <a:endParaRPr lang="en-US" sz="1800"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79567" y="728420"/>
            <a:ext cx="6757416" cy="4675744"/>
          </a:xfrm>
        </p:spPr>
      </p:pic>
    </p:spTree>
    <p:extLst>
      <p:ext uri="{BB962C8B-B14F-4D97-AF65-F5344CB8AC3E}">
        <p14:creationId xmlns:p14="http://schemas.microsoft.com/office/powerpoint/2010/main" val="2320149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33312"/>
            <a:ext cx="3854528" cy="637549"/>
          </a:xfrm>
        </p:spPr>
        <p:txBody>
          <a:bodyPr>
            <a:normAutofit fontScale="90000"/>
          </a:bodyPr>
          <a:lstStyle/>
          <a:p>
            <a:pPr algn="ctr"/>
            <a:r>
              <a:rPr lang="en-US" sz="4000" dirty="0" smtClean="0"/>
              <a:t>Layers</a:t>
            </a:r>
            <a:r>
              <a:rPr lang="en-US" sz="3600" dirty="0" smtClean="0"/>
              <a:t> </a:t>
            </a:r>
            <a:r>
              <a:rPr lang="en-US" sz="4000" dirty="0" smtClean="0"/>
              <a:t>Widget</a:t>
            </a:r>
            <a:endParaRPr lang="en-US" sz="40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46891" y="633312"/>
            <a:ext cx="6675120" cy="4728206"/>
          </a:xfrm>
        </p:spPr>
      </p:pic>
      <p:sp>
        <p:nvSpPr>
          <p:cNvPr id="4" name="Text Placeholder 3"/>
          <p:cNvSpPr>
            <a:spLocks noGrp="1"/>
          </p:cNvSpPr>
          <p:nvPr>
            <p:ph type="body" sz="half" idx="2"/>
          </p:nvPr>
        </p:nvSpPr>
        <p:spPr>
          <a:xfrm>
            <a:off x="677334" y="1428457"/>
            <a:ext cx="3854528" cy="3933061"/>
          </a:xfrm>
        </p:spPr>
        <p:txBody>
          <a:bodyPr>
            <a:noAutofit/>
          </a:bodyPr>
          <a:lstStyle/>
          <a:p>
            <a:pPr marL="285750" indent="-285750">
              <a:buFont typeface="Arial" panose="020B0604020202020204" pitchFamily="34" charset="0"/>
              <a:buChar char="•"/>
            </a:pPr>
            <a:r>
              <a:rPr lang="en-US" sz="1800" dirty="0" smtClean="0"/>
              <a:t>Selecting the layers widget enables the user to have control over which spatial data layer is displayed</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smtClean="0"/>
              <a:t>Parking layer is turned off by default upon opening the app in order to eliminate map noise</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smtClean="0"/>
              <a:t>Pop Ups can also be disabled to eliminate cluttering when selecting a feature</a:t>
            </a:r>
            <a:endParaRPr lang="en-US" sz="1800" dirty="0"/>
          </a:p>
        </p:txBody>
      </p:sp>
    </p:spTree>
    <p:extLst>
      <p:ext uri="{BB962C8B-B14F-4D97-AF65-F5344CB8AC3E}">
        <p14:creationId xmlns:p14="http://schemas.microsoft.com/office/powerpoint/2010/main" val="1121826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392" y="970446"/>
            <a:ext cx="3854528" cy="548388"/>
          </a:xfrm>
        </p:spPr>
        <p:txBody>
          <a:bodyPr>
            <a:normAutofit fontScale="90000"/>
          </a:bodyPr>
          <a:lstStyle/>
          <a:p>
            <a:pPr algn="ctr"/>
            <a:r>
              <a:rPr lang="en-US" sz="3600" dirty="0" smtClean="0"/>
              <a:t>Measure Widget</a:t>
            </a:r>
            <a:endParaRPr lang="en-US" sz="36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57978" y="970446"/>
            <a:ext cx="6766560" cy="4690051"/>
          </a:xfrm>
        </p:spPr>
      </p:pic>
      <p:sp>
        <p:nvSpPr>
          <p:cNvPr id="4" name="Text Placeholder 3"/>
          <p:cNvSpPr>
            <a:spLocks noGrp="1"/>
          </p:cNvSpPr>
          <p:nvPr>
            <p:ph type="body" sz="half" idx="2"/>
          </p:nvPr>
        </p:nvSpPr>
        <p:spPr>
          <a:xfrm>
            <a:off x="677334" y="1518834"/>
            <a:ext cx="3854528" cy="4483614"/>
          </a:xfrm>
        </p:spPr>
        <p:txBody>
          <a:bodyPr>
            <a:normAutofit/>
          </a:bodyPr>
          <a:lstStyle/>
          <a:p>
            <a:pPr marL="285750" indent="-285750">
              <a:buFont typeface="Arial" panose="020B0604020202020204" pitchFamily="34" charset="0"/>
              <a:buChar char="•"/>
            </a:pPr>
            <a:r>
              <a:rPr lang="en-US" sz="1800" dirty="0" smtClean="0"/>
              <a:t>Create a customized distance to a restaurant using the Measure widget in case the user is a local and prefers alternate routes</a:t>
            </a:r>
            <a:endParaRPr lang="en-US" sz="1800" dirty="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smtClean="0"/>
              <a:t>Click on an intersection while creating a line to change </a:t>
            </a:r>
            <a:r>
              <a:rPr lang="en-US" sz="1800" dirty="0" smtClean="0"/>
              <a:t>directions</a:t>
            </a:r>
          </a:p>
          <a:p>
            <a:pPr marL="285750" indent="-285750">
              <a:buFont typeface="Arial" panose="020B0604020202020204" pitchFamily="34" charset="0"/>
              <a:buChar char="•"/>
            </a:pPr>
            <a:r>
              <a:rPr lang="en-US" sz="1800" dirty="0" smtClean="0"/>
              <a:t>Helpful if the user has friends or family visiting downtown Sacramento who have limited time, and they want to budget their time together</a:t>
            </a:r>
            <a:endParaRPr lang="en-US" sz="1800" dirty="0"/>
          </a:p>
        </p:txBody>
      </p:sp>
    </p:spTree>
    <p:extLst>
      <p:ext uri="{BB962C8B-B14F-4D97-AF65-F5344CB8AC3E}">
        <p14:creationId xmlns:p14="http://schemas.microsoft.com/office/powerpoint/2010/main" val="1809267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98078"/>
            <a:ext cx="3854528" cy="1278466"/>
          </a:xfrm>
        </p:spPr>
        <p:txBody>
          <a:bodyPr>
            <a:normAutofit/>
          </a:bodyPr>
          <a:lstStyle/>
          <a:p>
            <a:pPr algn="ctr"/>
            <a:r>
              <a:rPr lang="en-US" sz="3600" dirty="0" smtClean="0"/>
              <a:t>Directions </a:t>
            </a:r>
            <a:br>
              <a:rPr lang="en-US" sz="3600" dirty="0" smtClean="0"/>
            </a:br>
            <a:r>
              <a:rPr lang="en-US" sz="3600" dirty="0" smtClean="0"/>
              <a:t>From Here</a:t>
            </a:r>
            <a:endParaRPr lang="en-US" sz="36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97464" y="698078"/>
            <a:ext cx="6756795" cy="4663440"/>
          </a:xfrm>
        </p:spPr>
      </p:pic>
      <p:sp>
        <p:nvSpPr>
          <p:cNvPr id="4" name="Text Placeholder 3"/>
          <p:cNvSpPr>
            <a:spLocks noGrp="1"/>
          </p:cNvSpPr>
          <p:nvPr>
            <p:ph type="body" sz="half" idx="2"/>
          </p:nvPr>
        </p:nvSpPr>
        <p:spPr>
          <a:xfrm>
            <a:off x="677334" y="1976544"/>
            <a:ext cx="3854528" cy="2584449"/>
          </a:xfrm>
        </p:spPr>
        <p:txBody>
          <a:bodyPr>
            <a:normAutofit/>
          </a:bodyPr>
          <a:lstStyle/>
          <a:p>
            <a:pPr marL="285750" indent="-285750">
              <a:buFont typeface="Arial" panose="020B0604020202020204" pitchFamily="34" charset="0"/>
              <a:buChar char="•"/>
            </a:pPr>
            <a:r>
              <a:rPr lang="en-US" sz="1800" dirty="0" smtClean="0"/>
              <a:t>Directions widget allows users to create a route based on a current location or selected feature</a:t>
            </a:r>
          </a:p>
          <a:p>
            <a:pPr marL="285750" indent="-285750">
              <a:buFont typeface="Arial" panose="020B0604020202020204" pitchFamily="34" charset="0"/>
              <a:buChar char="•"/>
            </a:pPr>
            <a:r>
              <a:rPr lang="en-US" sz="1800" dirty="0" smtClean="0"/>
              <a:t>Pop Ups also offer a quick way to get directions by selecting the ellipse, and choosing “Directions from here”</a:t>
            </a:r>
            <a:endParaRPr lang="en-US" sz="1800" dirty="0"/>
          </a:p>
        </p:txBody>
      </p:sp>
    </p:spTree>
    <p:extLst>
      <p:ext uri="{BB962C8B-B14F-4D97-AF65-F5344CB8AC3E}">
        <p14:creationId xmlns:p14="http://schemas.microsoft.com/office/powerpoint/2010/main" val="2324052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98078"/>
            <a:ext cx="3854528" cy="1239209"/>
          </a:xfrm>
        </p:spPr>
        <p:txBody>
          <a:bodyPr>
            <a:normAutofit/>
          </a:bodyPr>
          <a:lstStyle/>
          <a:p>
            <a:pPr algn="ctr"/>
            <a:r>
              <a:rPr lang="en-US" sz="3600" dirty="0" smtClean="0"/>
              <a:t>Directions </a:t>
            </a:r>
            <a:br>
              <a:rPr lang="en-US" sz="3600" dirty="0" smtClean="0"/>
            </a:br>
            <a:r>
              <a:rPr lang="en-US" sz="3600" dirty="0" smtClean="0"/>
              <a:t>To Here</a:t>
            </a:r>
            <a:endParaRPr lang="en-US" sz="36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31862" y="698078"/>
            <a:ext cx="6738829" cy="4663440"/>
          </a:xfrm>
        </p:spPr>
      </p:pic>
      <p:sp>
        <p:nvSpPr>
          <p:cNvPr id="4" name="Text Placeholder 3"/>
          <p:cNvSpPr>
            <a:spLocks noGrp="1"/>
          </p:cNvSpPr>
          <p:nvPr>
            <p:ph type="body" sz="half" idx="2"/>
          </p:nvPr>
        </p:nvSpPr>
        <p:spPr>
          <a:xfrm>
            <a:off x="677334" y="1937287"/>
            <a:ext cx="3854528" cy="3424231"/>
          </a:xfrm>
        </p:spPr>
        <p:txBody>
          <a:bodyPr>
            <a:normAutofit/>
          </a:bodyPr>
          <a:lstStyle/>
          <a:p>
            <a:pPr marL="285750" indent="-285750">
              <a:buFont typeface="Arial" panose="020B0604020202020204" pitchFamily="34" charset="0"/>
              <a:buChar char="•"/>
            </a:pPr>
            <a:r>
              <a:rPr lang="en-US" sz="1800" dirty="0" smtClean="0"/>
              <a:t>Allows users to create a route to a location from original selected location</a:t>
            </a:r>
          </a:p>
          <a:p>
            <a:pPr marL="285750" indent="-285750">
              <a:buFont typeface="Arial" panose="020B0604020202020204" pitchFamily="34" charset="0"/>
              <a:buChar char="•"/>
            </a:pPr>
            <a:r>
              <a:rPr lang="en-US" sz="1800" dirty="0" smtClean="0"/>
              <a:t>Pop Ups also offer a quick way to apply a destination into the Directions widget</a:t>
            </a:r>
          </a:p>
          <a:p>
            <a:pPr marL="285750" indent="-285750">
              <a:buFont typeface="Arial" panose="020B0604020202020204" pitchFamily="34" charset="0"/>
              <a:buChar char="•"/>
            </a:pPr>
            <a:r>
              <a:rPr lang="en-US" sz="1800" dirty="0" smtClean="0"/>
              <a:t>Either method works but some may prefer the Pop Ups method instead of opening the Directions Widget</a:t>
            </a:r>
            <a:endParaRPr lang="en-US" sz="1800" dirty="0"/>
          </a:p>
        </p:txBody>
      </p:sp>
    </p:spTree>
    <p:extLst>
      <p:ext uri="{BB962C8B-B14F-4D97-AF65-F5344CB8AC3E}">
        <p14:creationId xmlns:p14="http://schemas.microsoft.com/office/powerpoint/2010/main" val="1339477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74320"/>
            <a:ext cx="3854528" cy="1278466"/>
          </a:xfrm>
        </p:spPr>
        <p:txBody>
          <a:bodyPr>
            <a:normAutofit/>
          </a:bodyPr>
          <a:lstStyle/>
          <a:p>
            <a:pPr algn="ctr"/>
            <a:r>
              <a:rPr lang="en-US" sz="3600" dirty="0" smtClean="0"/>
              <a:t>Search Option</a:t>
            </a:r>
            <a:endParaRPr lang="en-US" sz="36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73083" y="1552786"/>
            <a:ext cx="7315200" cy="4114800"/>
          </a:xfrm>
        </p:spPr>
      </p:pic>
      <p:sp>
        <p:nvSpPr>
          <p:cNvPr id="4" name="Text Placeholder 3"/>
          <p:cNvSpPr>
            <a:spLocks noGrp="1"/>
          </p:cNvSpPr>
          <p:nvPr>
            <p:ph type="body" sz="half" idx="2"/>
          </p:nvPr>
        </p:nvSpPr>
        <p:spPr>
          <a:xfrm>
            <a:off x="1119673" y="1552786"/>
            <a:ext cx="2982980" cy="4715010"/>
          </a:xfrm>
        </p:spPr>
        <p:txBody>
          <a:bodyPr>
            <a:noAutofit/>
          </a:bodyPr>
          <a:lstStyle/>
          <a:p>
            <a:pPr marL="285750" indent="-285750">
              <a:buFont typeface="Arial" panose="020B0604020202020204" pitchFamily="34" charset="0"/>
              <a:buChar char="•"/>
            </a:pPr>
            <a:r>
              <a:rPr lang="en-US" sz="1600" dirty="0" smtClean="0"/>
              <a:t>Search option is available if a user wants to search for a specific restaurant or address, instead of the collection of restaurants available</a:t>
            </a:r>
          </a:p>
          <a:p>
            <a:pPr marL="285750" indent="-285750">
              <a:buFont typeface="Arial" panose="020B0604020202020204" pitchFamily="34" charset="0"/>
              <a:buChar char="•"/>
            </a:pPr>
            <a:r>
              <a:rPr lang="en-US" sz="1600" dirty="0" smtClean="0"/>
              <a:t>However, the search result will not list vegan options in the attributes of that address, unless it is one of the restaurants from the collection provided</a:t>
            </a:r>
          </a:p>
          <a:p>
            <a:pPr marL="285750" indent="-285750">
              <a:buFont typeface="Arial" panose="020B0604020202020204" pitchFamily="34" charset="0"/>
              <a:buChar char="•"/>
            </a:pPr>
            <a:r>
              <a:rPr lang="en-US" sz="1600" dirty="0" smtClean="0"/>
              <a:t>The slide shows a </a:t>
            </a:r>
            <a:r>
              <a:rPr lang="en-US" sz="1600" dirty="0" smtClean="0"/>
              <a:t>searched restaurant </a:t>
            </a:r>
            <a:r>
              <a:rPr lang="en-US" sz="1600" dirty="0" smtClean="0"/>
              <a:t>in downtown Sacramento that is known to have vegan options, however it was not part of the original survey</a:t>
            </a:r>
            <a:endParaRPr lang="en-US" sz="1600" dirty="0"/>
          </a:p>
        </p:txBody>
      </p:sp>
    </p:spTree>
    <p:extLst>
      <p:ext uri="{BB962C8B-B14F-4D97-AF65-F5344CB8AC3E}">
        <p14:creationId xmlns:p14="http://schemas.microsoft.com/office/powerpoint/2010/main" val="2017242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6385" y="1023566"/>
            <a:ext cx="3625477" cy="582123"/>
          </a:xfrm>
        </p:spPr>
        <p:txBody>
          <a:bodyPr>
            <a:noAutofit/>
          </a:bodyPr>
          <a:lstStyle/>
          <a:p>
            <a:pPr algn="ctr"/>
            <a:r>
              <a:rPr lang="en-US" sz="3600" dirty="0"/>
              <a:t>	</a:t>
            </a:r>
            <a:r>
              <a:rPr lang="en-US" sz="3600" dirty="0" smtClean="0"/>
              <a:t>Objective</a:t>
            </a:r>
            <a:endParaRPr lang="en-US" sz="36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60913" y="1584851"/>
            <a:ext cx="4513262" cy="3610609"/>
          </a:xfrm>
        </p:spPr>
      </p:pic>
      <p:sp>
        <p:nvSpPr>
          <p:cNvPr id="4" name="Text Placeholder 3"/>
          <p:cNvSpPr>
            <a:spLocks noGrp="1"/>
          </p:cNvSpPr>
          <p:nvPr>
            <p:ph type="body" sz="half" idx="2"/>
          </p:nvPr>
        </p:nvSpPr>
        <p:spPr>
          <a:xfrm>
            <a:off x="906385" y="1605689"/>
            <a:ext cx="3854528" cy="4236097"/>
          </a:xfrm>
        </p:spPr>
        <p:txBody>
          <a:bodyPr>
            <a:noAutofit/>
          </a:bodyPr>
          <a:lstStyle/>
          <a:p>
            <a:pPr marL="285750" indent="-285750">
              <a:buFont typeface="Arial" panose="020B0604020202020204" pitchFamily="34" charset="0"/>
              <a:buChar char="•"/>
            </a:pPr>
            <a:r>
              <a:rPr lang="en-US" dirty="0" smtClean="0"/>
              <a:t>Create web map application intended for specific target market demographics = Vegans or “Impossible Burger enthusiasts”, ages 18-65, living or visiting near downtown Sacramento </a:t>
            </a:r>
          </a:p>
          <a:p>
            <a:pPr marL="285750" indent="-285750">
              <a:buFont typeface="Arial" panose="020B0604020202020204" pitchFamily="34" charset="0"/>
              <a:buChar char="•"/>
            </a:pPr>
            <a:r>
              <a:rPr lang="en-US" dirty="0" smtClean="0"/>
              <a:t>Differentiate application to offer </a:t>
            </a:r>
            <a:r>
              <a:rPr lang="en-US" dirty="0" smtClean="0">
                <a:solidFill>
                  <a:schemeClr val="accent1"/>
                </a:solidFill>
              </a:rPr>
              <a:t>“word of mouth” </a:t>
            </a:r>
            <a:r>
              <a:rPr lang="en-US" dirty="0" smtClean="0"/>
              <a:t>recommended restaurants from </a:t>
            </a:r>
            <a:r>
              <a:rPr lang="en-US" dirty="0" smtClean="0">
                <a:solidFill>
                  <a:schemeClr val="accent1"/>
                </a:solidFill>
              </a:rPr>
              <a:t>social media </a:t>
            </a:r>
            <a:r>
              <a:rPr lang="en-US" dirty="0" smtClean="0"/>
              <a:t>instead of only Yelp </a:t>
            </a:r>
            <a:r>
              <a:rPr lang="en-US" dirty="0" smtClean="0"/>
              <a:t>or other services</a:t>
            </a:r>
            <a:endParaRPr lang="en-US" dirty="0" smtClean="0"/>
          </a:p>
          <a:p>
            <a:pPr marL="285750" indent="-285750">
              <a:buFont typeface="Arial" panose="020B0604020202020204" pitchFamily="34" charset="0"/>
              <a:buChar char="•"/>
            </a:pPr>
            <a:r>
              <a:rPr lang="en-US" dirty="0" smtClean="0"/>
              <a:t>Provide a</a:t>
            </a:r>
            <a:r>
              <a:rPr lang="en-US" dirty="0" smtClean="0">
                <a:solidFill>
                  <a:schemeClr val="accent1"/>
                </a:solidFill>
              </a:rPr>
              <a:t> filter </a:t>
            </a:r>
            <a:r>
              <a:rPr lang="en-US" dirty="0" smtClean="0"/>
              <a:t>option to determine which restaurants offer what type of </a:t>
            </a:r>
            <a:r>
              <a:rPr lang="en-US" dirty="0" smtClean="0">
                <a:solidFill>
                  <a:schemeClr val="accent1"/>
                </a:solidFill>
              </a:rPr>
              <a:t>vegan options</a:t>
            </a:r>
          </a:p>
          <a:p>
            <a:pPr marL="285750" indent="-285750">
              <a:buFont typeface="Arial" panose="020B0604020202020204" pitchFamily="34" charset="0"/>
              <a:buChar char="•"/>
            </a:pPr>
            <a:r>
              <a:rPr lang="en-US" dirty="0" smtClean="0"/>
              <a:t>Consider city restrictions that influence recreation, such as </a:t>
            </a:r>
            <a:r>
              <a:rPr lang="en-US" dirty="0" smtClean="0">
                <a:solidFill>
                  <a:schemeClr val="accent1"/>
                </a:solidFill>
              </a:rPr>
              <a:t>parking</a:t>
            </a:r>
            <a:r>
              <a:rPr lang="en-US" dirty="0" smtClean="0"/>
              <a:t> limitations surrounding </a:t>
            </a:r>
            <a:r>
              <a:rPr lang="en-US" dirty="0" smtClean="0">
                <a:solidFill>
                  <a:schemeClr val="accent1"/>
                </a:solidFill>
              </a:rPr>
              <a:t>vegan restaurants</a:t>
            </a:r>
          </a:p>
        </p:txBody>
      </p:sp>
    </p:spTree>
    <p:extLst>
      <p:ext uri="{BB962C8B-B14F-4D97-AF65-F5344CB8AC3E}">
        <p14:creationId xmlns:p14="http://schemas.microsoft.com/office/powerpoint/2010/main" val="234671211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258</TotalTime>
  <Words>611</Words>
  <Application>Microsoft Office PowerPoint</Application>
  <PresentationFormat>Widescreen</PresentationFormat>
  <Paragraphs>56</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Trebuchet MS</vt:lpstr>
      <vt:lpstr>Wingdings 3</vt:lpstr>
      <vt:lpstr>Facet</vt:lpstr>
      <vt:lpstr>Sacramento Vegan Spots &amp; Impossible Burger Locations Web Map Application</vt:lpstr>
      <vt:lpstr>PowerPoint Presentation</vt:lpstr>
      <vt:lpstr>PowerPoint Presentation</vt:lpstr>
      <vt:lpstr>About Widget</vt:lpstr>
      <vt:lpstr>Pop Ups </vt:lpstr>
      <vt:lpstr>Filter Widget</vt:lpstr>
      <vt:lpstr>Filter Widget</vt:lpstr>
      <vt:lpstr>Layers Widget</vt:lpstr>
      <vt:lpstr>Measure Widget</vt:lpstr>
      <vt:lpstr>Directions  From Here</vt:lpstr>
      <vt:lpstr>Directions  To Here</vt:lpstr>
      <vt:lpstr>Search Option</vt:lpstr>
      <vt:lpstr> Objective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Sacramento Vegan Spots &amp; Impossible Burger Locations Web Map Application</dc:title>
  <dc:creator>Byrne, Devin</dc:creator>
  <cp:lastModifiedBy>Byrne, Devin</cp:lastModifiedBy>
  <cp:revision>34</cp:revision>
  <dcterms:created xsi:type="dcterms:W3CDTF">2018-11-07T03:38:11Z</dcterms:created>
  <dcterms:modified xsi:type="dcterms:W3CDTF">2018-12-14T22:37:52Z</dcterms:modified>
</cp:coreProperties>
</file>