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3" r:id="rId7"/>
    <p:sldId id="264" r:id="rId8"/>
    <p:sldId id="265"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07B87-D419-415D-A5F5-D1429E9285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454E45-F863-4E8A-A862-20989322A3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7B442BF-E204-4122-A0D0-67133EFAF69B}"/>
              </a:ext>
            </a:extLst>
          </p:cNvPr>
          <p:cNvSpPr>
            <a:spLocks noGrp="1"/>
          </p:cNvSpPr>
          <p:nvPr>
            <p:ph type="dt" sz="half" idx="10"/>
          </p:nvPr>
        </p:nvSpPr>
        <p:spPr/>
        <p:txBody>
          <a:bodyPr/>
          <a:lstStyle/>
          <a:p>
            <a:fld id="{6D3E7DC1-AB3E-4C2E-AD0A-3D1E8EA6E840}" type="datetimeFigureOut">
              <a:rPr lang="en-US" smtClean="0"/>
              <a:t>12/16/2019</a:t>
            </a:fld>
            <a:endParaRPr lang="en-US"/>
          </a:p>
        </p:txBody>
      </p:sp>
      <p:sp>
        <p:nvSpPr>
          <p:cNvPr id="5" name="Footer Placeholder 4">
            <a:extLst>
              <a:ext uri="{FF2B5EF4-FFF2-40B4-BE49-F238E27FC236}">
                <a16:creationId xmlns:a16="http://schemas.microsoft.com/office/drawing/2014/main" id="{0AC484AF-A2C8-4E9E-B804-9A33165A35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0566B3-F86C-4426-BDF7-36F11DC4D1DE}"/>
              </a:ext>
            </a:extLst>
          </p:cNvPr>
          <p:cNvSpPr>
            <a:spLocks noGrp="1"/>
          </p:cNvSpPr>
          <p:nvPr>
            <p:ph type="sldNum" sz="quarter" idx="12"/>
          </p:nvPr>
        </p:nvSpPr>
        <p:spPr/>
        <p:txBody>
          <a:bodyPr/>
          <a:lstStyle/>
          <a:p>
            <a:fld id="{ABC06F20-3A58-4990-BE2E-B7BBFA7F8ADB}" type="slidenum">
              <a:rPr lang="en-US" smtClean="0"/>
              <a:t>‹#›</a:t>
            </a:fld>
            <a:endParaRPr lang="en-US"/>
          </a:p>
        </p:txBody>
      </p:sp>
    </p:spTree>
    <p:extLst>
      <p:ext uri="{BB962C8B-B14F-4D97-AF65-F5344CB8AC3E}">
        <p14:creationId xmlns:p14="http://schemas.microsoft.com/office/powerpoint/2010/main" val="1055325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0DAF2-40E7-42E8-8C05-AFA49E7FE6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6C0317-9332-4FD0-AAF1-C02680D8A0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65CE8B-2232-4C79-BEBD-3AA416A432F5}"/>
              </a:ext>
            </a:extLst>
          </p:cNvPr>
          <p:cNvSpPr>
            <a:spLocks noGrp="1"/>
          </p:cNvSpPr>
          <p:nvPr>
            <p:ph type="dt" sz="half" idx="10"/>
          </p:nvPr>
        </p:nvSpPr>
        <p:spPr/>
        <p:txBody>
          <a:bodyPr/>
          <a:lstStyle/>
          <a:p>
            <a:fld id="{6D3E7DC1-AB3E-4C2E-AD0A-3D1E8EA6E840}" type="datetimeFigureOut">
              <a:rPr lang="en-US" smtClean="0"/>
              <a:t>12/16/2019</a:t>
            </a:fld>
            <a:endParaRPr lang="en-US"/>
          </a:p>
        </p:txBody>
      </p:sp>
      <p:sp>
        <p:nvSpPr>
          <p:cNvPr id="5" name="Footer Placeholder 4">
            <a:extLst>
              <a:ext uri="{FF2B5EF4-FFF2-40B4-BE49-F238E27FC236}">
                <a16:creationId xmlns:a16="http://schemas.microsoft.com/office/drawing/2014/main" id="{5298FC0D-05FE-445B-8098-BA1C1EF362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64B81A-E6FF-43D9-9801-9FE2A8EB744A}"/>
              </a:ext>
            </a:extLst>
          </p:cNvPr>
          <p:cNvSpPr>
            <a:spLocks noGrp="1"/>
          </p:cNvSpPr>
          <p:nvPr>
            <p:ph type="sldNum" sz="quarter" idx="12"/>
          </p:nvPr>
        </p:nvSpPr>
        <p:spPr/>
        <p:txBody>
          <a:bodyPr/>
          <a:lstStyle/>
          <a:p>
            <a:fld id="{ABC06F20-3A58-4990-BE2E-B7BBFA7F8ADB}" type="slidenum">
              <a:rPr lang="en-US" smtClean="0"/>
              <a:t>‹#›</a:t>
            </a:fld>
            <a:endParaRPr lang="en-US"/>
          </a:p>
        </p:txBody>
      </p:sp>
    </p:spTree>
    <p:extLst>
      <p:ext uri="{BB962C8B-B14F-4D97-AF65-F5344CB8AC3E}">
        <p14:creationId xmlns:p14="http://schemas.microsoft.com/office/powerpoint/2010/main" val="183953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36C64-8489-4BEF-B02C-54E41DB53D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73D1E9-8C4A-4FCF-9B02-74FC0FAE76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AC2694-5257-4581-8DC2-E9D830C0E71E}"/>
              </a:ext>
            </a:extLst>
          </p:cNvPr>
          <p:cNvSpPr>
            <a:spLocks noGrp="1"/>
          </p:cNvSpPr>
          <p:nvPr>
            <p:ph type="dt" sz="half" idx="10"/>
          </p:nvPr>
        </p:nvSpPr>
        <p:spPr/>
        <p:txBody>
          <a:bodyPr/>
          <a:lstStyle/>
          <a:p>
            <a:fld id="{6D3E7DC1-AB3E-4C2E-AD0A-3D1E8EA6E840}" type="datetimeFigureOut">
              <a:rPr lang="en-US" smtClean="0"/>
              <a:t>12/16/2019</a:t>
            </a:fld>
            <a:endParaRPr lang="en-US"/>
          </a:p>
        </p:txBody>
      </p:sp>
      <p:sp>
        <p:nvSpPr>
          <p:cNvPr id="5" name="Footer Placeholder 4">
            <a:extLst>
              <a:ext uri="{FF2B5EF4-FFF2-40B4-BE49-F238E27FC236}">
                <a16:creationId xmlns:a16="http://schemas.microsoft.com/office/drawing/2014/main" id="{7F2DCCEE-84E2-4506-B9CC-122353B043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4FF9D8-A818-46F5-B349-C4362A0AB526}"/>
              </a:ext>
            </a:extLst>
          </p:cNvPr>
          <p:cNvSpPr>
            <a:spLocks noGrp="1"/>
          </p:cNvSpPr>
          <p:nvPr>
            <p:ph type="sldNum" sz="quarter" idx="12"/>
          </p:nvPr>
        </p:nvSpPr>
        <p:spPr/>
        <p:txBody>
          <a:bodyPr/>
          <a:lstStyle/>
          <a:p>
            <a:fld id="{ABC06F20-3A58-4990-BE2E-B7BBFA7F8ADB}" type="slidenum">
              <a:rPr lang="en-US" smtClean="0"/>
              <a:t>‹#›</a:t>
            </a:fld>
            <a:endParaRPr lang="en-US"/>
          </a:p>
        </p:txBody>
      </p:sp>
    </p:spTree>
    <p:extLst>
      <p:ext uri="{BB962C8B-B14F-4D97-AF65-F5344CB8AC3E}">
        <p14:creationId xmlns:p14="http://schemas.microsoft.com/office/powerpoint/2010/main" val="2923089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3FEBD-24B1-4D75-9CD5-75503EFCA8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64E444-D684-4373-8061-86D902679F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FAF34F-4F62-43A7-A896-C9FA4077D7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BA4848-C56D-467E-BC95-164DF19E8917}"/>
              </a:ext>
            </a:extLst>
          </p:cNvPr>
          <p:cNvSpPr>
            <a:spLocks noGrp="1"/>
          </p:cNvSpPr>
          <p:nvPr>
            <p:ph type="dt" sz="half" idx="10"/>
          </p:nvPr>
        </p:nvSpPr>
        <p:spPr/>
        <p:txBody>
          <a:bodyPr/>
          <a:lstStyle/>
          <a:p>
            <a:fld id="{6D3E7DC1-AB3E-4C2E-AD0A-3D1E8EA6E840}" type="datetimeFigureOut">
              <a:rPr lang="en-US" smtClean="0"/>
              <a:t>12/16/2019</a:t>
            </a:fld>
            <a:endParaRPr lang="en-US"/>
          </a:p>
        </p:txBody>
      </p:sp>
      <p:sp>
        <p:nvSpPr>
          <p:cNvPr id="6" name="Footer Placeholder 5">
            <a:extLst>
              <a:ext uri="{FF2B5EF4-FFF2-40B4-BE49-F238E27FC236}">
                <a16:creationId xmlns:a16="http://schemas.microsoft.com/office/drawing/2014/main" id="{A685B98A-10BA-4E47-BB9D-8E08EAC607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4B6768-90FA-497C-AABA-377BBCC5E70D}"/>
              </a:ext>
            </a:extLst>
          </p:cNvPr>
          <p:cNvSpPr>
            <a:spLocks noGrp="1"/>
          </p:cNvSpPr>
          <p:nvPr>
            <p:ph type="sldNum" sz="quarter" idx="12"/>
          </p:nvPr>
        </p:nvSpPr>
        <p:spPr/>
        <p:txBody>
          <a:bodyPr/>
          <a:lstStyle/>
          <a:p>
            <a:fld id="{ABC06F20-3A58-4990-BE2E-B7BBFA7F8ADB}" type="slidenum">
              <a:rPr lang="en-US" smtClean="0"/>
              <a:t>‹#›</a:t>
            </a:fld>
            <a:endParaRPr lang="en-US"/>
          </a:p>
        </p:txBody>
      </p:sp>
    </p:spTree>
    <p:extLst>
      <p:ext uri="{BB962C8B-B14F-4D97-AF65-F5344CB8AC3E}">
        <p14:creationId xmlns:p14="http://schemas.microsoft.com/office/powerpoint/2010/main" val="2790470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3D8BF-46F0-443F-B2BB-4E1FE0B5EB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9C7DBD-9445-4600-AD50-0767F0F2B9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9B131-47BC-48D7-8143-76BF4A8C7F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43E6F3-3CF4-4D9C-A358-EECD295712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C04C87-754D-4E90-B915-0AD1FBE150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2801E7-FFCC-4D98-AE5E-75D5AE38105F}"/>
              </a:ext>
            </a:extLst>
          </p:cNvPr>
          <p:cNvSpPr>
            <a:spLocks noGrp="1"/>
          </p:cNvSpPr>
          <p:nvPr>
            <p:ph type="dt" sz="half" idx="10"/>
          </p:nvPr>
        </p:nvSpPr>
        <p:spPr/>
        <p:txBody>
          <a:bodyPr/>
          <a:lstStyle/>
          <a:p>
            <a:fld id="{6D3E7DC1-AB3E-4C2E-AD0A-3D1E8EA6E840}" type="datetimeFigureOut">
              <a:rPr lang="en-US" smtClean="0"/>
              <a:t>12/16/2019</a:t>
            </a:fld>
            <a:endParaRPr lang="en-US"/>
          </a:p>
        </p:txBody>
      </p:sp>
      <p:sp>
        <p:nvSpPr>
          <p:cNvPr id="8" name="Footer Placeholder 7">
            <a:extLst>
              <a:ext uri="{FF2B5EF4-FFF2-40B4-BE49-F238E27FC236}">
                <a16:creationId xmlns:a16="http://schemas.microsoft.com/office/drawing/2014/main" id="{A1F4F323-AF64-4920-8682-D70B2426FF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A4E773-3F03-4A76-A5D4-0064334187F6}"/>
              </a:ext>
            </a:extLst>
          </p:cNvPr>
          <p:cNvSpPr>
            <a:spLocks noGrp="1"/>
          </p:cNvSpPr>
          <p:nvPr>
            <p:ph type="sldNum" sz="quarter" idx="12"/>
          </p:nvPr>
        </p:nvSpPr>
        <p:spPr/>
        <p:txBody>
          <a:bodyPr/>
          <a:lstStyle/>
          <a:p>
            <a:fld id="{ABC06F20-3A58-4990-BE2E-B7BBFA7F8ADB}" type="slidenum">
              <a:rPr lang="en-US" smtClean="0"/>
              <a:t>‹#›</a:t>
            </a:fld>
            <a:endParaRPr lang="en-US"/>
          </a:p>
        </p:txBody>
      </p:sp>
    </p:spTree>
    <p:extLst>
      <p:ext uri="{BB962C8B-B14F-4D97-AF65-F5344CB8AC3E}">
        <p14:creationId xmlns:p14="http://schemas.microsoft.com/office/powerpoint/2010/main" val="1183141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005A-B8CB-48FA-98AE-A09408BAF5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BB4DD-0259-42E9-866E-3DB04EC9EB8E}"/>
              </a:ext>
            </a:extLst>
          </p:cNvPr>
          <p:cNvSpPr>
            <a:spLocks noGrp="1"/>
          </p:cNvSpPr>
          <p:nvPr>
            <p:ph type="dt" sz="half" idx="10"/>
          </p:nvPr>
        </p:nvSpPr>
        <p:spPr/>
        <p:txBody>
          <a:bodyPr/>
          <a:lstStyle/>
          <a:p>
            <a:fld id="{6D3E7DC1-AB3E-4C2E-AD0A-3D1E8EA6E840}" type="datetimeFigureOut">
              <a:rPr lang="en-US" smtClean="0"/>
              <a:t>12/16/2019</a:t>
            </a:fld>
            <a:endParaRPr lang="en-US"/>
          </a:p>
        </p:txBody>
      </p:sp>
      <p:sp>
        <p:nvSpPr>
          <p:cNvPr id="4" name="Footer Placeholder 3">
            <a:extLst>
              <a:ext uri="{FF2B5EF4-FFF2-40B4-BE49-F238E27FC236}">
                <a16:creationId xmlns:a16="http://schemas.microsoft.com/office/drawing/2014/main" id="{E4838837-5E4E-472F-9FEA-E081B9D88A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84DA9-934C-43AD-92DB-B8D8337FE514}"/>
              </a:ext>
            </a:extLst>
          </p:cNvPr>
          <p:cNvSpPr>
            <a:spLocks noGrp="1"/>
          </p:cNvSpPr>
          <p:nvPr>
            <p:ph type="sldNum" sz="quarter" idx="12"/>
          </p:nvPr>
        </p:nvSpPr>
        <p:spPr/>
        <p:txBody>
          <a:bodyPr/>
          <a:lstStyle/>
          <a:p>
            <a:fld id="{ABC06F20-3A58-4990-BE2E-B7BBFA7F8ADB}" type="slidenum">
              <a:rPr lang="en-US" smtClean="0"/>
              <a:t>‹#›</a:t>
            </a:fld>
            <a:endParaRPr lang="en-US"/>
          </a:p>
        </p:txBody>
      </p:sp>
    </p:spTree>
    <p:extLst>
      <p:ext uri="{BB962C8B-B14F-4D97-AF65-F5344CB8AC3E}">
        <p14:creationId xmlns:p14="http://schemas.microsoft.com/office/powerpoint/2010/main" val="332991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9AF7D8-8A6D-46F3-B66E-898462BD8767}"/>
              </a:ext>
            </a:extLst>
          </p:cNvPr>
          <p:cNvSpPr>
            <a:spLocks noGrp="1"/>
          </p:cNvSpPr>
          <p:nvPr>
            <p:ph type="dt" sz="half" idx="10"/>
          </p:nvPr>
        </p:nvSpPr>
        <p:spPr/>
        <p:txBody>
          <a:bodyPr/>
          <a:lstStyle/>
          <a:p>
            <a:fld id="{6D3E7DC1-AB3E-4C2E-AD0A-3D1E8EA6E840}" type="datetimeFigureOut">
              <a:rPr lang="en-US" smtClean="0"/>
              <a:t>12/16/2019</a:t>
            </a:fld>
            <a:endParaRPr lang="en-US"/>
          </a:p>
        </p:txBody>
      </p:sp>
      <p:sp>
        <p:nvSpPr>
          <p:cNvPr id="3" name="Footer Placeholder 2">
            <a:extLst>
              <a:ext uri="{FF2B5EF4-FFF2-40B4-BE49-F238E27FC236}">
                <a16:creationId xmlns:a16="http://schemas.microsoft.com/office/drawing/2014/main" id="{65BC21C1-1C2A-4BA2-82FA-D5D5413DE3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C90BD8-DCF1-4D54-8BB0-79AF70183F0F}"/>
              </a:ext>
            </a:extLst>
          </p:cNvPr>
          <p:cNvSpPr>
            <a:spLocks noGrp="1"/>
          </p:cNvSpPr>
          <p:nvPr>
            <p:ph type="sldNum" sz="quarter" idx="12"/>
          </p:nvPr>
        </p:nvSpPr>
        <p:spPr/>
        <p:txBody>
          <a:bodyPr/>
          <a:lstStyle/>
          <a:p>
            <a:fld id="{ABC06F20-3A58-4990-BE2E-B7BBFA7F8ADB}" type="slidenum">
              <a:rPr lang="en-US" smtClean="0"/>
              <a:t>‹#›</a:t>
            </a:fld>
            <a:endParaRPr lang="en-US"/>
          </a:p>
        </p:txBody>
      </p:sp>
    </p:spTree>
    <p:extLst>
      <p:ext uri="{BB962C8B-B14F-4D97-AF65-F5344CB8AC3E}">
        <p14:creationId xmlns:p14="http://schemas.microsoft.com/office/powerpoint/2010/main" val="1255591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538BE-4538-4126-A927-A7EB4E53C5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6D336D-8BD9-40F9-BF48-3C5CD1BFF4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63AC4E-FD7D-4280-92A0-9E739AEE9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BB9A20-35B8-42C6-A71C-38EF220F57A9}"/>
              </a:ext>
            </a:extLst>
          </p:cNvPr>
          <p:cNvSpPr>
            <a:spLocks noGrp="1"/>
          </p:cNvSpPr>
          <p:nvPr>
            <p:ph type="dt" sz="half" idx="10"/>
          </p:nvPr>
        </p:nvSpPr>
        <p:spPr/>
        <p:txBody>
          <a:bodyPr/>
          <a:lstStyle/>
          <a:p>
            <a:fld id="{6D3E7DC1-AB3E-4C2E-AD0A-3D1E8EA6E840}" type="datetimeFigureOut">
              <a:rPr lang="en-US" smtClean="0"/>
              <a:t>12/16/2019</a:t>
            </a:fld>
            <a:endParaRPr lang="en-US"/>
          </a:p>
        </p:txBody>
      </p:sp>
      <p:sp>
        <p:nvSpPr>
          <p:cNvPr id="6" name="Footer Placeholder 5">
            <a:extLst>
              <a:ext uri="{FF2B5EF4-FFF2-40B4-BE49-F238E27FC236}">
                <a16:creationId xmlns:a16="http://schemas.microsoft.com/office/drawing/2014/main" id="{5293671C-634D-4C7A-8B68-B7F2477C55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498712-84CC-4BA7-9E68-E68AE273C396}"/>
              </a:ext>
            </a:extLst>
          </p:cNvPr>
          <p:cNvSpPr>
            <a:spLocks noGrp="1"/>
          </p:cNvSpPr>
          <p:nvPr>
            <p:ph type="sldNum" sz="quarter" idx="12"/>
          </p:nvPr>
        </p:nvSpPr>
        <p:spPr/>
        <p:txBody>
          <a:bodyPr/>
          <a:lstStyle/>
          <a:p>
            <a:fld id="{ABC06F20-3A58-4990-BE2E-B7BBFA7F8ADB}" type="slidenum">
              <a:rPr lang="en-US" smtClean="0"/>
              <a:t>‹#›</a:t>
            </a:fld>
            <a:endParaRPr lang="en-US"/>
          </a:p>
        </p:txBody>
      </p:sp>
    </p:spTree>
    <p:extLst>
      <p:ext uri="{BB962C8B-B14F-4D97-AF65-F5344CB8AC3E}">
        <p14:creationId xmlns:p14="http://schemas.microsoft.com/office/powerpoint/2010/main" val="1965736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822C-ADF5-4BCD-804C-DF685C44AE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A01CD3-9586-449E-8704-098F8BEF0E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9F0D76-5125-4ED2-8DB2-B9370727D8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6131A0-5A98-4FCC-BF0E-4E4A602D5359}"/>
              </a:ext>
            </a:extLst>
          </p:cNvPr>
          <p:cNvSpPr>
            <a:spLocks noGrp="1"/>
          </p:cNvSpPr>
          <p:nvPr>
            <p:ph type="dt" sz="half" idx="10"/>
          </p:nvPr>
        </p:nvSpPr>
        <p:spPr/>
        <p:txBody>
          <a:bodyPr/>
          <a:lstStyle/>
          <a:p>
            <a:fld id="{6D3E7DC1-AB3E-4C2E-AD0A-3D1E8EA6E840}" type="datetimeFigureOut">
              <a:rPr lang="en-US" smtClean="0"/>
              <a:t>12/16/2019</a:t>
            </a:fld>
            <a:endParaRPr lang="en-US"/>
          </a:p>
        </p:txBody>
      </p:sp>
      <p:sp>
        <p:nvSpPr>
          <p:cNvPr id="6" name="Footer Placeholder 5">
            <a:extLst>
              <a:ext uri="{FF2B5EF4-FFF2-40B4-BE49-F238E27FC236}">
                <a16:creationId xmlns:a16="http://schemas.microsoft.com/office/drawing/2014/main" id="{163BC1F7-3A2D-4635-A0C0-4D1B93EA27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9BB119-6ECF-4D65-A5C4-F8ACCEF9C79E}"/>
              </a:ext>
            </a:extLst>
          </p:cNvPr>
          <p:cNvSpPr>
            <a:spLocks noGrp="1"/>
          </p:cNvSpPr>
          <p:nvPr>
            <p:ph type="sldNum" sz="quarter" idx="12"/>
          </p:nvPr>
        </p:nvSpPr>
        <p:spPr/>
        <p:txBody>
          <a:bodyPr/>
          <a:lstStyle/>
          <a:p>
            <a:fld id="{ABC06F20-3A58-4990-BE2E-B7BBFA7F8ADB}" type="slidenum">
              <a:rPr lang="en-US" smtClean="0"/>
              <a:t>‹#›</a:t>
            </a:fld>
            <a:endParaRPr lang="en-US"/>
          </a:p>
        </p:txBody>
      </p:sp>
    </p:spTree>
    <p:extLst>
      <p:ext uri="{BB962C8B-B14F-4D97-AF65-F5344CB8AC3E}">
        <p14:creationId xmlns:p14="http://schemas.microsoft.com/office/powerpoint/2010/main" val="1500420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8875E-D83A-4D9E-858E-99135D5624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F4BCA7-0872-40E2-8DAD-B45F4E96FF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52BE85-2D34-42E1-AAD7-EE5A3A00AF91}"/>
              </a:ext>
            </a:extLst>
          </p:cNvPr>
          <p:cNvSpPr>
            <a:spLocks noGrp="1"/>
          </p:cNvSpPr>
          <p:nvPr>
            <p:ph type="dt" sz="half" idx="10"/>
          </p:nvPr>
        </p:nvSpPr>
        <p:spPr/>
        <p:txBody>
          <a:bodyPr/>
          <a:lstStyle/>
          <a:p>
            <a:fld id="{6D3E7DC1-AB3E-4C2E-AD0A-3D1E8EA6E840}" type="datetimeFigureOut">
              <a:rPr lang="en-US" smtClean="0"/>
              <a:t>12/16/2019</a:t>
            </a:fld>
            <a:endParaRPr lang="en-US"/>
          </a:p>
        </p:txBody>
      </p:sp>
      <p:sp>
        <p:nvSpPr>
          <p:cNvPr id="5" name="Footer Placeholder 4">
            <a:extLst>
              <a:ext uri="{FF2B5EF4-FFF2-40B4-BE49-F238E27FC236}">
                <a16:creationId xmlns:a16="http://schemas.microsoft.com/office/drawing/2014/main" id="{52D87D56-C82B-4430-9E8F-C7595009A9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445DE2-2901-40DA-9D8B-D0901E2CDDD4}"/>
              </a:ext>
            </a:extLst>
          </p:cNvPr>
          <p:cNvSpPr>
            <a:spLocks noGrp="1"/>
          </p:cNvSpPr>
          <p:nvPr>
            <p:ph type="sldNum" sz="quarter" idx="12"/>
          </p:nvPr>
        </p:nvSpPr>
        <p:spPr/>
        <p:txBody>
          <a:bodyPr/>
          <a:lstStyle/>
          <a:p>
            <a:fld id="{ABC06F20-3A58-4990-BE2E-B7BBFA7F8ADB}" type="slidenum">
              <a:rPr lang="en-US" smtClean="0"/>
              <a:t>‹#›</a:t>
            </a:fld>
            <a:endParaRPr lang="en-US"/>
          </a:p>
        </p:txBody>
      </p:sp>
    </p:spTree>
    <p:extLst>
      <p:ext uri="{BB962C8B-B14F-4D97-AF65-F5344CB8AC3E}">
        <p14:creationId xmlns:p14="http://schemas.microsoft.com/office/powerpoint/2010/main" val="2048128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2E3A39-4CF9-4553-9C89-1BCD08DC68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3BE6FA-AC99-4314-824C-FD6CB26596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CD7859-F5AE-4B0D-9FD2-EF544C48613B}"/>
              </a:ext>
            </a:extLst>
          </p:cNvPr>
          <p:cNvSpPr>
            <a:spLocks noGrp="1"/>
          </p:cNvSpPr>
          <p:nvPr>
            <p:ph type="dt" sz="half" idx="10"/>
          </p:nvPr>
        </p:nvSpPr>
        <p:spPr/>
        <p:txBody>
          <a:bodyPr/>
          <a:lstStyle/>
          <a:p>
            <a:fld id="{6D3E7DC1-AB3E-4C2E-AD0A-3D1E8EA6E840}" type="datetimeFigureOut">
              <a:rPr lang="en-US" smtClean="0"/>
              <a:t>12/16/2019</a:t>
            </a:fld>
            <a:endParaRPr lang="en-US"/>
          </a:p>
        </p:txBody>
      </p:sp>
      <p:sp>
        <p:nvSpPr>
          <p:cNvPr id="5" name="Footer Placeholder 4">
            <a:extLst>
              <a:ext uri="{FF2B5EF4-FFF2-40B4-BE49-F238E27FC236}">
                <a16:creationId xmlns:a16="http://schemas.microsoft.com/office/drawing/2014/main" id="{2D68BEEB-E869-4978-AA59-72C07DF51C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45FCED-1FE1-4CAA-8F1D-D727409AE413}"/>
              </a:ext>
            </a:extLst>
          </p:cNvPr>
          <p:cNvSpPr>
            <a:spLocks noGrp="1"/>
          </p:cNvSpPr>
          <p:nvPr>
            <p:ph type="sldNum" sz="quarter" idx="12"/>
          </p:nvPr>
        </p:nvSpPr>
        <p:spPr/>
        <p:txBody>
          <a:bodyPr/>
          <a:lstStyle/>
          <a:p>
            <a:fld id="{ABC06F20-3A58-4990-BE2E-B7BBFA7F8ADB}" type="slidenum">
              <a:rPr lang="en-US" smtClean="0"/>
              <a:t>‹#›</a:t>
            </a:fld>
            <a:endParaRPr lang="en-US"/>
          </a:p>
        </p:txBody>
      </p:sp>
    </p:spTree>
    <p:extLst>
      <p:ext uri="{BB962C8B-B14F-4D97-AF65-F5344CB8AC3E}">
        <p14:creationId xmlns:p14="http://schemas.microsoft.com/office/powerpoint/2010/main" val="747774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3AB99C-CFFE-4AF7-B05D-10073F28E4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5F64F77-6059-405E-9797-9CD7DFF7BD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E12C60-AF7B-43BA-ACA6-73E55E2689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E7DC1-AB3E-4C2E-AD0A-3D1E8EA6E840}" type="datetimeFigureOut">
              <a:rPr lang="en-US" smtClean="0"/>
              <a:t>12/16/2019</a:t>
            </a:fld>
            <a:endParaRPr lang="en-US"/>
          </a:p>
        </p:txBody>
      </p:sp>
      <p:sp>
        <p:nvSpPr>
          <p:cNvPr id="5" name="Footer Placeholder 4">
            <a:extLst>
              <a:ext uri="{FF2B5EF4-FFF2-40B4-BE49-F238E27FC236}">
                <a16:creationId xmlns:a16="http://schemas.microsoft.com/office/drawing/2014/main" id="{F023842C-DC2D-48A4-9FDC-9200A7421B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18E0C9-D2B7-4ED7-A9AE-EAB91EE0BB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C06F20-3A58-4990-BE2E-B7BBFA7F8ADB}" type="slidenum">
              <a:rPr lang="en-US" smtClean="0"/>
              <a:t>‹#›</a:t>
            </a:fld>
            <a:endParaRPr lang="en-US"/>
          </a:p>
        </p:txBody>
      </p:sp>
    </p:spTree>
    <p:extLst>
      <p:ext uri="{BB962C8B-B14F-4D97-AF65-F5344CB8AC3E}">
        <p14:creationId xmlns:p14="http://schemas.microsoft.com/office/powerpoint/2010/main" val="2204983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A7E6-F60E-4071-9A1E-D1E9DFAF7820}"/>
              </a:ext>
            </a:extLst>
          </p:cNvPr>
          <p:cNvSpPr>
            <a:spLocks noGrp="1"/>
          </p:cNvSpPr>
          <p:nvPr>
            <p:ph type="ctrTitle"/>
          </p:nvPr>
        </p:nvSpPr>
        <p:spPr/>
        <p:txBody>
          <a:bodyPr/>
          <a:lstStyle/>
          <a:p>
            <a:r>
              <a:rPr lang="en-US" dirty="0"/>
              <a:t>Pacific Crest Trail Permits Map</a:t>
            </a:r>
          </a:p>
        </p:txBody>
      </p:sp>
      <p:sp>
        <p:nvSpPr>
          <p:cNvPr id="3" name="Subtitle 2">
            <a:extLst>
              <a:ext uri="{FF2B5EF4-FFF2-40B4-BE49-F238E27FC236}">
                <a16:creationId xmlns:a16="http://schemas.microsoft.com/office/drawing/2014/main" id="{BBE71621-9820-445F-AAFE-53F4168E7F41}"/>
              </a:ext>
            </a:extLst>
          </p:cNvPr>
          <p:cNvSpPr>
            <a:spLocks noGrp="1"/>
          </p:cNvSpPr>
          <p:nvPr>
            <p:ph type="subTitle" idx="1"/>
          </p:nvPr>
        </p:nvSpPr>
        <p:spPr/>
        <p:txBody>
          <a:bodyPr/>
          <a:lstStyle/>
          <a:p>
            <a:r>
              <a:rPr lang="en-US" dirty="0"/>
              <a:t>GEOG 385 Final Project</a:t>
            </a:r>
          </a:p>
          <a:p>
            <a:r>
              <a:rPr lang="en-US" dirty="0"/>
              <a:t>Cassidy Barkalow</a:t>
            </a:r>
          </a:p>
        </p:txBody>
      </p:sp>
    </p:spTree>
    <p:extLst>
      <p:ext uri="{BB962C8B-B14F-4D97-AF65-F5344CB8AC3E}">
        <p14:creationId xmlns:p14="http://schemas.microsoft.com/office/powerpoint/2010/main" val="3235383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8C76-07C3-4077-BB83-33FF6CE096C9}"/>
              </a:ext>
            </a:extLst>
          </p:cNvPr>
          <p:cNvSpPr>
            <a:spLocks noGrp="1"/>
          </p:cNvSpPr>
          <p:nvPr>
            <p:ph type="title"/>
          </p:nvPr>
        </p:nvSpPr>
        <p:spPr/>
        <p:txBody>
          <a:bodyPr/>
          <a:lstStyle/>
          <a:p>
            <a:r>
              <a:rPr lang="en-US" dirty="0"/>
              <a:t>Background</a:t>
            </a:r>
          </a:p>
        </p:txBody>
      </p:sp>
      <p:sp>
        <p:nvSpPr>
          <p:cNvPr id="10" name="Content Placeholder 9">
            <a:extLst>
              <a:ext uri="{FF2B5EF4-FFF2-40B4-BE49-F238E27FC236}">
                <a16:creationId xmlns:a16="http://schemas.microsoft.com/office/drawing/2014/main" id="{5BF6838A-3145-4C11-9803-0E602217AF50}"/>
              </a:ext>
            </a:extLst>
          </p:cNvPr>
          <p:cNvSpPr>
            <a:spLocks noGrp="1"/>
          </p:cNvSpPr>
          <p:nvPr>
            <p:ph idx="1"/>
          </p:nvPr>
        </p:nvSpPr>
        <p:spPr/>
        <p:txBody>
          <a:bodyPr/>
          <a:lstStyle/>
          <a:p>
            <a:r>
              <a:rPr lang="en-US" dirty="0"/>
              <a:t>I work for the Pacific Crest Trail Association, and one of my primary responsibilities is answering questions about the trail.</a:t>
            </a:r>
          </a:p>
          <a:p>
            <a:r>
              <a:rPr lang="en-US" dirty="0"/>
              <a:t>People often wonder whether they’ll need a permit for their trip and have no easy way to find out.</a:t>
            </a:r>
          </a:p>
          <a:p>
            <a:r>
              <a:rPr lang="en-US" dirty="0"/>
              <a:t>People also want to know what map they’ll need, and official product descriptions are often difficult to find or reference place names that non-locals are not familiar with.</a:t>
            </a:r>
          </a:p>
          <a:p>
            <a:r>
              <a:rPr lang="en-US" dirty="0"/>
              <a:t>There is no existing map or service online that I know of which has this information at all, and there isn’t even a list that presents it in a simple, easy-to-understand format.</a:t>
            </a:r>
          </a:p>
        </p:txBody>
      </p:sp>
    </p:spTree>
    <p:extLst>
      <p:ext uri="{BB962C8B-B14F-4D97-AF65-F5344CB8AC3E}">
        <p14:creationId xmlns:p14="http://schemas.microsoft.com/office/powerpoint/2010/main" val="3409011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21A14-7BEF-4964-BC02-3F232ECE9DB9}"/>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99FC75E8-F292-45D5-A8DF-BA78EA5F6BA7}"/>
              </a:ext>
            </a:extLst>
          </p:cNvPr>
          <p:cNvSpPr>
            <a:spLocks noGrp="1"/>
          </p:cNvSpPr>
          <p:nvPr>
            <p:ph idx="1"/>
          </p:nvPr>
        </p:nvSpPr>
        <p:spPr/>
        <p:txBody>
          <a:bodyPr>
            <a:normAutofit fontScale="92500" lnSpcReduction="20000"/>
          </a:bodyPr>
          <a:lstStyle/>
          <a:p>
            <a:r>
              <a:rPr lang="en-US" dirty="0"/>
              <a:t>The map should show the Pacific Crest Trail and all the major land management agency boundaries it passes through, as well as designated Wildernesses</a:t>
            </a:r>
          </a:p>
          <a:p>
            <a:r>
              <a:rPr lang="en-US" dirty="0"/>
              <a:t>Major landmarks and towns along the PCT that are familiar to trail users should be shown to help users navigate the map.</a:t>
            </a:r>
          </a:p>
          <a:p>
            <a:r>
              <a:rPr lang="en-US" dirty="0"/>
              <a:t>Each land management agency and Wilderness area should have information about whether permits are required and links to the website where they can be obtained.</a:t>
            </a:r>
          </a:p>
          <a:p>
            <a:r>
              <a:rPr lang="en-US" dirty="0"/>
              <a:t>Each segment of the PCT should include information about which map covers it in various map sets.</a:t>
            </a:r>
          </a:p>
          <a:p>
            <a:r>
              <a:rPr lang="en-US" dirty="0"/>
              <a:t>Users should be able to apply a filter to only see places where no permits are required.</a:t>
            </a:r>
          </a:p>
        </p:txBody>
      </p:sp>
    </p:spTree>
    <p:extLst>
      <p:ext uri="{BB962C8B-B14F-4D97-AF65-F5344CB8AC3E}">
        <p14:creationId xmlns:p14="http://schemas.microsoft.com/office/powerpoint/2010/main" val="3232347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BEF65A9-6571-4C7B-98D2-69C7691DC939}"/>
              </a:ext>
            </a:extLst>
          </p:cNvPr>
          <p:cNvSpPr>
            <a:spLocks noGrp="1"/>
          </p:cNvSpPr>
          <p:nvPr>
            <p:ph type="body" sz="half" idx="2"/>
          </p:nvPr>
        </p:nvSpPr>
        <p:spPr>
          <a:xfrm>
            <a:off x="233299" y="461868"/>
            <a:ext cx="2444587" cy="5589036"/>
          </a:xfrm>
        </p:spPr>
        <p:txBody>
          <a:bodyPr/>
          <a:lstStyle/>
          <a:p>
            <a:endParaRPr lang="en-US" dirty="0"/>
          </a:p>
          <a:p>
            <a:r>
              <a:rPr lang="en-US" dirty="0"/>
              <a:t>A splash screen welcomes users to the web app and provides basic directions.</a:t>
            </a:r>
          </a:p>
          <a:p>
            <a:r>
              <a:rPr lang="en-US" dirty="0"/>
              <a:t>The splash screen also warns that information presented here may not be definitive and that trail users should check with local land management agencies for local regulations before beginning their trip.</a:t>
            </a:r>
          </a:p>
          <a:p>
            <a:endParaRPr lang="en-US" dirty="0"/>
          </a:p>
          <a:p>
            <a:r>
              <a:rPr lang="en-US" dirty="0"/>
              <a:t>The legend is open by default to help users understand the layers more easily.</a:t>
            </a:r>
          </a:p>
        </p:txBody>
      </p:sp>
      <p:sp>
        <p:nvSpPr>
          <p:cNvPr id="8" name="Picture Placeholder 7">
            <a:extLst>
              <a:ext uri="{FF2B5EF4-FFF2-40B4-BE49-F238E27FC236}">
                <a16:creationId xmlns:a16="http://schemas.microsoft.com/office/drawing/2014/main" id="{476EB1B1-EF12-4856-BCDA-6360FC747A98}"/>
              </a:ext>
            </a:extLst>
          </p:cNvPr>
          <p:cNvSpPr>
            <a:spLocks noGrp="1"/>
          </p:cNvSpPr>
          <p:nvPr>
            <p:ph type="pic" idx="1"/>
          </p:nvPr>
        </p:nvSpPr>
        <p:spPr/>
      </p:sp>
      <p:pic>
        <p:nvPicPr>
          <p:cNvPr id="2" name="Picture 1">
            <a:extLst>
              <a:ext uri="{FF2B5EF4-FFF2-40B4-BE49-F238E27FC236}">
                <a16:creationId xmlns:a16="http://schemas.microsoft.com/office/drawing/2014/main" id="{2179352C-AC21-49E3-8598-49A40440D781}"/>
              </a:ext>
            </a:extLst>
          </p:cNvPr>
          <p:cNvPicPr>
            <a:picLocks noChangeAspect="1"/>
          </p:cNvPicPr>
          <p:nvPr/>
        </p:nvPicPr>
        <p:blipFill rotWithShape="1">
          <a:blip r:embed="rId2"/>
          <a:srcRect t="6735" b="3730"/>
          <a:stretch/>
        </p:blipFill>
        <p:spPr>
          <a:xfrm>
            <a:off x="2766686" y="889233"/>
            <a:ext cx="9192015" cy="4629383"/>
          </a:xfrm>
          <a:prstGeom prst="rect">
            <a:avLst/>
          </a:prstGeom>
        </p:spPr>
      </p:pic>
    </p:spTree>
    <p:extLst>
      <p:ext uri="{BB962C8B-B14F-4D97-AF65-F5344CB8AC3E}">
        <p14:creationId xmlns:p14="http://schemas.microsoft.com/office/powerpoint/2010/main" val="1606741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57DE10-F253-4F33-A696-DF9A69FD988B}"/>
              </a:ext>
            </a:extLst>
          </p:cNvPr>
          <p:cNvSpPr txBox="1"/>
          <p:nvPr/>
        </p:nvSpPr>
        <p:spPr>
          <a:xfrm>
            <a:off x="631369" y="460586"/>
            <a:ext cx="10929257" cy="369332"/>
          </a:xfrm>
          <a:prstGeom prst="rect">
            <a:avLst/>
          </a:prstGeom>
          <a:noFill/>
        </p:spPr>
        <p:txBody>
          <a:bodyPr wrap="square" rtlCol="0">
            <a:spAutoFit/>
          </a:bodyPr>
          <a:lstStyle/>
          <a:p>
            <a:r>
              <a:rPr lang="en-US" dirty="0"/>
              <a:t>Each kind of land management agency is a distinct color, and Wilderness areas are easily visible where they overlap.</a:t>
            </a:r>
          </a:p>
        </p:txBody>
      </p:sp>
      <p:pic>
        <p:nvPicPr>
          <p:cNvPr id="2" name="Picture 1">
            <a:extLst>
              <a:ext uri="{FF2B5EF4-FFF2-40B4-BE49-F238E27FC236}">
                <a16:creationId xmlns:a16="http://schemas.microsoft.com/office/drawing/2014/main" id="{13037E98-9BC0-4D43-94CB-C29A15A31937}"/>
              </a:ext>
            </a:extLst>
          </p:cNvPr>
          <p:cNvPicPr>
            <a:picLocks noChangeAspect="1"/>
          </p:cNvPicPr>
          <p:nvPr/>
        </p:nvPicPr>
        <p:blipFill rotWithShape="1">
          <a:blip r:embed="rId2"/>
          <a:srcRect t="6716" r="969" b="4217"/>
          <a:stretch/>
        </p:blipFill>
        <p:spPr>
          <a:xfrm>
            <a:off x="838200" y="896380"/>
            <a:ext cx="10873716" cy="5501034"/>
          </a:xfrm>
          <a:prstGeom prst="rect">
            <a:avLst/>
          </a:prstGeom>
        </p:spPr>
      </p:pic>
    </p:spTree>
    <p:extLst>
      <p:ext uri="{BB962C8B-B14F-4D97-AF65-F5344CB8AC3E}">
        <p14:creationId xmlns:p14="http://schemas.microsoft.com/office/powerpoint/2010/main" val="33284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6B802CF-B97D-4AAF-89D1-9F1F6E4CAB62}"/>
              </a:ext>
            </a:extLst>
          </p:cNvPr>
          <p:cNvSpPr txBox="1"/>
          <p:nvPr/>
        </p:nvSpPr>
        <p:spPr>
          <a:xfrm>
            <a:off x="838200" y="427839"/>
            <a:ext cx="10515600" cy="646331"/>
          </a:xfrm>
          <a:prstGeom prst="rect">
            <a:avLst/>
          </a:prstGeom>
          <a:noFill/>
        </p:spPr>
        <p:txBody>
          <a:bodyPr wrap="square" rtlCol="0">
            <a:spAutoFit/>
          </a:bodyPr>
          <a:lstStyle/>
          <a:p>
            <a:r>
              <a:rPr lang="en-US" dirty="0"/>
              <a:t>Selecting a national forest or a wilderness area brings up information about permit requirements and links to relevant websites.</a:t>
            </a:r>
          </a:p>
        </p:txBody>
      </p:sp>
      <p:pic>
        <p:nvPicPr>
          <p:cNvPr id="2" name="Picture 1">
            <a:extLst>
              <a:ext uri="{FF2B5EF4-FFF2-40B4-BE49-F238E27FC236}">
                <a16:creationId xmlns:a16="http://schemas.microsoft.com/office/drawing/2014/main" id="{B172691A-196B-4109-8FFA-F96D0C4FE929}"/>
              </a:ext>
            </a:extLst>
          </p:cNvPr>
          <p:cNvPicPr>
            <a:picLocks noChangeAspect="1"/>
          </p:cNvPicPr>
          <p:nvPr/>
        </p:nvPicPr>
        <p:blipFill rotWithShape="1">
          <a:blip r:embed="rId2"/>
          <a:srcRect t="7348" b="4081"/>
          <a:stretch/>
        </p:blipFill>
        <p:spPr>
          <a:xfrm>
            <a:off x="173000" y="1971674"/>
            <a:ext cx="7133647" cy="3554085"/>
          </a:xfrm>
          <a:prstGeom prst="rect">
            <a:avLst/>
          </a:prstGeom>
        </p:spPr>
      </p:pic>
      <p:pic>
        <p:nvPicPr>
          <p:cNvPr id="5" name="Picture 4">
            <a:extLst>
              <a:ext uri="{FF2B5EF4-FFF2-40B4-BE49-F238E27FC236}">
                <a16:creationId xmlns:a16="http://schemas.microsoft.com/office/drawing/2014/main" id="{185AB213-9467-421A-937B-218249EAF88E}"/>
              </a:ext>
            </a:extLst>
          </p:cNvPr>
          <p:cNvPicPr>
            <a:picLocks noChangeAspect="1"/>
          </p:cNvPicPr>
          <p:nvPr/>
        </p:nvPicPr>
        <p:blipFill rotWithShape="1">
          <a:blip r:embed="rId3"/>
          <a:srcRect l="43163" t="6239" r="586" b="3810"/>
          <a:stretch/>
        </p:blipFill>
        <p:spPr>
          <a:xfrm>
            <a:off x="7539134" y="1825625"/>
            <a:ext cx="4273335" cy="3843948"/>
          </a:xfrm>
          <a:prstGeom prst="rect">
            <a:avLst/>
          </a:prstGeom>
        </p:spPr>
      </p:pic>
    </p:spTree>
    <p:extLst>
      <p:ext uri="{BB962C8B-B14F-4D97-AF65-F5344CB8AC3E}">
        <p14:creationId xmlns:p14="http://schemas.microsoft.com/office/powerpoint/2010/main" val="1961202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91CD8EF8-BBE8-4475-8511-6814733B454A}"/>
              </a:ext>
            </a:extLst>
          </p:cNvPr>
          <p:cNvSpPr>
            <a:spLocks noGrp="1"/>
          </p:cNvSpPr>
          <p:nvPr>
            <p:ph type="body" sz="half" idx="2"/>
          </p:nvPr>
        </p:nvSpPr>
        <p:spPr>
          <a:xfrm>
            <a:off x="774441" y="107883"/>
            <a:ext cx="10646227" cy="1002459"/>
          </a:xfrm>
        </p:spPr>
        <p:txBody>
          <a:bodyPr/>
          <a:lstStyle/>
          <a:p>
            <a:r>
              <a:rPr lang="en-US" dirty="0"/>
              <a:t>Selecting the PCT itself brings up information about which map of the PCT covers that area. California Section D is on the US Forest Service’s PCT Map 2, for the Transverse Ranges, and it is also on National Geographic’s Map 10 for the San Gabriel and San </a:t>
            </a:r>
            <a:r>
              <a:rPr lang="en-US" dirty="0" err="1"/>
              <a:t>Bernadino</a:t>
            </a:r>
            <a:r>
              <a:rPr lang="en-US" dirty="0"/>
              <a:t> Mountains. Note that both map sets use place names that are likely not familiar to anyone who isn’t a local- this is a real problem for people who want to buy the right map before their trip.</a:t>
            </a:r>
          </a:p>
        </p:txBody>
      </p:sp>
      <p:pic>
        <p:nvPicPr>
          <p:cNvPr id="2" name="Picture 1">
            <a:extLst>
              <a:ext uri="{FF2B5EF4-FFF2-40B4-BE49-F238E27FC236}">
                <a16:creationId xmlns:a16="http://schemas.microsoft.com/office/drawing/2014/main" id="{6BF30B41-DD46-4473-B2E8-99CBF5B54ABC}"/>
              </a:ext>
            </a:extLst>
          </p:cNvPr>
          <p:cNvPicPr>
            <a:picLocks noChangeAspect="1"/>
          </p:cNvPicPr>
          <p:nvPr/>
        </p:nvPicPr>
        <p:blipFill rotWithShape="1">
          <a:blip r:embed="rId2"/>
          <a:srcRect t="6395" b="3945"/>
          <a:stretch/>
        </p:blipFill>
        <p:spPr>
          <a:xfrm>
            <a:off x="656776" y="1110342"/>
            <a:ext cx="10878447" cy="5486401"/>
          </a:xfrm>
          <a:prstGeom prst="rect">
            <a:avLst/>
          </a:prstGeom>
        </p:spPr>
      </p:pic>
    </p:spTree>
    <p:extLst>
      <p:ext uri="{BB962C8B-B14F-4D97-AF65-F5344CB8AC3E}">
        <p14:creationId xmlns:p14="http://schemas.microsoft.com/office/powerpoint/2010/main" val="3223819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379C9A2-6CFA-4AB8-8B40-4B2AE84F41FF}"/>
              </a:ext>
            </a:extLst>
          </p:cNvPr>
          <p:cNvSpPr>
            <a:spLocks noGrp="1"/>
          </p:cNvSpPr>
          <p:nvPr>
            <p:ph type="body" sz="half" idx="2"/>
          </p:nvPr>
        </p:nvSpPr>
        <p:spPr>
          <a:xfrm>
            <a:off x="419878" y="317241"/>
            <a:ext cx="2351315" cy="5671587"/>
          </a:xfrm>
        </p:spPr>
        <p:txBody>
          <a:bodyPr/>
          <a:lstStyle/>
          <a:p>
            <a:endParaRPr lang="en-US" dirty="0"/>
          </a:p>
          <a:p>
            <a:endParaRPr lang="en-US" dirty="0"/>
          </a:p>
          <a:p>
            <a:r>
              <a:rPr lang="en-US" dirty="0"/>
              <a:t>Turning on the filter shows only sections of the PCT where permits are not needed. This is admittedly imperfect because of the odd fragmentation of existing PCT centerline layers. With more knowledge about how to create or manipulate data, it would surely be possible to get  a closer representation than this approximation.</a:t>
            </a:r>
          </a:p>
          <a:p>
            <a:endParaRPr lang="en-US" dirty="0"/>
          </a:p>
          <a:p>
            <a:r>
              <a:rPr lang="en-US" dirty="0"/>
              <a:t>Regardless, this is a useful tool that gives users a rough idea of where they can plan a last-minute, no-hassle trip.</a:t>
            </a:r>
          </a:p>
        </p:txBody>
      </p:sp>
      <p:pic>
        <p:nvPicPr>
          <p:cNvPr id="2" name="Picture 1">
            <a:extLst>
              <a:ext uri="{FF2B5EF4-FFF2-40B4-BE49-F238E27FC236}">
                <a16:creationId xmlns:a16="http://schemas.microsoft.com/office/drawing/2014/main" id="{508CA3E0-7A7A-47D6-8FAE-FB6B13A97B8B}"/>
              </a:ext>
            </a:extLst>
          </p:cNvPr>
          <p:cNvPicPr>
            <a:picLocks noChangeAspect="1"/>
          </p:cNvPicPr>
          <p:nvPr/>
        </p:nvPicPr>
        <p:blipFill rotWithShape="1">
          <a:blip r:embed="rId2"/>
          <a:srcRect t="6666" b="3673"/>
          <a:stretch/>
        </p:blipFill>
        <p:spPr>
          <a:xfrm>
            <a:off x="2771193" y="1081443"/>
            <a:ext cx="9290593" cy="4685587"/>
          </a:xfrm>
          <a:prstGeom prst="rect">
            <a:avLst/>
          </a:prstGeom>
        </p:spPr>
      </p:pic>
    </p:spTree>
    <p:extLst>
      <p:ext uri="{BB962C8B-B14F-4D97-AF65-F5344CB8AC3E}">
        <p14:creationId xmlns:p14="http://schemas.microsoft.com/office/powerpoint/2010/main" val="2674343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B314D80-EABA-45DE-B6CE-15A42EDD87BA}"/>
              </a:ext>
            </a:extLst>
          </p:cNvPr>
          <p:cNvSpPr>
            <a:spLocks noGrp="1"/>
          </p:cNvSpPr>
          <p:nvPr>
            <p:ph type="body" sz="half" idx="2"/>
          </p:nvPr>
        </p:nvSpPr>
        <p:spPr>
          <a:xfrm>
            <a:off x="363895" y="587829"/>
            <a:ext cx="2379306" cy="5430416"/>
          </a:xfrm>
        </p:spPr>
        <p:txBody>
          <a:bodyPr/>
          <a:lstStyle/>
          <a:p>
            <a:r>
              <a:rPr lang="en-US" dirty="0"/>
              <a:t>Bonus feature, with potential for a future project:</a:t>
            </a:r>
          </a:p>
          <a:p>
            <a:r>
              <a:rPr lang="en-US" dirty="0"/>
              <a:t>Each landmark is categorized by what it is and also notes the mile of the PCT it is at. </a:t>
            </a:r>
          </a:p>
          <a:p>
            <a:endParaRPr lang="en-US" dirty="0"/>
          </a:p>
          <a:p>
            <a:r>
              <a:rPr lang="en-US" dirty="0"/>
              <a:t>With further development and adding landmarks, this map could have further trip planning capabilities and be used as a resupply guide, helping users determine the length of their trip and what services they would have access to along the way. </a:t>
            </a:r>
          </a:p>
        </p:txBody>
      </p:sp>
      <p:pic>
        <p:nvPicPr>
          <p:cNvPr id="2" name="Picture 1">
            <a:extLst>
              <a:ext uri="{FF2B5EF4-FFF2-40B4-BE49-F238E27FC236}">
                <a16:creationId xmlns:a16="http://schemas.microsoft.com/office/drawing/2014/main" id="{0696FCFA-5232-49F4-AF1D-A66968B6C264}"/>
              </a:ext>
            </a:extLst>
          </p:cNvPr>
          <p:cNvPicPr>
            <a:picLocks noChangeAspect="1"/>
          </p:cNvPicPr>
          <p:nvPr/>
        </p:nvPicPr>
        <p:blipFill rotWithShape="1">
          <a:blip r:embed="rId2"/>
          <a:srcRect t="6666" r="-561" b="3673"/>
          <a:stretch/>
        </p:blipFill>
        <p:spPr>
          <a:xfrm>
            <a:off x="2743201" y="1007706"/>
            <a:ext cx="9153458" cy="4590661"/>
          </a:xfrm>
          <a:prstGeom prst="rect">
            <a:avLst/>
          </a:prstGeom>
        </p:spPr>
      </p:pic>
    </p:spTree>
    <p:extLst>
      <p:ext uri="{BB962C8B-B14F-4D97-AF65-F5344CB8AC3E}">
        <p14:creationId xmlns:p14="http://schemas.microsoft.com/office/powerpoint/2010/main" val="2241308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TotalTime>
  <Words>575</Words>
  <Application>Microsoft Office PowerPoint</Application>
  <PresentationFormat>Widescreen</PresentationFormat>
  <Paragraphs>31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Pacific Crest Trail Permits Map</vt:lpstr>
      <vt:lpstr>Background</vt:lpstr>
      <vt:lpstr>Objectives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Pacific Crest Trail Permits Map</dc:title>
  <dc:creator>Cassidy</dc:creator>
  <cp:lastModifiedBy>Cassidy</cp:lastModifiedBy>
  <cp:revision>22</cp:revision>
  <dcterms:created xsi:type="dcterms:W3CDTF">2019-12-10T02:59:04Z</dcterms:created>
  <dcterms:modified xsi:type="dcterms:W3CDTF">2019-12-17T04:47:37Z</dcterms:modified>
</cp:coreProperties>
</file>