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8" r:id="rId5"/>
    <p:sldId id="260" r:id="rId6"/>
    <p:sldId id="263" r:id="rId7"/>
    <p:sldId id="266" r:id="rId8"/>
    <p:sldId id="265" r:id="rId9"/>
    <p:sldId id="261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Annual Rainfall vs Suburban Biomass</a:t>
            </a:r>
          </a:p>
        </c:rich>
      </c:tx>
      <c:layout>
        <c:manualLayout>
          <c:xMode val="edge"/>
          <c:yMode val="edge"/>
          <c:x val="0.31953321987563799"/>
          <c:y val="3.72368256900208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986991577928019E-2"/>
          <c:y val="0.11150584024921378"/>
          <c:w val="0.87994802814303996"/>
          <c:h val="0.74187120241805904"/>
        </c:manualLayout>
      </c:layout>
      <c:areaChart>
        <c:grouping val="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Inches Rainfall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cat>
            <c:strRef>
              <c:f>Sheet2!$A$2:$A$11</c:f>
              <c:strCache>
                <c:ptCount val="10"/>
                <c:pt idx="0">
                  <c:v>'07-'08</c:v>
                </c:pt>
                <c:pt idx="1">
                  <c:v>'08-'09</c:v>
                </c:pt>
                <c:pt idx="2">
                  <c:v>'09-'10</c:v>
                </c:pt>
                <c:pt idx="3">
                  <c:v>'10-'11</c:v>
                </c:pt>
                <c:pt idx="4">
                  <c:v>'11-'12</c:v>
                </c:pt>
                <c:pt idx="5">
                  <c:v>'12-'13</c:v>
                </c:pt>
                <c:pt idx="6">
                  <c:v>'13-'14</c:v>
                </c:pt>
                <c:pt idx="7">
                  <c:v>'14-'15</c:v>
                </c:pt>
                <c:pt idx="8">
                  <c:v>'15-'16</c:v>
                </c:pt>
                <c:pt idx="9">
                  <c:v>'16-'17</c:v>
                </c:pt>
              </c:strCache>
            </c:strRef>
          </c:cat>
          <c:val>
            <c:numRef>
              <c:f>Sheet2!$B$2:$B$11</c:f>
              <c:numCache>
                <c:formatCode>General</c:formatCode>
                <c:ptCount val="10"/>
                <c:pt idx="0">
                  <c:v>13.64</c:v>
                </c:pt>
                <c:pt idx="1">
                  <c:v>16.47</c:v>
                </c:pt>
                <c:pt idx="2">
                  <c:v>20.61</c:v>
                </c:pt>
                <c:pt idx="3">
                  <c:v>23.970000000000002</c:v>
                </c:pt>
                <c:pt idx="4">
                  <c:v>11.86</c:v>
                </c:pt>
                <c:pt idx="5">
                  <c:v>15.760000000000002</c:v>
                </c:pt>
                <c:pt idx="6">
                  <c:v>9.6700000000000017</c:v>
                </c:pt>
                <c:pt idx="7">
                  <c:v>15.43</c:v>
                </c:pt>
                <c:pt idx="8">
                  <c:v>16.150000000000002</c:v>
                </c:pt>
                <c:pt idx="9">
                  <c:v>33.08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779520"/>
        <c:axId val="527796376"/>
      </c:areaChart>
      <c:lineChart>
        <c:grouping val="standard"/>
        <c:varyColors val="0"/>
        <c:ser>
          <c:idx val="2"/>
          <c:order val="2"/>
          <c:tx>
            <c:strRef>
              <c:f>Sheet2!$D$1</c:f>
              <c:strCache>
                <c:ptCount val="1"/>
                <c:pt idx="0">
                  <c:v>Avg Annual Rainfall</c:v>
                </c:pt>
              </c:strCache>
            </c:strRef>
          </c:tx>
          <c:spPr>
            <a:ln w="50800" cap="rnd">
              <a:solidFill>
                <a:schemeClr val="accent3"/>
              </a:solidFill>
              <a:prstDash val="sysDash"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Sheet2!$A$2:$A$11</c:f>
              <c:strCache>
                <c:ptCount val="10"/>
                <c:pt idx="0">
                  <c:v>'07-'08</c:v>
                </c:pt>
                <c:pt idx="1">
                  <c:v>'08-'09</c:v>
                </c:pt>
                <c:pt idx="2">
                  <c:v>'09-'10</c:v>
                </c:pt>
                <c:pt idx="3">
                  <c:v>'10-'11</c:v>
                </c:pt>
                <c:pt idx="4">
                  <c:v>'11-'12</c:v>
                </c:pt>
                <c:pt idx="5">
                  <c:v>'12-'13</c:v>
                </c:pt>
                <c:pt idx="6">
                  <c:v>'13-'14</c:v>
                </c:pt>
                <c:pt idx="7">
                  <c:v>'14-'15</c:v>
                </c:pt>
                <c:pt idx="8">
                  <c:v>'15-'16</c:v>
                </c:pt>
                <c:pt idx="9">
                  <c:v>'16-'17</c:v>
                </c:pt>
              </c:strCache>
            </c:strRef>
          </c:cat>
          <c:val>
            <c:numRef>
              <c:f>Sheet2!$D$2:$D$11</c:f>
              <c:numCache>
                <c:formatCode>General</c:formatCode>
                <c:ptCount val="10"/>
                <c:pt idx="0">
                  <c:v>18.510000000000002</c:v>
                </c:pt>
                <c:pt idx="1">
                  <c:v>18.510000000000002</c:v>
                </c:pt>
                <c:pt idx="2">
                  <c:v>18.510000000000002</c:v>
                </c:pt>
                <c:pt idx="3">
                  <c:v>18.510000000000002</c:v>
                </c:pt>
                <c:pt idx="4">
                  <c:v>18.510000000000002</c:v>
                </c:pt>
                <c:pt idx="5">
                  <c:v>18.510000000000002</c:v>
                </c:pt>
                <c:pt idx="6">
                  <c:v>18.510000000000002</c:v>
                </c:pt>
                <c:pt idx="7">
                  <c:v>18.510000000000002</c:v>
                </c:pt>
                <c:pt idx="8">
                  <c:v>18.510000000000002</c:v>
                </c:pt>
                <c:pt idx="9">
                  <c:v>18.510000000000002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779520"/>
        <c:axId val="527796376"/>
      </c:lineChart>
      <c:lineChart>
        <c:grouping val="standard"/>
        <c:varyColors val="0"/>
        <c:ser>
          <c:idx val="4"/>
          <c:order val="4"/>
          <c:tx>
            <c:strRef>
              <c:f>Sheet2!$C$1</c:f>
              <c:strCache>
                <c:ptCount val="1"/>
                <c:pt idx="0">
                  <c:v>Biomass (NDVI)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  <a:tailEnd type="none"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64000">
                    <a:srgbClr val="FF0000"/>
                  </a:gs>
                  <a:gs pos="0">
                    <a:srgbClr val="FF0000"/>
                  </a:gs>
                  <a:gs pos="100000">
                    <a:srgbClr val="FF0000"/>
                  </a:gs>
                </a:gsLst>
                <a:lin ang="5400000" scaled="0"/>
              </a:gradFill>
              <a:ln w="9525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marker>
          <c:dPt>
            <c:idx val="8"/>
            <c:marker>
              <c:symbol val="none"/>
            </c:marker>
            <c:bubble3D val="0"/>
            <c:spPr>
              <a:ln w="34925" cap="rnd">
                <a:solidFill>
                  <a:srgbClr val="FF0000"/>
                </a:solidFill>
                <a:round/>
                <a:tailEnd type="none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val>
            <c:numRef>
              <c:f>Sheet2!$C$2:$C$11</c:f>
              <c:numCache>
                <c:formatCode>General</c:formatCode>
                <c:ptCount val="10"/>
                <c:pt idx="1">
                  <c:v>3177619</c:v>
                </c:pt>
                <c:pt idx="2">
                  <c:v>5845467</c:v>
                </c:pt>
                <c:pt idx="3">
                  <c:v>4398750</c:v>
                </c:pt>
                <c:pt idx="4">
                  <c:v>2952033</c:v>
                </c:pt>
                <c:pt idx="5">
                  <c:v>3324477</c:v>
                </c:pt>
                <c:pt idx="6">
                  <c:v>3696922</c:v>
                </c:pt>
                <c:pt idx="7">
                  <c:v>5283882</c:v>
                </c:pt>
                <c:pt idx="8">
                  <c:v>6870843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773248"/>
        <c:axId val="52779480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Sheet2!$C$1</c15:sqref>
                        </c15:formulaRef>
                      </c:ext>
                    </c:extLst>
                    <c:strCache>
                      <c:ptCount val="1"/>
                      <c:pt idx="0">
                        <c:v>Biomass (NDVI)</c:v>
                      </c:pt>
                    </c:strCache>
                  </c:strRef>
                </c:tx>
                <c:spPr>
                  <a:ln w="34925" cap="rnd">
                    <a:solidFill>
                      <a:schemeClr val="accent2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Sheet2!$A$3:$A$11</c15:sqref>
                        </c15:formulaRef>
                      </c:ext>
                    </c:extLst>
                    <c:strCache>
                      <c:ptCount val="9"/>
                      <c:pt idx="0">
                        <c:v>'08-'09</c:v>
                      </c:pt>
                      <c:pt idx="1">
                        <c:v>'09-'10</c:v>
                      </c:pt>
                      <c:pt idx="2">
                        <c:v>'10-'11</c:v>
                      </c:pt>
                      <c:pt idx="3">
                        <c:v>'11-'12</c:v>
                      </c:pt>
                      <c:pt idx="4">
                        <c:v>'12-'13</c:v>
                      </c:pt>
                      <c:pt idx="5">
                        <c:v>'13-'14</c:v>
                      </c:pt>
                      <c:pt idx="6">
                        <c:v>'14-'15</c:v>
                      </c:pt>
                      <c:pt idx="7">
                        <c:v>'15-'16</c:v>
                      </c:pt>
                      <c:pt idx="8">
                        <c:v>'16-'17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Sheet2!$C$3:$C$10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3177619</c:v>
                      </c:pt>
                      <c:pt idx="1">
                        <c:v>5845467</c:v>
                      </c:pt>
                      <c:pt idx="2">
                        <c:v>4398750</c:v>
                      </c:pt>
                      <c:pt idx="3">
                        <c:v>2952033</c:v>
                      </c:pt>
                      <c:pt idx="4">
                        <c:v>3324477</c:v>
                      </c:pt>
                      <c:pt idx="5">
                        <c:v>3696922</c:v>
                      </c:pt>
                      <c:pt idx="6">
                        <c:v>5283882</c:v>
                      </c:pt>
                      <c:pt idx="7">
                        <c:v>6870843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</c15:sqref>
                        </c15:formulaRef>
                      </c:ext>
                    </c:extLst>
                    <c:strCache>
                      <c:ptCount val="1"/>
                      <c:pt idx="0">
                        <c:v>Biomass (NDVI)</c:v>
                      </c:pt>
                    </c:strCache>
                  </c:strRef>
                </c:tx>
                <c:spPr>
                  <a:ln w="34925" cap="rnd">
                    <a:solidFill>
                      <a:schemeClr val="accent4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Sheet2!$C$3:$C$11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3177619</c:v>
                      </c:pt>
                      <c:pt idx="1">
                        <c:v>5845467</c:v>
                      </c:pt>
                      <c:pt idx="2">
                        <c:v>4398750</c:v>
                      </c:pt>
                      <c:pt idx="3">
                        <c:v>2952033</c:v>
                      </c:pt>
                      <c:pt idx="4">
                        <c:v>3324477</c:v>
                      </c:pt>
                      <c:pt idx="5">
                        <c:v>3696922</c:v>
                      </c:pt>
                      <c:pt idx="6">
                        <c:v>5283882</c:v>
                      </c:pt>
                      <c:pt idx="7">
                        <c:v>6870843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52777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796376"/>
        <c:crosses val="autoZero"/>
        <c:auto val="1"/>
        <c:lblAlgn val="ctr"/>
        <c:lblOffset val="100"/>
        <c:noMultiLvlLbl val="0"/>
      </c:catAx>
      <c:valAx>
        <c:axId val="52779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aseline="0" dirty="0">
                    <a:solidFill>
                      <a:srgbClr val="00B0F0"/>
                    </a:solidFill>
                  </a:rPr>
                  <a:t>Annual Inches Rainfall</a:t>
                </a:r>
              </a:p>
            </c:rich>
          </c:tx>
          <c:layout>
            <c:manualLayout>
              <c:xMode val="edge"/>
              <c:yMode val="edge"/>
              <c:x val="1.2463661530946567E-2"/>
              <c:y val="0.329215769883195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B0F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779520"/>
        <c:crosses val="autoZero"/>
        <c:crossBetween val="between"/>
      </c:valAx>
      <c:valAx>
        <c:axId val="5277948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773248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6739315039091489"/>
                <c:y val="0.30587227608653961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aseline="0">
                      <a:solidFill>
                        <a:srgbClr val="FF0000"/>
                      </a:solidFill>
                    </a:rPr>
                    <a:t>Square Kilometer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catAx>
        <c:axId val="527773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7794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237033355238019"/>
          <c:y val="0.92868565065757502"/>
          <c:w val="0.52762697478130693"/>
          <c:h val="4.76666002543529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5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9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4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4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9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1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45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729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05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32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07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73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6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1057E91-4023-47DB-A897-D53B647392D6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D203C-6065-4AD9-9EE4-40B96E33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581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088" y="1264148"/>
            <a:ext cx="10672763" cy="3943942"/>
          </a:xfrm>
        </p:spPr>
        <p:txBody>
          <a:bodyPr/>
          <a:lstStyle/>
          <a:p>
            <a:r>
              <a:rPr lang="en-US" dirty="0" smtClean="0"/>
              <a:t>Biomass Study</a:t>
            </a:r>
            <a:br>
              <a:rPr lang="en-US" dirty="0" smtClean="0"/>
            </a:br>
            <a:r>
              <a:rPr lang="en-US" sz="4000" i="1" dirty="0" smtClean="0">
                <a:latin typeface="Arial Narrow" panose="020B0606020202030204" pitchFamily="34" charset="0"/>
              </a:rPr>
              <a:t>Is there a correlation between annual rainfall and vegetation index using NDVI in a suburban area?</a:t>
            </a:r>
            <a:r>
              <a:rPr lang="en-US" i="1" dirty="0" smtClean="0">
                <a:latin typeface="Book Antiqua" panose="02040602050305030304" pitchFamily="18" charset="0"/>
              </a:rPr>
              <a:t/>
            </a:r>
            <a:br>
              <a:rPr lang="en-US" i="1" dirty="0" smtClean="0">
                <a:latin typeface="Book Antiqua" panose="02040602050305030304" pitchFamily="18" charset="0"/>
              </a:rPr>
            </a:br>
            <a:endParaRPr lang="en-US" i="1" dirty="0"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088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2009 - 2017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68779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98" y="481293"/>
            <a:ext cx="10926764" cy="1400530"/>
          </a:xfrm>
        </p:spPr>
        <p:txBody>
          <a:bodyPr/>
          <a:lstStyle/>
          <a:p>
            <a:r>
              <a:rPr lang="en-US" dirty="0" smtClean="0"/>
              <a:t>NDVI using NAIP imagery for California</a:t>
            </a:r>
            <a:br>
              <a:rPr lang="en-US" dirty="0" smtClean="0"/>
            </a:br>
            <a:r>
              <a:rPr lang="en-US" sz="2400" dirty="0" smtClean="0"/>
              <a:t>(2005, 2009, then collected every 2 years from 2010, June - July)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156256" cy="4585626"/>
          </a:xfrm>
        </p:spPr>
        <p:txBody>
          <a:bodyPr>
            <a:normAutofit/>
          </a:bodyPr>
          <a:lstStyle/>
          <a:p>
            <a:r>
              <a:rPr lang="en-US" dirty="0" smtClean="0"/>
              <a:t>2005 – 1m, Full Coverage, 3 Band Natural Color </a:t>
            </a:r>
          </a:p>
          <a:p>
            <a:r>
              <a:rPr lang="en-US" dirty="0" smtClean="0"/>
              <a:t>2009 – 1m, Full Coverage, 4 Band</a:t>
            </a:r>
            <a:r>
              <a:rPr lang="en-US" dirty="0"/>
              <a:t> Natural Color </a:t>
            </a:r>
            <a:r>
              <a:rPr lang="en-US" dirty="0" smtClean="0"/>
              <a:t>plus Near Infrared</a:t>
            </a:r>
          </a:p>
          <a:p>
            <a:r>
              <a:rPr lang="en-US" dirty="0" smtClean="0"/>
              <a:t>2010 – 1m, Full Coverage, 4 Band</a:t>
            </a:r>
            <a:r>
              <a:rPr lang="en-US" dirty="0"/>
              <a:t> Natural Color plus Near Infrared</a:t>
            </a:r>
          </a:p>
          <a:p>
            <a:r>
              <a:rPr lang="en-US" dirty="0" smtClean="0"/>
              <a:t>2012 – 1m, Full Coverage, 4 Band</a:t>
            </a:r>
            <a:r>
              <a:rPr lang="en-US" dirty="0"/>
              <a:t> Natural Color plus Near Infrared</a:t>
            </a:r>
          </a:p>
          <a:p>
            <a:r>
              <a:rPr lang="en-US" dirty="0" smtClean="0"/>
              <a:t>2014 – 1m, Full Coverage, 4 Band</a:t>
            </a:r>
            <a:r>
              <a:rPr lang="en-US" dirty="0"/>
              <a:t> Natural Color plus Near Infrared</a:t>
            </a:r>
          </a:p>
          <a:p>
            <a:r>
              <a:rPr lang="en-US" dirty="0" smtClean="0"/>
              <a:t>2016 – 0.6 m, Full Coverage, 4 Band</a:t>
            </a:r>
            <a:r>
              <a:rPr lang="en-US" dirty="0"/>
              <a:t> Natural Color plus Near </a:t>
            </a:r>
            <a:r>
              <a:rPr lang="en-US" dirty="0" smtClean="0"/>
              <a:t>Infrared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Downloads available USGS and Cal Atlas </a:t>
            </a:r>
          </a:p>
          <a:p>
            <a:pPr marL="0" indent="0">
              <a:buNone/>
            </a:pPr>
            <a:r>
              <a:rPr lang="en-US" dirty="0" smtClean="0"/>
              <a:t>NDVI – Normalized Difference Vegetation Index</a:t>
            </a:r>
          </a:p>
          <a:p>
            <a:pPr marL="0" indent="0">
              <a:buNone/>
            </a:pPr>
            <a:r>
              <a:rPr lang="en-US" dirty="0" smtClean="0"/>
              <a:t>NAIP – National Agricultural Imagery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5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12302" cy="1400530"/>
          </a:xfrm>
        </p:spPr>
        <p:txBody>
          <a:bodyPr/>
          <a:lstStyle/>
          <a:p>
            <a:r>
              <a:rPr lang="en-US" sz="2800" dirty="0" smtClean="0"/>
              <a:t>NDVI (Normalized Difference Vegetation Index)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3721634"/>
            <a:ext cx="8946541" cy="2062161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Produces number between -1.0 and 1.0</a:t>
            </a:r>
          </a:p>
          <a:p>
            <a:r>
              <a:rPr lang="en-US" sz="2800" dirty="0" smtClean="0"/>
              <a:t>Bare soils &lt; 0.1</a:t>
            </a:r>
          </a:p>
          <a:p>
            <a:r>
              <a:rPr lang="en-US" sz="2800" dirty="0" smtClean="0"/>
              <a:t>Shrub and Grassland 0.2 - 0.3</a:t>
            </a:r>
          </a:p>
          <a:p>
            <a:r>
              <a:rPr lang="en-US" sz="2800" dirty="0" smtClean="0"/>
              <a:t>Temperate and Tropical Rainforest 0.6 - 0.8</a:t>
            </a:r>
            <a:endParaRPr lang="en-US" sz="2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2771152" y="1638936"/>
            <a:ext cx="5612822" cy="1446550"/>
            <a:chOff x="3002613" y="1853248"/>
            <a:chExt cx="5612822" cy="1446550"/>
          </a:xfrm>
        </p:grpSpPr>
        <p:sp>
          <p:nvSpPr>
            <p:cNvPr id="4" name="TextBox 3"/>
            <p:cNvSpPr txBox="1"/>
            <p:nvPr/>
          </p:nvSpPr>
          <p:spPr>
            <a:xfrm>
              <a:off x="3002613" y="2191803"/>
              <a:ext cx="219803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NDVI = </a:t>
              </a:r>
              <a:endParaRPr lang="en-US" sz="44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62760" y="1853248"/>
              <a:ext cx="32383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(NIR – Red)</a:t>
              </a:r>
              <a:br>
                <a:rPr lang="en-US" sz="4400" dirty="0" smtClean="0"/>
              </a:br>
              <a:r>
                <a:rPr lang="en-US" sz="4400" dirty="0" smtClean="0"/>
                <a:t>(NIR + Red)</a:t>
              </a:r>
              <a:endParaRPr lang="en-US" sz="44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377048" y="2619385"/>
              <a:ext cx="323838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566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NAIP Panels for Study Area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00" y="1284506"/>
            <a:ext cx="8091130" cy="5051410"/>
          </a:xfrm>
        </p:spPr>
      </p:pic>
      <p:sp>
        <p:nvSpPr>
          <p:cNvPr id="3" name="TextBox 2"/>
          <p:cNvSpPr txBox="1"/>
          <p:nvPr/>
        </p:nvSpPr>
        <p:spPr>
          <a:xfrm>
            <a:off x="646111" y="6488668"/>
            <a:ext cx="433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Digital Ortho Quarter Quads (DOQQ)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NAIP Image Data Clipped to Zip Code 95843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127132"/>
            <a:ext cx="10993229" cy="4059355"/>
          </a:xfrm>
        </p:spPr>
      </p:pic>
    </p:spTree>
    <p:extLst>
      <p:ext uri="{BB962C8B-B14F-4D97-AF65-F5344CB8AC3E}">
        <p14:creationId xmlns:p14="http://schemas.microsoft.com/office/powerpoint/2010/main" val="2983686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NDVI </a:t>
            </a:r>
            <a:br>
              <a:rPr lang="en-US" dirty="0" smtClean="0"/>
            </a:br>
            <a:r>
              <a:rPr lang="en-US" dirty="0" smtClean="0"/>
              <a:t>Processing </a:t>
            </a:r>
            <a:br>
              <a:rPr lang="en-US" dirty="0" smtClean="0"/>
            </a:br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086" t="12618" r="14187" b="9241"/>
          <a:stretch/>
        </p:blipFill>
        <p:spPr>
          <a:xfrm>
            <a:off x="3764462" y="350729"/>
            <a:ext cx="6515017" cy="611270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764462" y="3633537"/>
            <a:ext cx="1558008" cy="421105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535859" y="614363"/>
            <a:ext cx="972222" cy="297338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8552533">
            <a:off x="3186114" y="2942735"/>
            <a:ext cx="542925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840120">
            <a:off x="5757824" y="239119"/>
            <a:ext cx="542925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NDVI Results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54" y="2237296"/>
            <a:ext cx="11736335" cy="427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Classification Settings (NDVI Assessment)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779" y="1605985"/>
            <a:ext cx="7351776" cy="493134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709" t="33882" r="18706" b="11325"/>
          <a:stretch/>
        </p:blipFill>
        <p:spPr>
          <a:xfrm>
            <a:off x="338595" y="1159427"/>
            <a:ext cx="5577840" cy="3694176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1595816">
            <a:off x="1152144" y="1259009"/>
            <a:ext cx="603504" cy="6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595816">
            <a:off x="4352317" y="2583151"/>
            <a:ext cx="603504" cy="671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383" y="1893678"/>
            <a:ext cx="1054673" cy="457200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53715" y="3240424"/>
            <a:ext cx="1054673" cy="457200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40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280" y="109164"/>
            <a:ext cx="4536193" cy="817549"/>
          </a:xfrm>
        </p:spPr>
        <p:txBody>
          <a:bodyPr/>
          <a:lstStyle/>
          <a:p>
            <a:r>
              <a:rPr lang="en-US" dirty="0" smtClean="0"/>
              <a:t>NDVI Workflow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1" y="1432659"/>
            <a:ext cx="4183474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054" y="2678834"/>
            <a:ext cx="4308062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143" y="3982428"/>
            <a:ext cx="4150091" cy="2685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85862" y="944047"/>
            <a:ext cx="228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NAIP 2016 Imagery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6882" y="4295139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NDVI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71262" y="5744877"/>
            <a:ext cx="21804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Raster Calculator </a:t>
            </a:r>
          </a:p>
          <a:p>
            <a:pPr algn="ctr"/>
            <a:r>
              <a:rPr lang="en-US" dirty="0" smtClean="0"/>
              <a:t>NDVI Value &gt; 0.2</a:t>
            </a:r>
          </a:p>
          <a:p>
            <a:pPr algn="ctr"/>
            <a:r>
              <a:rPr lang="en-US" dirty="0" smtClean="0"/>
              <a:t>“0 or 1”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1954504">
            <a:off x="3369640" y="3983389"/>
            <a:ext cx="1025741" cy="384938"/>
          </a:xfrm>
          <a:prstGeom prst="rightArrow">
            <a:avLst>
              <a:gd name="adj1" fmla="val 50000"/>
              <a:gd name="adj2" fmla="val 1354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954504">
            <a:off x="6631627" y="5414329"/>
            <a:ext cx="1025741" cy="384938"/>
          </a:xfrm>
          <a:prstGeom prst="rightArrow">
            <a:avLst>
              <a:gd name="adj1" fmla="val 50000"/>
              <a:gd name="adj2" fmla="val 1354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9606677">
            <a:off x="6673526" y="2117009"/>
            <a:ext cx="1025741" cy="384938"/>
          </a:xfrm>
          <a:prstGeom prst="rightArrow">
            <a:avLst>
              <a:gd name="adj1" fmla="val 50000"/>
              <a:gd name="adj2" fmla="val 1354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740330" y="537745"/>
            <a:ext cx="2842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Layer Property</a:t>
            </a:r>
          </a:p>
          <a:p>
            <a:pPr algn="ctr"/>
            <a:r>
              <a:rPr lang="en-US" dirty="0" smtClean="0"/>
              <a:t>Manual Classification</a:t>
            </a:r>
          </a:p>
          <a:p>
            <a:pPr algn="ctr"/>
            <a:r>
              <a:rPr lang="en-US" dirty="0" smtClean="0"/>
              <a:t>Exclude -1.0 to 0.2</a:t>
            </a:r>
          </a:p>
          <a:p>
            <a:pPr algn="ctr"/>
            <a:r>
              <a:rPr lang="en-US" dirty="0" smtClean="0"/>
              <a:t>“Retain NDVI Values”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143" y="403444"/>
            <a:ext cx="4108109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00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Precipitation Data - Sacramento</a:t>
            </a:r>
            <a:br>
              <a:rPr lang="en-US" sz="3600" dirty="0" smtClean="0"/>
            </a:br>
            <a:r>
              <a:rPr lang="en-US" sz="3600" dirty="0" smtClean="0"/>
              <a:t>(usclimatedata.com)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797775"/>
              </p:ext>
            </p:extLst>
          </p:nvPr>
        </p:nvGraphicFramePr>
        <p:xfrm>
          <a:off x="646111" y="2063651"/>
          <a:ext cx="10892245" cy="4007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  <a:gridCol w="837865"/>
              </a:tblGrid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Year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Jan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Feb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Apr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Jun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Jul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Aug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Sep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Oct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Nov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9.92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8.25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2.38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2.93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0.05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0.1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2000" b="1" i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B0F0"/>
                          </a:solidFill>
                          <a:effectLst/>
                        </a:rPr>
                        <a:t>0</a:t>
                      </a:r>
                      <a:endParaRPr lang="en-US" sz="2000" b="1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5.07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B0F0"/>
                          </a:solidFill>
                          <a:effectLst/>
                        </a:rPr>
                        <a:t>4.72</a:t>
                      </a:r>
                      <a:endParaRPr lang="en-US" sz="2000" b="1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B0F0"/>
                          </a:solidFill>
                          <a:effectLst/>
                        </a:rPr>
                        <a:t>1.12</a:t>
                      </a:r>
                      <a:endParaRPr lang="en-US" sz="2000" b="1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B0F0"/>
                          </a:solidFill>
                          <a:effectLst/>
                        </a:rPr>
                        <a:t>3.61</a:t>
                      </a:r>
                      <a:endParaRPr lang="en-US" sz="2000" b="1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2.82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1.83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0.12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1.57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1.75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1.77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1.83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1.25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0.69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2.43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2.42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3.97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6.15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1.67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3.39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6.95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1.02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1.33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0.74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4.79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2.29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2.98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2.65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0.75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1.43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2.39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1.41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5.07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2.09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3.64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6.67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1.81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1.51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  <a:tr h="333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4.44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1.34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3.17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128" marR="124128" marT="0" marB="0" anchor="ctr"/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 rot="1759941">
            <a:off x="9755053" y="1817985"/>
            <a:ext cx="507944" cy="1054490"/>
          </a:xfrm>
          <a:prstGeom prst="downArrow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1309757">
            <a:off x="8612390" y="1066326"/>
            <a:ext cx="525958" cy="1025946"/>
          </a:xfrm>
          <a:prstGeom prst="downArrow">
            <a:avLst/>
          </a:prstGeom>
          <a:solidFill>
            <a:schemeClr val="bg2">
              <a:lumMod val="60000"/>
              <a:lumOff val="40000"/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082661" y="1035120"/>
            <a:ext cx="1239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Starting Previous Year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436305" y="177062"/>
            <a:ext cx="1257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Ending Current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80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172351"/>
              </p:ext>
            </p:extLst>
          </p:nvPr>
        </p:nvGraphicFramePr>
        <p:xfrm>
          <a:off x="1038918" y="1339403"/>
          <a:ext cx="10268732" cy="5370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557178" y="395613"/>
            <a:ext cx="9404723" cy="6931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Data Analysis</a:t>
            </a:r>
            <a:endParaRPr lang="en-US" dirty="0"/>
          </a:p>
        </p:txBody>
      </p:sp>
      <p:sp>
        <p:nvSpPr>
          <p:cNvPr id="8" name="Line Callout 2 (Accent Bar) 7"/>
          <p:cNvSpPr/>
          <p:nvPr/>
        </p:nvSpPr>
        <p:spPr>
          <a:xfrm>
            <a:off x="5718220" y="2070962"/>
            <a:ext cx="2870615" cy="367925"/>
          </a:xfrm>
          <a:prstGeom prst="accentCallout2">
            <a:avLst>
              <a:gd name="adj1" fmla="val 39149"/>
              <a:gd name="adj2" fmla="val 94426"/>
              <a:gd name="adj3" fmla="val 40347"/>
              <a:gd name="adj4" fmla="val 100413"/>
              <a:gd name="adj5" fmla="val 190645"/>
              <a:gd name="adj6" fmla="val 114575"/>
            </a:avLst>
          </a:pr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Biomass </a:t>
            </a:r>
            <a:r>
              <a:rPr lang="en-US" sz="1200" dirty="0" smtClean="0"/>
              <a:t>Area </a:t>
            </a:r>
            <a:r>
              <a:rPr lang="en-US" sz="1200" dirty="0" smtClean="0"/>
              <a:t>from NDVI (Red Line)</a:t>
            </a:r>
            <a:endParaRPr lang="en-US" sz="1200" dirty="0"/>
          </a:p>
        </p:txBody>
      </p:sp>
      <p:sp>
        <p:nvSpPr>
          <p:cNvPr id="9" name="Line Callout 2 (Accent Bar) 8"/>
          <p:cNvSpPr/>
          <p:nvPr/>
        </p:nvSpPr>
        <p:spPr>
          <a:xfrm>
            <a:off x="1797326" y="2070962"/>
            <a:ext cx="2106250" cy="375837"/>
          </a:xfrm>
          <a:prstGeom prst="accentCallout2">
            <a:avLst>
              <a:gd name="adj1" fmla="val 42576"/>
              <a:gd name="adj2" fmla="val 79751"/>
              <a:gd name="adj3" fmla="val 43650"/>
              <a:gd name="adj4" fmla="val 94971"/>
              <a:gd name="adj5" fmla="val 318523"/>
              <a:gd name="adj6" fmla="val 135611"/>
            </a:avLst>
          </a:pr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Annual Rainfall (Blue)</a:t>
            </a:r>
            <a:endParaRPr lang="en-US" sz="1200" dirty="0"/>
          </a:p>
        </p:txBody>
      </p:sp>
      <p:sp>
        <p:nvSpPr>
          <p:cNvPr id="10" name="Line Callout 2 (Accent Bar) 9"/>
          <p:cNvSpPr/>
          <p:nvPr/>
        </p:nvSpPr>
        <p:spPr>
          <a:xfrm>
            <a:off x="4893972" y="2568151"/>
            <a:ext cx="2010705" cy="484293"/>
          </a:xfrm>
          <a:prstGeom prst="accentCallout2">
            <a:avLst>
              <a:gd name="adj1" fmla="val 39149"/>
              <a:gd name="adj2" fmla="val 96055"/>
              <a:gd name="adj3" fmla="val 40223"/>
              <a:gd name="adj4" fmla="val 101697"/>
              <a:gd name="adj5" fmla="val 247700"/>
              <a:gd name="adj6" fmla="val 127614"/>
            </a:avLst>
          </a:pr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Avg. Annual Rainfall (Yellow Line)</a:t>
            </a:r>
            <a:endParaRPr lang="en-US" sz="1200" dirty="0"/>
          </a:p>
        </p:txBody>
      </p:sp>
      <p:sp>
        <p:nvSpPr>
          <p:cNvPr id="11" name="Right Brace 10"/>
          <p:cNvSpPr/>
          <p:nvPr/>
        </p:nvSpPr>
        <p:spPr>
          <a:xfrm rot="5400000">
            <a:off x="7473191" y="2757035"/>
            <a:ext cx="296943" cy="4314825"/>
          </a:xfrm>
          <a:prstGeom prst="rightBrace">
            <a:avLst>
              <a:gd name="adj1" fmla="val 141497"/>
              <a:gd name="adj2" fmla="val 48459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"/>
          <p:cNvSpPr txBox="1"/>
          <p:nvPr/>
        </p:nvSpPr>
        <p:spPr>
          <a:xfrm>
            <a:off x="6401750" y="5125132"/>
            <a:ext cx="2439824" cy="323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Below Average Rainfall</a:t>
            </a:r>
            <a:endParaRPr lang="en-US" sz="1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ight Brace 12"/>
          <p:cNvSpPr/>
          <p:nvPr/>
        </p:nvSpPr>
        <p:spPr>
          <a:xfrm rot="5400000">
            <a:off x="2891209" y="4136569"/>
            <a:ext cx="296942" cy="1598472"/>
          </a:xfrm>
          <a:prstGeom prst="rightBrace">
            <a:avLst>
              <a:gd name="adj1" fmla="val 141497"/>
              <a:gd name="adj2" fmla="val 48459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"/>
          <p:cNvSpPr txBox="1"/>
          <p:nvPr/>
        </p:nvSpPr>
        <p:spPr>
          <a:xfrm>
            <a:off x="2240444" y="5125131"/>
            <a:ext cx="1630837" cy="323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Below </a:t>
            </a:r>
            <a:r>
              <a:rPr lang="en-US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Average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Rainfall</a:t>
            </a:r>
            <a:endParaRPr lang="en-US" sz="1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17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1128</TotalTime>
  <Words>412</Words>
  <Application>Microsoft Office PowerPoint</Application>
  <PresentationFormat>Widescreen</PresentationFormat>
  <Paragraphs>204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Arial Narrow</vt:lpstr>
      <vt:lpstr>Book Antiqua</vt:lpstr>
      <vt:lpstr>Calibri</vt:lpstr>
      <vt:lpstr>Century Gothic</vt:lpstr>
      <vt:lpstr>Times New Roman</vt:lpstr>
      <vt:lpstr>Wingdings 3</vt:lpstr>
      <vt:lpstr>Ion</vt:lpstr>
      <vt:lpstr>Biomass Study Is there a correlation between annual rainfall and vegetation index using NDVI in a suburban area? </vt:lpstr>
      <vt:lpstr>NDVI using NAIP imagery for California (2005, 2009, then collected every 2 years from 2010, June - July)</vt:lpstr>
      <vt:lpstr>NDVI (Normalized Difference Vegetation Index)</vt:lpstr>
      <vt:lpstr>NAIP Panels for Study Area</vt:lpstr>
      <vt:lpstr>NAIP Image Data Clipped to Zip Code 95843</vt:lpstr>
      <vt:lpstr>NDVI  Processing  Setup</vt:lpstr>
      <vt:lpstr>NDVI Results </vt:lpstr>
      <vt:lpstr>Classification Settings (NDVI Assessment)</vt:lpstr>
      <vt:lpstr>NDVI Workflow</vt:lpstr>
      <vt:lpstr>Precipitation Data - Sacramento (usclimatedata.com)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NDVI Study Antelope CA</dc:title>
  <dc:creator>Gary Yuki</dc:creator>
  <cp:lastModifiedBy>Gary Yuki</cp:lastModifiedBy>
  <cp:revision>53</cp:revision>
  <dcterms:created xsi:type="dcterms:W3CDTF">2017-11-04T20:25:37Z</dcterms:created>
  <dcterms:modified xsi:type="dcterms:W3CDTF">2017-12-08T18:33:25Z</dcterms:modified>
</cp:coreProperties>
</file>