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9"/>
  </p:notesMasterIdLst>
  <p:sldIdLst>
    <p:sldId id="256" r:id="rId2"/>
    <p:sldId id="257" r:id="rId3"/>
    <p:sldId id="264" r:id="rId4"/>
    <p:sldId id="280" r:id="rId5"/>
    <p:sldId id="281" r:id="rId6"/>
    <p:sldId id="275" r:id="rId7"/>
    <p:sldId id="276"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2" autoAdjust="0"/>
    <p:restoredTop sz="94628" autoAdjust="0"/>
  </p:normalViewPr>
  <p:slideViewPr>
    <p:cSldViewPr>
      <p:cViewPr varScale="1">
        <p:scale>
          <a:sx n="80" d="100"/>
          <a:sy n="80" d="100"/>
        </p:scale>
        <p:origin x="1046" y="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199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CAC0FE-E257-46E4-9FC4-828D28659D37}" type="datetimeFigureOut">
              <a:rPr lang="en-US" smtClean="0"/>
              <a:t>12/4/2017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1304D4-6115-41B6-BE2A-11A7B6A3670F}" type="slidenum">
              <a:rPr lang="en-US" smtClean="0"/>
              <a:t>‹#›</a:t>
            </a:fld>
            <a:endParaRPr lang="en-US"/>
          </a:p>
        </p:txBody>
      </p:sp>
    </p:spTree>
    <p:extLst>
      <p:ext uri="{BB962C8B-B14F-4D97-AF65-F5344CB8AC3E}">
        <p14:creationId xmlns:p14="http://schemas.microsoft.com/office/powerpoint/2010/main" val="3987189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1304D4-6115-41B6-BE2A-11A7B6A3670F}" type="slidenum">
              <a:rPr lang="en-US" smtClean="0"/>
              <a:t>1</a:t>
            </a:fld>
            <a:endParaRPr lang="en-US"/>
          </a:p>
        </p:txBody>
      </p:sp>
    </p:spTree>
    <p:extLst>
      <p:ext uri="{BB962C8B-B14F-4D97-AF65-F5344CB8AC3E}">
        <p14:creationId xmlns:p14="http://schemas.microsoft.com/office/powerpoint/2010/main" val="2290383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B160126-994E-4CCD-805C-15C5D108A3A2}" type="datetime1">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401511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FA6204-4C3C-457D-BB98-7DA970CC5DF9}" type="datetime1">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2178568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85D50-5C9A-4DF2-8115-94D9AD20132E}" type="datetime1">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3966397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C3A8FCD-FC1D-4543-A161-DD598D11BC61}" type="datetime1">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2497714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B3AA36-3060-4B6E-97C0-8CD981048C80}" type="datetime1">
              <a:rPr lang="en-US" smtClean="0"/>
              <a:t>12/4/2017</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748253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026E42-72DF-47C0-9545-E58DFDFB0AD4}" type="datetime1">
              <a:rPr lang="en-US" smtClean="0"/>
              <a:t>12/4/2017</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90735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67C56D-E03A-4842-9388-330DC9F2D27E}" type="datetime1">
              <a:rPr lang="en-US" smtClean="0"/>
              <a:t>12/4/2017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923926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2BD9D2-8CFE-4D28-9E38-768BBB02546F}" type="datetime1">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173982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E32E17-EECD-4DE1-A0B6-B6347AB6E5B8}" type="datetime1">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938595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690B29-29B1-43F1-938E-FA882EEDE8B8}" type="datetime1">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5477069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690B29-29B1-43F1-938E-FA882EEDE8B8}" type="datetime1">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A1E0976-A96D-4BA4-853F-F75E489CA3FE}"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9011203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8C690B29-29B1-43F1-938E-FA882EEDE8B8}" type="datetime1">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27035190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8C690B29-29B1-43F1-938E-FA882EEDE8B8}" type="datetime1">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A1E0976-A96D-4BA4-853F-F75E489CA3FE}"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550309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8C690B29-29B1-43F1-938E-FA882EEDE8B8}" type="datetime1">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167965718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9398B5-EF94-4FC6-A330-4D62FCC3F995}" type="datetime1">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2025549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4097D-57D6-4212-A8D6-793E93E92B25}" type="datetime1">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1E0976-A96D-4BA4-853F-F75E489CA3FE}" type="slidenum">
              <a:rPr lang="en-US" smtClean="0"/>
              <a:t>‹#›</a:t>
            </a:fld>
            <a:endParaRPr lang="en-US"/>
          </a:p>
        </p:txBody>
      </p:sp>
    </p:spTree>
    <p:extLst>
      <p:ext uri="{BB962C8B-B14F-4D97-AF65-F5344CB8AC3E}">
        <p14:creationId xmlns:p14="http://schemas.microsoft.com/office/powerpoint/2010/main" val="2630310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8C690B29-29B1-43F1-938E-FA882EEDE8B8}" type="datetime1">
              <a:rPr lang="en-US" smtClean="0"/>
              <a:t>12/4/2017</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AA1E0976-A96D-4BA4-853F-F75E489CA3FE}" type="slidenum">
              <a:rPr lang="en-US" smtClean="0"/>
              <a:t>‹#›</a:t>
            </a:fld>
            <a:endParaRPr lang="en-US"/>
          </a:p>
        </p:txBody>
      </p:sp>
    </p:spTree>
    <p:extLst>
      <p:ext uri="{BB962C8B-B14F-4D97-AF65-F5344CB8AC3E}">
        <p14:creationId xmlns:p14="http://schemas.microsoft.com/office/powerpoint/2010/main" val="258972715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arc-gis.maps.arcgis.com/apps/webappviewer/index.html?id=443a5190af6540dabddecb254e3e58b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867364"/>
            <a:ext cx="7086599" cy="2603036"/>
          </a:xfrm>
        </p:spPr>
        <p:txBody>
          <a:bodyPr>
            <a:normAutofit/>
          </a:bodyPr>
          <a:lstStyle/>
          <a:p>
            <a:pPr algn="l"/>
            <a:r>
              <a:rPr lang="en-US" dirty="0" smtClean="0"/>
              <a:t>Touring Capitol Park</a:t>
            </a:r>
            <a:br>
              <a:rPr lang="en-US" dirty="0" smtClean="0"/>
            </a:br>
            <a:r>
              <a:rPr lang="en-US" dirty="0" smtClean="0"/>
              <a:t>Sacramento, CA</a:t>
            </a:r>
            <a:endParaRPr lang="en-US" dirty="0"/>
          </a:p>
        </p:txBody>
      </p:sp>
      <p:sp>
        <p:nvSpPr>
          <p:cNvPr id="3" name="Subtitle 2"/>
          <p:cNvSpPr>
            <a:spLocks noGrp="1"/>
          </p:cNvSpPr>
          <p:nvPr>
            <p:ph type="subTitle" idx="1"/>
          </p:nvPr>
        </p:nvSpPr>
        <p:spPr>
          <a:xfrm>
            <a:off x="6019800" y="5410200"/>
            <a:ext cx="2895600" cy="1219200"/>
          </a:xfrm>
        </p:spPr>
        <p:txBody>
          <a:bodyPr>
            <a:normAutofit/>
          </a:bodyPr>
          <a:lstStyle/>
          <a:p>
            <a:pPr algn="r"/>
            <a:r>
              <a:rPr lang="en-US" dirty="0" smtClean="0"/>
              <a:t>Joseph Watkins</a:t>
            </a:r>
          </a:p>
          <a:p>
            <a:pPr algn="r"/>
            <a:r>
              <a:rPr lang="en-US" dirty="0" smtClean="0"/>
              <a:t>GEOG 385</a:t>
            </a:r>
          </a:p>
          <a:p>
            <a:pPr algn="r"/>
            <a:r>
              <a:rPr lang="en-US" dirty="0" smtClean="0"/>
              <a:t>Final Project</a:t>
            </a:r>
            <a:endParaRPr lang="en-US" dirty="0"/>
          </a:p>
        </p:txBody>
      </p:sp>
    </p:spTree>
    <p:extLst>
      <p:ext uri="{BB962C8B-B14F-4D97-AF65-F5344CB8AC3E}">
        <p14:creationId xmlns:p14="http://schemas.microsoft.com/office/powerpoint/2010/main" val="573323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48487" y="609600"/>
            <a:ext cx="6347713" cy="762000"/>
          </a:xfrm>
        </p:spPr>
        <p:txBody>
          <a:bodyPr/>
          <a:lstStyle/>
          <a:p>
            <a:pPr algn="l"/>
            <a:r>
              <a:rPr lang="en-US" dirty="0" smtClean="0"/>
              <a:t>Background</a:t>
            </a:r>
            <a:endParaRPr lang="en-US" dirty="0"/>
          </a:p>
        </p:txBody>
      </p:sp>
      <p:sp>
        <p:nvSpPr>
          <p:cNvPr id="2" name="Content Placeholder 1"/>
          <p:cNvSpPr>
            <a:spLocks noGrp="1"/>
          </p:cNvSpPr>
          <p:nvPr>
            <p:ph idx="1"/>
          </p:nvPr>
        </p:nvSpPr>
        <p:spPr>
          <a:xfrm>
            <a:off x="609598" y="1371600"/>
            <a:ext cx="7924801" cy="1850496"/>
          </a:xfrm>
        </p:spPr>
        <p:txBody>
          <a:bodyPr>
            <a:normAutofit/>
          </a:bodyPr>
          <a:lstStyle/>
          <a:p>
            <a:r>
              <a:rPr lang="en-US" dirty="0" smtClean="0"/>
              <a:t>Capitol Park sits in the heart of downtown Sacramento and consists of 30.5 acres that have been evolving for over 145 years. It now includes thousands of trees, shrubs, and  flowers, along with over150 memorials and monuments offering education and outdoor exploration.  </a:t>
            </a:r>
            <a:endParaRPr lang="en-US" dirty="0"/>
          </a:p>
        </p:txBody>
      </p:sp>
      <p:sp>
        <p:nvSpPr>
          <p:cNvPr id="5" name="Title 3"/>
          <p:cNvSpPr txBox="1">
            <a:spLocks/>
          </p:cNvSpPr>
          <p:nvPr/>
        </p:nvSpPr>
        <p:spPr>
          <a:xfrm>
            <a:off x="1371600" y="3276600"/>
            <a:ext cx="2590800" cy="7620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solidFill>
                  <a:schemeClr val="bg2">
                    <a:lumMod val="25000"/>
                  </a:schemeClr>
                </a:solidFill>
              </a:rPr>
              <a:t>Objective</a:t>
            </a:r>
            <a:endParaRPr lang="en-US" dirty="0">
              <a:solidFill>
                <a:schemeClr val="bg2">
                  <a:lumMod val="25000"/>
                </a:schemeClr>
              </a:solidFill>
            </a:endParaRPr>
          </a:p>
        </p:txBody>
      </p:sp>
      <p:sp>
        <p:nvSpPr>
          <p:cNvPr id="6" name="Content Placeholder 1"/>
          <p:cNvSpPr txBox="1">
            <a:spLocks/>
          </p:cNvSpPr>
          <p:nvPr/>
        </p:nvSpPr>
        <p:spPr>
          <a:xfrm>
            <a:off x="609598" y="4114800"/>
            <a:ext cx="7924802" cy="23622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Build an interactive web map app that allows the user to:</a:t>
            </a:r>
          </a:p>
          <a:p>
            <a:pPr lvl="1"/>
            <a:r>
              <a:rPr lang="en-US" dirty="0" smtClean="0"/>
              <a:t>Visualize the parks development through use of the Time Slider.</a:t>
            </a:r>
          </a:p>
          <a:p>
            <a:pPr lvl="1"/>
            <a:r>
              <a:rPr lang="en-US" dirty="0" smtClean="0"/>
              <a:t>Filter results by zone, monument, and/or material.</a:t>
            </a:r>
          </a:p>
          <a:p>
            <a:pPr lvl="1"/>
            <a:r>
              <a:rPr lang="en-US" dirty="0" smtClean="0"/>
              <a:t>Create a route and measure distance.</a:t>
            </a:r>
          </a:p>
          <a:p>
            <a:pPr lvl="1"/>
            <a:r>
              <a:rPr lang="en-US" dirty="0" smtClean="0"/>
              <a:t>Link photos with Collector for ArcGIS.  </a:t>
            </a:r>
            <a:endParaRPr lang="en-US" dirty="0"/>
          </a:p>
        </p:txBody>
      </p:sp>
    </p:spTree>
    <p:extLst>
      <p:ext uri="{BB962C8B-B14F-4D97-AF65-F5344CB8AC3E}">
        <p14:creationId xmlns:p14="http://schemas.microsoft.com/office/powerpoint/2010/main" val="442234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6347713" cy="762000"/>
          </a:xfrm>
        </p:spPr>
        <p:txBody>
          <a:bodyPr>
            <a:normAutofit/>
          </a:bodyPr>
          <a:lstStyle/>
          <a:p>
            <a:pPr algn="l"/>
            <a:r>
              <a:rPr lang="en-US" dirty="0" smtClean="0"/>
              <a:t>Project Development</a:t>
            </a:r>
            <a:endParaRPr lang="en-US" dirty="0"/>
          </a:p>
        </p:txBody>
      </p:sp>
      <p:sp>
        <p:nvSpPr>
          <p:cNvPr id="2" name="Content Placeholder 1"/>
          <p:cNvSpPr>
            <a:spLocks noGrp="1"/>
          </p:cNvSpPr>
          <p:nvPr>
            <p:ph idx="1"/>
          </p:nvPr>
        </p:nvSpPr>
        <p:spPr>
          <a:xfrm>
            <a:off x="609599" y="1355785"/>
            <a:ext cx="7408333" cy="3978215"/>
          </a:xfrm>
        </p:spPr>
        <p:txBody>
          <a:bodyPr>
            <a:normAutofit/>
          </a:bodyPr>
          <a:lstStyle/>
          <a:p>
            <a:r>
              <a:rPr lang="en-US" dirty="0" smtClean="0"/>
              <a:t>Map Creation</a:t>
            </a:r>
          </a:p>
          <a:p>
            <a:pPr lvl="1"/>
            <a:r>
              <a:rPr lang="en-US" dirty="0" smtClean="0"/>
              <a:t>Add Feature Layers to AGO</a:t>
            </a:r>
          </a:p>
          <a:p>
            <a:pPr lvl="2"/>
            <a:r>
              <a:rPr lang="en-US" dirty="0" smtClean="0"/>
              <a:t>Leverage existing data from Dept. of Parks and Rec</a:t>
            </a:r>
          </a:p>
          <a:p>
            <a:pPr lvl="2"/>
            <a:r>
              <a:rPr lang="en-US" dirty="0" smtClean="0"/>
              <a:t>Heads up digitizing of Capitol Parks 10 zones</a:t>
            </a:r>
          </a:p>
          <a:p>
            <a:pPr lvl="1"/>
            <a:r>
              <a:rPr lang="en-US" dirty="0" smtClean="0"/>
              <a:t>Customize the Look and Feel</a:t>
            </a:r>
            <a:endParaRPr lang="en-US" dirty="0"/>
          </a:p>
          <a:p>
            <a:pPr lvl="2"/>
            <a:r>
              <a:rPr lang="en-US" dirty="0" smtClean="0"/>
              <a:t>Select Topographic basemap</a:t>
            </a:r>
          </a:p>
          <a:p>
            <a:pPr lvl="2"/>
            <a:r>
              <a:rPr lang="en-US" dirty="0" smtClean="0"/>
              <a:t>Set layer visibility range</a:t>
            </a:r>
          </a:p>
          <a:p>
            <a:pPr lvl="2"/>
            <a:r>
              <a:rPr lang="en-US" dirty="0" smtClean="0"/>
              <a:t>Edit feature pop-ups</a:t>
            </a:r>
          </a:p>
          <a:p>
            <a:pPr lvl="2"/>
            <a:r>
              <a:rPr lang="en-US" dirty="0" smtClean="0"/>
              <a:t>Protect from deletion</a:t>
            </a:r>
          </a:p>
          <a:p>
            <a:pPr lvl="2"/>
            <a:r>
              <a:rPr lang="en-US" dirty="0" smtClean="0"/>
              <a:t>Allow other users access</a:t>
            </a:r>
          </a:p>
          <a:p>
            <a:pPr lvl="2"/>
            <a:r>
              <a:rPr lang="en-US" dirty="0" smtClean="0"/>
              <a:t>Add tags</a:t>
            </a:r>
            <a:endParaRPr lang="en-US" dirty="0"/>
          </a:p>
        </p:txBody>
      </p:sp>
      <p:pic>
        <p:nvPicPr>
          <p:cNvPr id="7" name="Picture 6"/>
          <p:cNvPicPr>
            <a:picLocks noChangeAspect="1"/>
          </p:cNvPicPr>
          <p:nvPr/>
        </p:nvPicPr>
        <p:blipFill>
          <a:blip r:embed="rId2"/>
          <a:stretch>
            <a:fillRect/>
          </a:stretch>
        </p:blipFill>
        <p:spPr>
          <a:xfrm>
            <a:off x="5486400" y="3876675"/>
            <a:ext cx="2926473" cy="2676525"/>
          </a:xfrm>
          <a:prstGeom prst="rect">
            <a:avLst/>
          </a:prstGeom>
          <a:ln>
            <a:solidFill>
              <a:schemeClr val="tx1"/>
            </a:solidFill>
          </a:ln>
        </p:spPr>
      </p:pic>
    </p:spTree>
    <p:extLst>
      <p:ext uri="{BB962C8B-B14F-4D97-AF65-F5344CB8AC3E}">
        <p14:creationId xmlns:p14="http://schemas.microsoft.com/office/powerpoint/2010/main" val="3696255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6347713" cy="762000"/>
          </a:xfrm>
        </p:spPr>
        <p:txBody>
          <a:bodyPr>
            <a:normAutofit/>
          </a:bodyPr>
          <a:lstStyle/>
          <a:p>
            <a:pPr algn="l"/>
            <a:r>
              <a:rPr lang="en-US" dirty="0" smtClean="0"/>
              <a:t>Project Development</a:t>
            </a:r>
            <a:endParaRPr lang="en-US" dirty="0"/>
          </a:p>
        </p:txBody>
      </p:sp>
      <p:sp>
        <p:nvSpPr>
          <p:cNvPr id="2" name="Content Placeholder 1"/>
          <p:cNvSpPr>
            <a:spLocks noGrp="1"/>
          </p:cNvSpPr>
          <p:nvPr>
            <p:ph idx="1"/>
          </p:nvPr>
        </p:nvSpPr>
        <p:spPr>
          <a:xfrm>
            <a:off x="609599" y="1355785"/>
            <a:ext cx="7408333" cy="3978215"/>
          </a:xfrm>
        </p:spPr>
        <p:txBody>
          <a:bodyPr>
            <a:normAutofit/>
          </a:bodyPr>
          <a:lstStyle/>
          <a:p>
            <a:r>
              <a:rPr lang="en-US" dirty="0" smtClean="0"/>
              <a:t>Map App Creation</a:t>
            </a:r>
          </a:p>
          <a:p>
            <a:pPr lvl="1"/>
            <a:r>
              <a:rPr lang="en-US" dirty="0" smtClean="0"/>
              <a:t>Simple is better</a:t>
            </a:r>
          </a:p>
          <a:p>
            <a:pPr lvl="2"/>
            <a:r>
              <a:rPr lang="en-US" dirty="0" smtClean="0"/>
              <a:t>Chose the foldable theme (organic)</a:t>
            </a:r>
          </a:p>
          <a:p>
            <a:pPr lvl="2"/>
            <a:r>
              <a:rPr lang="en-US" dirty="0" smtClean="0"/>
              <a:t>Select a recognizable logo</a:t>
            </a:r>
          </a:p>
          <a:p>
            <a:pPr lvl="2"/>
            <a:r>
              <a:rPr lang="en-US" dirty="0" smtClean="0"/>
              <a:t>Add related links to the header</a:t>
            </a:r>
          </a:p>
          <a:p>
            <a:pPr lvl="1"/>
            <a:r>
              <a:rPr lang="en-US" dirty="0" smtClean="0"/>
              <a:t>Widgets</a:t>
            </a:r>
            <a:endParaRPr lang="en-US" dirty="0"/>
          </a:p>
          <a:p>
            <a:pPr lvl="2"/>
            <a:r>
              <a:rPr lang="en-US" dirty="0" smtClean="0"/>
              <a:t>Filter</a:t>
            </a:r>
          </a:p>
          <a:p>
            <a:pPr lvl="2"/>
            <a:r>
              <a:rPr lang="en-US" dirty="0" smtClean="0"/>
              <a:t>Measure</a:t>
            </a:r>
          </a:p>
          <a:p>
            <a:pPr lvl="2"/>
            <a:r>
              <a:rPr lang="en-US" dirty="0" smtClean="0"/>
              <a:t>Time Slider</a:t>
            </a:r>
          </a:p>
          <a:p>
            <a:pPr lvl="2"/>
            <a:r>
              <a:rPr lang="en-US" dirty="0" smtClean="0"/>
              <a:t>Print</a:t>
            </a:r>
          </a:p>
        </p:txBody>
      </p:sp>
      <p:pic>
        <p:nvPicPr>
          <p:cNvPr id="3" name="Picture 2"/>
          <p:cNvPicPr>
            <a:picLocks noChangeAspect="1"/>
          </p:cNvPicPr>
          <p:nvPr/>
        </p:nvPicPr>
        <p:blipFill>
          <a:blip r:embed="rId2"/>
          <a:stretch>
            <a:fillRect/>
          </a:stretch>
        </p:blipFill>
        <p:spPr>
          <a:xfrm>
            <a:off x="2971800" y="3431638"/>
            <a:ext cx="5781675" cy="3121562"/>
          </a:xfrm>
          <a:prstGeom prst="rect">
            <a:avLst/>
          </a:prstGeom>
          <a:ln>
            <a:solidFill>
              <a:schemeClr val="tx1"/>
            </a:solidFill>
          </a:ln>
        </p:spPr>
      </p:pic>
    </p:spTree>
    <p:extLst>
      <p:ext uri="{BB962C8B-B14F-4D97-AF65-F5344CB8AC3E}">
        <p14:creationId xmlns:p14="http://schemas.microsoft.com/office/powerpoint/2010/main" val="3600313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6347713" cy="762000"/>
          </a:xfrm>
        </p:spPr>
        <p:txBody>
          <a:bodyPr>
            <a:normAutofit/>
          </a:bodyPr>
          <a:lstStyle/>
          <a:p>
            <a:pPr algn="l"/>
            <a:r>
              <a:rPr lang="en-US" dirty="0" smtClean="0"/>
              <a:t>Project Development</a:t>
            </a:r>
            <a:endParaRPr lang="en-US" dirty="0"/>
          </a:p>
        </p:txBody>
      </p:sp>
      <p:sp>
        <p:nvSpPr>
          <p:cNvPr id="2" name="Content Placeholder 1"/>
          <p:cNvSpPr>
            <a:spLocks noGrp="1"/>
          </p:cNvSpPr>
          <p:nvPr>
            <p:ph idx="1"/>
          </p:nvPr>
        </p:nvSpPr>
        <p:spPr>
          <a:xfrm>
            <a:off x="609599" y="1355785"/>
            <a:ext cx="7408333" cy="4435415"/>
          </a:xfrm>
        </p:spPr>
        <p:txBody>
          <a:bodyPr>
            <a:normAutofit/>
          </a:bodyPr>
          <a:lstStyle/>
          <a:p>
            <a:r>
              <a:rPr lang="en-US" dirty="0" smtClean="0"/>
              <a:t>Using Collector for ArcGIS</a:t>
            </a:r>
          </a:p>
          <a:p>
            <a:pPr lvl="1"/>
            <a:r>
              <a:rPr lang="en-US" dirty="0" smtClean="0"/>
              <a:t>Preparing the data feature layer</a:t>
            </a:r>
          </a:p>
          <a:p>
            <a:pPr lvl="2"/>
            <a:r>
              <a:rPr lang="en-US" dirty="0" smtClean="0"/>
              <a:t>Allow attachments </a:t>
            </a:r>
          </a:p>
          <a:p>
            <a:pPr lvl="2"/>
            <a:r>
              <a:rPr lang="en-US" dirty="0" smtClean="0"/>
              <a:t>Allow editing</a:t>
            </a:r>
          </a:p>
          <a:p>
            <a:pPr lvl="2"/>
            <a:r>
              <a:rPr lang="en-US" dirty="0" smtClean="0"/>
              <a:t>Protect from deletion</a:t>
            </a:r>
          </a:p>
          <a:p>
            <a:pPr lvl="1"/>
            <a:r>
              <a:rPr lang="en-US" dirty="0" smtClean="0"/>
              <a:t>Access from my phone</a:t>
            </a:r>
            <a:endParaRPr lang="en-US" dirty="0"/>
          </a:p>
          <a:p>
            <a:pPr lvl="2"/>
            <a:r>
              <a:rPr lang="en-US" dirty="0" smtClean="0"/>
              <a:t>Download app</a:t>
            </a:r>
          </a:p>
          <a:p>
            <a:pPr lvl="2"/>
            <a:r>
              <a:rPr lang="en-US" dirty="0" smtClean="0"/>
              <a:t>Sign in</a:t>
            </a:r>
          </a:p>
          <a:p>
            <a:pPr lvl="2"/>
            <a:r>
              <a:rPr lang="en-US" dirty="0" smtClean="0"/>
              <a:t>Select map</a:t>
            </a:r>
          </a:p>
          <a:p>
            <a:pPr lvl="2"/>
            <a:r>
              <a:rPr lang="en-US" dirty="0" smtClean="0"/>
              <a:t>Edit feature</a:t>
            </a:r>
          </a:p>
          <a:p>
            <a:pPr lvl="2"/>
            <a:r>
              <a:rPr lang="en-US" dirty="0" smtClean="0"/>
              <a:t>Add pictures</a:t>
            </a:r>
          </a:p>
        </p:txBody>
      </p:sp>
      <p:pic>
        <p:nvPicPr>
          <p:cNvPr id="5" name="Picture 4"/>
          <p:cNvPicPr>
            <a:picLocks noChangeAspect="1"/>
          </p:cNvPicPr>
          <p:nvPr/>
        </p:nvPicPr>
        <p:blipFill>
          <a:blip r:embed="rId2"/>
          <a:stretch>
            <a:fillRect/>
          </a:stretch>
        </p:blipFill>
        <p:spPr>
          <a:xfrm>
            <a:off x="3769022" y="3276600"/>
            <a:ext cx="5136853" cy="3260785"/>
          </a:xfrm>
          <a:prstGeom prst="rect">
            <a:avLst/>
          </a:prstGeom>
          <a:ln>
            <a:solidFill>
              <a:schemeClr val="tx1"/>
            </a:solidFill>
          </a:ln>
        </p:spPr>
      </p:pic>
    </p:spTree>
    <p:extLst>
      <p:ext uri="{BB962C8B-B14F-4D97-AF65-F5344CB8AC3E}">
        <p14:creationId xmlns:p14="http://schemas.microsoft.com/office/powerpoint/2010/main" val="41314071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609600"/>
            <a:ext cx="5181600" cy="685800"/>
          </a:xfrm>
        </p:spPr>
        <p:txBody>
          <a:bodyPr>
            <a:normAutofit/>
          </a:bodyPr>
          <a:lstStyle/>
          <a:p>
            <a:pPr algn="l"/>
            <a:r>
              <a:rPr lang="en-US" dirty="0" smtClean="0"/>
              <a:t>Challenges</a:t>
            </a:r>
            <a:endParaRPr lang="en-US" dirty="0"/>
          </a:p>
        </p:txBody>
      </p:sp>
      <p:sp>
        <p:nvSpPr>
          <p:cNvPr id="2" name="Content Placeholder 1"/>
          <p:cNvSpPr>
            <a:spLocks noGrp="1"/>
          </p:cNvSpPr>
          <p:nvPr>
            <p:ph idx="1"/>
          </p:nvPr>
        </p:nvSpPr>
        <p:spPr>
          <a:xfrm>
            <a:off x="609599" y="1295400"/>
            <a:ext cx="6629401" cy="1219200"/>
          </a:xfrm>
        </p:spPr>
        <p:txBody>
          <a:bodyPr>
            <a:normAutofit/>
          </a:bodyPr>
          <a:lstStyle/>
          <a:p>
            <a:r>
              <a:rPr lang="en-US" dirty="0" smtClean="0"/>
              <a:t>Formatting the Date column</a:t>
            </a:r>
          </a:p>
          <a:p>
            <a:r>
              <a:rPr lang="en-US" dirty="0"/>
              <a:t>Uploading the point data (.</a:t>
            </a:r>
            <a:r>
              <a:rPr lang="en-US" dirty="0" err="1" smtClean="0"/>
              <a:t>xlsx</a:t>
            </a:r>
            <a:r>
              <a:rPr lang="en-US" dirty="0" smtClean="0"/>
              <a:t> </a:t>
            </a:r>
            <a:r>
              <a:rPr lang="en-US" dirty="0"/>
              <a:t>vs .csv)</a:t>
            </a:r>
          </a:p>
          <a:p>
            <a:r>
              <a:rPr lang="en-US" dirty="0" smtClean="0"/>
              <a:t>Limitations with the routing tool</a:t>
            </a:r>
          </a:p>
          <a:p>
            <a:endParaRPr lang="en-US" dirty="0" smtClean="0"/>
          </a:p>
        </p:txBody>
      </p:sp>
      <p:pic>
        <p:nvPicPr>
          <p:cNvPr id="3" name="Picture 2"/>
          <p:cNvPicPr>
            <a:picLocks noChangeAspect="1"/>
          </p:cNvPicPr>
          <p:nvPr/>
        </p:nvPicPr>
        <p:blipFill>
          <a:blip r:embed="rId2"/>
          <a:stretch>
            <a:fillRect/>
          </a:stretch>
        </p:blipFill>
        <p:spPr>
          <a:xfrm>
            <a:off x="2245248" y="2667000"/>
            <a:ext cx="4653504" cy="3876675"/>
          </a:xfrm>
          <a:prstGeom prst="rect">
            <a:avLst/>
          </a:prstGeom>
          <a:ln>
            <a:solidFill>
              <a:schemeClr val="tx1"/>
            </a:solidFill>
          </a:ln>
        </p:spPr>
      </p:pic>
    </p:spTree>
    <p:extLst>
      <p:ext uri="{BB962C8B-B14F-4D97-AF65-F5344CB8AC3E}">
        <p14:creationId xmlns:p14="http://schemas.microsoft.com/office/powerpoint/2010/main" val="24447794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1" y="624110"/>
            <a:ext cx="7162800" cy="747490"/>
          </a:xfrm>
        </p:spPr>
        <p:txBody>
          <a:bodyPr>
            <a:normAutofit/>
          </a:bodyPr>
          <a:lstStyle/>
          <a:p>
            <a:pPr algn="l"/>
            <a:r>
              <a:rPr lang="en-US" dirty="0" smtClean="0"/>
              <a:t>Potential</a:t>
            </a:r>
            <a:endParaRPr lang="en-US" dirty="0"/>
          </a:p>
        </p:txBody>
      </p:sp>
      <p:sp>
        <p:nvSpPr>
          <p:cNvPr id="2" name="Content Placeholder 1"/>
          <p:cNvSpPr>
            <a:spLocks noGrp="1"/>
          </p:cNvSpPr>
          <p:nvPr>
            <p:ph idx="1"/>
          </p:nvPr>
        </p:nvSpPr>
        <p:spPr>
          <a:xfrm>
            <a:off x="609600" y="1371600"/>
            <a:ext cx="5029201" cy="3276600"/>
          </a:xfrm>
        </p:spPr>
        <p:txBody>
          <a:bodyPr/>
          <a:lstStyle/>
          <a:p>
            <a:r>
              <a:rPr lang="en-US" dirty="0" smtClean="0"/>
              <a:t>Visually preserving history</a:t>
            </a:r>
          </a:p>
          <a:p>
            <a:r>
              <a:rPr lang="en-US" dirty="0" smtClean="0"/>
              <a:t>Interactive learning platform</a:t>
            </a:r>
          </a:p>
          <a:p>
            <a:r>
              <a:rPr lang="en-US" dirty="0" smtClean="0"/>
              <a:t>Easy to use</a:t>
            </a:r>
            <a:endParaRPr lang="en-US" dirty="0" smtClean="0"/>
          </a:p>
          <a:p>
            <a:r>
              <a:rPr lang="en-US" dirty="0" smtClean="0"/>
              <a:t>Cultivating </a:t>
            </a:r>
            <a:r>
              <a:rPr lang="en-US" dirty="0" smtClean="0"/>
              <a:t>curiosity</a:t>
            </a:r>
            <a:endParaRPr lang="en-US" dirty="0" smtClean="0"/>
          </a:p>
          <a:p>
            <a:r>
              <a:rPr lang="en-US" dirty="0" smtClean="0"/>
              <a:t>Expand to incorporate plant development</a:t>
            </a:r>
          </a:p>
          <a:p>
            <a:r>
              <a:rPr lang="en-US" dirty="0" smtClean="0"/>
              <a:t>Use the model for other areas</a:t>
            </a:r>
            <a:endParaRPr lang="en-US" dirty="0"/>
          </a:p>
        </p:txBody>
      </p:sp>
      <p:sp>
        <p:nvSpPr>
          <p:cNvPr id="5" name="Title 3"/>
          <p:cNvSpPr txBox="1">
            <a:spLocks/>
          </p:cNvSpPr>
          <p:nvPr/>
        </p:nvSpPr>
        <p:spPr>
          <a:xfrm>
            <a:off x="1371600" y="4419600"/>
            <a:ext cx="5585712" cy="685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solidFill>
                  <a:schemeClr val="bg2">
                    <a:lumMod val="25000"/>
                  </a:schemeClr>
                </a:solidFill>
              </a:rPr>
              <a:t>Results</a:t>
            </a:r>
            <a:endParaRPr lang="en-US" dirty="0">
              <a:solidFill>
                <a:schemeClr val="bg2">
                  <a:lumMod val="25000"/>
                </a:schemeClr>
              </a:solidFill>
            </a:endParaRPr>
          </a:p>
        </p:txBody>
      </p:sp>
      <p:sp>
        <p:nvSpPr>
          <p:cNvPr id="6" name="Content Placeholder 1"/>
          <p:cNvSpPr txBox="1">
            <a:spLocks/>
          </p:cNvSpPr>
          <p:nvPr/>
        </p:nvSpPr>
        <p:spPr>
          <a:xfrm>
            <a:off x="609600" y="4953000"/>
            <a:ext cx="7848600" cy="1066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smtClean="0">
                <a:hlinkClick r:id="rId2"/>
              </a:rPr>
              <a:t>https://arc-gis.maps.arcgis.com/apps/webappviewer/index.html?id=443a5190af6540dabddecb254e3e58b5</a:t>
            </a:r>
            <a:endParaRPr lang="en-US" dirty="0" smtClean="0"/>
          </a:p>
        </p:txBody>
      </p:sp>
    </p:spTree>
    <p:extLst>
      <p:ext uri="{BB962C8B-B14F-4D97-AF65-F5344CB8AC3E}">
        <p14:creationId xmlns:p14="http://schemas.microsoft.com/office/powerpoint/2010/main" val="171107804"/>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3390</TotalTime>
  <Words>267</Words>
  <Application>Microsoft Office PowerPoint</Application>
  <PresentationFormat>On-screen Show (4:3)</PresentationFormat>
  <Paragraphs>61</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Wingdings 3</vt:lpstr>
      <vt:lpstr>Wisp</vt:lpstr>
      <vt:lpstr>Touring Capitol Park Sacramento, CA</vt:lpstr>
      <vt:lpstr>Background</vt:lpstr>
      <vt:lpstr>Project Development</vt:lpstr>
      <vt:lpstr>Project Development</vt:lpstr>
      <vt:lpstr>Project Development</vt:lpstr>
      <vt:lpstr>Challenges</vt:lpstr>
      <vt:lpstr>Potential</vt:lpstr>
    </vt:vector>
  </TitlesOfParts>
  <Company>ARC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Year Drought Analysis A Tasseled Cap Transformation Folsom Lake, CA</dc:title>
  <dc:creator>ARCstudent</dc:creator>
  <cp:lastModifiedBy>Watkins, Joseph D@DOT</cp:lastModifiedBy>
  <cp:revision>113</cp:revision>
  <dcterms:created xsi:type="dcterms:W3CDTF">2015-11-24T02:00:32Z</dcterms:created>
  <dcterms:modified xsi:type="dcterms:W3CDTF">2017-12-05T01:47:09Z</dcterms:modified>
</cp:coreProperties>
</file>