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9" r:id="rId2"/>
    <p:sldId id="261" r:id="rId3"/>
    <p:sldId id="281" r:id="rId4"/>
    <p:sldId id="302" r:id="rId5"/>
    <p:sldId id="289" r:id="rId6"/>
    <p:sldId id="305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7" r:id="rId17"/>
    <p:sldId id="328" r:id="rId18"/>
    <p:sldId id="31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>
            <p14:sldId id="261"/>
            <p14:sldId id="281"/>
            <p14:sldId id="302"/>
            <p14:sldId id="289"/>
            <p14:sldId id="305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7"/>
            <p14:sldId id="328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00"/>
    <a:srgbClr val="009ED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1" autoAdjust="0"/>
    <p:restoredTop sz="83977" autoAdjust="0"/>
  </p:normalViewPr>
  <p:slideViewPr>
    <p:cSldViewPr>
      <p:cViewPr varScale="1">
        <p:scale>
          <a:sx n="120" d="100"/>
          <a:sy n="120" d="100"/>
        </p:scale>
        <p:origin x="1068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088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998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template can be used as a starter file for presenting training materials in a group setting.</a:t>
            </a:r>
          </a:p>
          <a:p>
            <a:endParaRPr lang="en-US" dirty="0"/>
          </a:p>
          <a:p>
            <a:pPr lvl="0"/>
            <a:r>
              <a:rPr lang="en-US" sz="1200" b="1" dirty="0"/>
              <a:t>Sections</a:t>
            </a:r>
            <a:endParaRPr lang="en-US" sz="1200" b="0" dirty="0"/>
          </a:p>
          <a:p>
            <a:pPr lvl="0"/>
            <a:r>
              <a:rPr lang="en-US" sz="1200" b="0" dirty="0"/>
              <a:t>Right-click on a slide to add sections.</a:t>
            </a:r>
            <a:r>
              <a:rPr lang="en-US" sz="1200" b="0" baseline="0" dirty="0"/>
              <a:t> Sections can help to organize your slides or facilitate collaboration between multiple authors.</a:t>
            </a:r>
            <a:endParaRPr lang="en-US" sz="1200" b="0" dirty="0"/>
          </a:p>
          <a:p>
            <a:pPr lvl="0"/>
            <a:endParaRPr lang="en-US" sz="1200" b="1" dirty="0"/>
          </a:p>
          <a:p>
            <a:pPr lvl="0"/>
            <a:r>
              <a:rPr lang="en-US" sz="1200" b="1" dirty="0"/>
              <a:t>Notes</a:t>
            </a:r>
          </a:p>
          <a:p>
            <a:pPr lvl="0"/>
            <a:r>
              <a:rPr lang="en-US" sz="1200" dirty="0"/>
              <a:t>Use the Notes section for delivery notes or to provide additional details for the audience.</a:t>
            </a:r>
            <a:r>
              <a:rPr lang="en-US" sz="1200" baseline="0" dirty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/>
              <a:t>Keep in mind the font size (important for accessibility, visibility, videotaping, and online production)</a:t>
            </a:r>
          </a:p>
          <a:p>
            <a:pPr lvl="0"/>
            <a:endParaRPr lang="en-US" sz="1200" dirty="0"/>
          </a:p>
          <a:p>
            <a:pPr lvl="0">
              <a:buFontTx/>
              <a:buNone/>
            </a:pPr>
            <a:r>
              <a:rPr lang="en-US" sz="1200" b="1" dirty="0"/>
              <a:t>Coordinated colors </a:t>
            </a:r>
          </a:p>
          <a:p>
            <a:pPr lvl="0">
              <a:buFontTx/>
              <a:buNone/>
            </a:pPr>
            <a:r>
              <a:rPr lang="en-US" sz="1200" dirty="0"/>
              <a:t>Pay particular attention to the graphs, charts, and text boxes.</a:t>
            </a:r>
            <a:r>
              <a:rPr lang="en-US" sz="1200" baseline="0" dirty="0"/>
              <a:t> </a:t>
            </a:r>
            <a:endParaRPr lang="en-US" sz="1200" dirty="0"/>
          </a:p>
          <a:p>
            <a:pPr lvl="0"/>
            <a:r>
              <a:rPr lang="en-US" sz="1200" dirty="0"/>
              <a:t>Consider that attendees will print in black and white or </a:t>
            </a:r>
            <a:r>
              <a:rPr lang="en-US" sz="1200" dirty="0" err="1"/>
              <a:t>grayscale</a:t>
            </a:r>
            <a:r>
              <a:rPr lang="en-US" sz="1200" dirty="0"/>
              <a:t>. Run a test print to make sure your colors work when printed in pure black and white and </a:t>
            </a:r>
            <a:r>
              <a:rPr lang="en-US" sz="1200" dirty="0" err="1"/>
              <a:t>grayscale</a:t>
            </a:r>
            <a:r>
              <a:rPr lang="en-US" sz="1200" dirty="0"/>
              <a:t>.</a:t>
            </a:r>
          </a:p>
          <a:p>
            <a:pPr lvl="0">
              <a:buFontTx/>
              <a:buNone/>
            </a:pPr>
            <a:endParaRPr lang="en-US" sz="1200" dirty="0"/>
          </a:p>
          <a:p>
            <a:pPr lvl="0">
              <a:buFontTx/>
              <a:buNone/>
            </a:pPr>
            <a:r>
              <a:rPr lang="en-US" sz="1200" b="1" dirty="0"/>
              <a:t>Graphics, tables, and graphs</a:t>
            </a:r>
          </a:p>
          <a:p>
            <a:pPr lvl="0"/>
            <a:r>
              <a:rPr lang="en-US" sz="1200" dirty="0"/>
              <a:t>Keep it simple: If possible, use consistent, non-distracting styles and colors.</a:t>
            </a:r>
          </a:p>
          <a:p>
            <a:pPr lvl="0"/>
            <a:r>
              <a:rPr lang="en-US" sz="1200" dirty="0"/>
              <a:t>Label all graphs and tables.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29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Give a brief overview of the presentation.</a:t>
            </a:r>
            <a:r>
              <a:rPr lang="en-US" baseline="0" dirty="0"/>
              <a:t> D</a:t>
            </a:r>
            <a:r>
              <a:rPr lang="en-US" dirty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/>
              <a:t>Introduce each of the major topics.</a:t>
            </a:r>
          </a:p>
          <a:p>
            <a:r>
              <a:rPr lang="en-US" dirty="0"/>
              <a:t>To provide a road map for the audience, you</a:t>
            </a:r>
            <a:r>
              <a:rPr lang="en-US" baseline="0" dirty="0"/>
              <a:t> can </a:t>
            </a:r>
            <a:r>
              <a:rPr lang="en-US" dirty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1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This is another option</a:t>
            </a:r>
            <a:r>
              <a:rPr lang="en-US" sz="1200" baseline="0" dirty="0"/>
              <a:t> for an Overview slides using transitions.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66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90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/>
              <a:t>Company Logo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Company Logo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4/29/2016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211734" cy="6819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963776" y="5105400"/>
            <a:ext cx="6180224" cy="1470025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Processing of NOAA Precipitation Data and Thematic Map Generation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038600" y="76200"/>
            <a:ext cx="4772528" cy="990600"/>
          </a:xfrm>
        </p:spPr>
        <p:txBody>
          <a:bodyPr>
            <a:normAutofit fontScale="62500" lnSpcReduction="2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Shawn Stiver</a:t>
            </a:r>
          </a:p>
          <a:p>
            <a:r>
              <a:rPr lang="en-US" sz="2400" dirty="0">
                <a:solidFill>
                  <a:schemeClr val="bg1"/>
                </a:solidFill>
              </a:rPr>
              <a:t>ARC Spring Semester, 2015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Geography 375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Introduction to GIS Programming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sz="3600" u="sng" dirty="0"/>
              <a:t>Project Concept and Goals: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62000" y="1676400"/>
            <a:ext cx="8153400" cy="2442187"/>
          </a:xfrm>
        </p:spPr>
        <p:txBody>
          <a:bodyPr>
            <a:noAutofit/>
          </a:bodyPr>
          <a:lstStyle/>
          <a:p>
            <a:r>
              <a:rPr lang="en-US" sz="2400" dirty="0"/>
              <a:t>California is currently in a drastic drought period, going back to 2012</a:t>
            </a:r>
          </a:p>
          <a:p>
            <a:r>
              <a:rPr lang="en-US" sz="2400" dirty="0"/>
              <a:t>National Oceanic and Atmospheric </a:t>
            </a:r>
            <a:r>
              <a:rPr lang="en-US" sz="2400" dirty="0" err="1"/>
              <a:t>Adminstration</a:t>
            </a:r>
            <a:r>
              <a:rPr lang="en-US" sz="2400" dirty="0"/>
              <a:t> (NOAA) maintains a vast database of meteorological records</a:t>
            </a:r>
          </a:p>
          <a:p>
            <a:r>
              <a:rPr lang="en-US" sz="2400" dirty="0"/>
              <a:t>This data is freely available to the public, but the format and sheer number of records makes that data difficult to interpret and manage</a:t>
            </a:r>
          </a:p>
          <a:p>
            <a:r>
              <a:rPr lang="en-US" sz="2400" dirty="0"/>
              <a:t>This project aims to process the data received and publish thematic maps for presentation of the data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817" y="5244359"/>
            <a:ext cx="2022754" cy="1308841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609600"/>
            <a:ext cx="4572000" cy="91439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3600" u="sng" dirty="0">
                <a:latin typeface="+mj-lt"/>
              </a:rPr>
              <a:t>Source Data: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0" y="12192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National Oceanic and Atmospheric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Downloaded in CSV file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36 Northernmost California Counties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One Collection Station Per County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Date Range: 1980 –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13,833 lines of data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981" y="3200400"/>
            <a:ext cx="3926879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29200" y="3200400"/>
            <a:ext cx="3922776" cy="3429000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20935" y="457200"/>
            <a:ext cx="5206554" cy="807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3600" u="sng" dirty="0">
                <a:solidFill>
                  <a:prstClr val="black"/>
                </a:solidFill>
              </a:rPr>
              <a:t>Data Preparation</a:t>
            </a:r>
          </a:p>
        </p:txBody>
      </p:sp>
      <p:sp>
        <p:nvSpPr>
          <p:cNvPr id="6" name="Down Arrow 5"/>
          <p:cNvSpPr/>
          <p:nvPr/>
        </p:nvSpPr>
        <p:spPr>
          <a:xfrm rot="16200000">
            <a:off x="4638332" y="2676867"/>
            <a:ext cx="228600" cy="36126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4400" y="1371600"/>
            <a:ext cx="5029200" cy="4572000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9800" y="1524000"/>
            <a:ext cx="297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u="sng" dirty="0"/>
              <a:t>Data Pre-Processing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Decimal conversion to place decimal values in proper place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Convert snow values to equiv. rain values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Sum totals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Save to DBF format</a:t>
            </a:r>
          </a:p>
        </p:txBody>
      </p:sp>
    </p:spTree>
    <p:extLst>
      <p:ext uri="{BB962C8B-B14F-4D97-AF65-F5344CB8AC3E}">
        <p14:creationId xmlns:p14="http://schemas.microsoft.com/office/powerpoint/2010/main" val="33522473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latin typeface="+mj-lt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1752600"/>
            <a:ext cx="394537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Process In Two Steps:</a:t>
            </a:r>
          </a:p>
          <a:p>
            <a:endParaRPr lang="en-US" sz="24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Data Processing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Thematic Map Construction</a:t>
            </a:r>
          </a:p>
        </p:txBody>
      </p:sp>
    </p:spTree>
    <p:extLst>
      <p:ext uri="{BB962C8B-B14F-4D97-AF65-F5344CB8AC3E}">
        <p14:creationId xmlns:p14="http://schemas.microsoft.com/office/powerpoint/2010/main" val="1053871314"/>
      </p:ext>
    </p:extLst>
  </p:cSld>
  <p:clrMapOvr>
    <a:masterClrMapping/>
  </p:clrMapOvr>
  <p:transition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Data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1277599"/>
            <a:ext cx="5191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 of Needed Modules and Variable Definitions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0565" y="1646931"/>
            <a:ext cx="4330032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import </a:t>
            </a:r>
            <a:r>
              <a:rPr lang="en-US" sz="1000" dirty="0" err="1"/>
              <a:t>arcpy</a:t>
            </a:r>
            <a:r>
              <a:rPr lang="en-US" sz="1000" dirty="0"/>
              <a:t>, sys, </a:t>
            </a:r>
            <a:r>
              <a:rPr lang="en-US" sz="1000" dirty="0" err="1"/>
              <a:t>traceback</a:t>
            </a:r>
            <a:r>
              <a:rPr lang="en-US" sz="1000" dirty="0"/>
              <a:t>, </a:t>
            </a:r>
            <a:r>
              <a:rPr lang="en-US" sz="1000" dirty="0" err="1"/>
              <a:t>datetime</a:t>
            </a:r>
            <a:endParaRPr lang="en-US" sz="1000" dirty="0"/>
          </a:p>
          <a:p>
            <a:r>
              <a:rPr lang="en-US" sz="1000" dirty="0"/>
              <a:t>from </a:t>
            </a:r>
            <a:r>
              <a:rPr lang="en-US" sz="1000" dirty="0" err="1"/>
              <a:t>arcpy.mapping</a:t>
            </a:r>
            <a:r>
              <a:rPr lang="en-US" sz="1000" dirty="0"/>
              <a:t> import *</a:t>
            </a:r>
          </a:p>
          <a:p>
            <a:r>
              <a:rPr lang="en-US" sz="1000" dirty="0"/>
              <a:t>from </a:t>
            </a:r>
            <a:r>
              <a:rPr lang="en-US" sz="1000" dirty="0" err="1"/>
              <a:t>arcpy</a:t>
            </a:r>
            <a:r>
              <a:rPr lang="en-US" sz="1000" dirty="0"/>
              <a:t> import </a:t>
            </a:r>
            <a:r>
              <a:rPr lang="en-US" sz="1000" dirty="0" err="1"/>
              <a:t>env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author = 'Shawn </a:t>
            </a:r>
            <a:r>
              <a:rPr lang="en-US" sz="1000" dirty="0" err="1"/>
              <a:t>Stiver</a:t>
            </a:r>
            <a:r>
              <a:rPr lang="en-US" sz="1000" dirty="0"/>
              <a:t>'  </a:t>
            </a:r>
          </a:p>
          <a:p>
            <a:endParaRPr lang="en-US" sz="1000" dirty="0"/>
          </a:p>
          <a:p>
            <a:r>
              <a:rPr lang="en-US" sz="1000" dirty="0"/>
              <a:t>CUR_DATE = </a:t>
            </a:r>
            <a:r>
              <a:rPr lang="en-US" sz="1000" dirty="0" err="1"/>
              <a:t>datetime.date.today</a:t>
            </a:r>
            <a:r>
              <a:rPr lang="en-US" sz="1000" dirty="0"/>
              <a:t>().</a:t>
            </a:r>
            <a:r>
              <a:rPr lang="en-US" sz="1000" dirty="0" err="1"/>
              <a:t>strftime</a:t>
            </a:r>
            <a:r>
              <a:rPr lang="en-US" sz="1000" dirty="0"/>
              <a:t>('%</a:t>
            </a:r>
            <a:r>
              <a:rPr lang="en-US" sz="1000" dirty="0" err="1"/>
              <a:t>m.%d.%Y</a:t>
            </a:r>
            <a:r>
              <a:rPr lang="en-US" sz="1000" dirty="0"/>
              <a:t>')</a:t>
            </a:r>
          </a:p>
          <a:p>
            <a:endParaRPr lang="en-US" sz="1000" dirty="0"/>
          </a:p>
          <a:p>
            <a:r>
              <a:rPr lang="en-US" sz="1000" dirty="0"/>
              <a:t>try:</a:t>
            </a:r>
          </a:p>
          <a:p>
            <a:endParaRPr lang="en-US" sz="1000" dirty="0"/>
          </a:p>
          <a:p>
            <a:r>
              <a:rPr lang="en-US" sz="1000" dirty="0"/>
              <a:t>    # Variables Go Here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datapath</a:t>
            </a:r>
            <a:r>
              <a:rPr lang="en-US" sz="1000" dirty="0"/>
              <a:t> = 'G:\\5th_Semester\\Python\\</a:t>
            </a:r>
            <a:r>
              <a:rPr lang="en-US" sz="1000" dirty="0" err="1"/>
              <a:t>Python_Project</a:t>
            </a:r>
            <a:r>
              <a:rPr lang="en-US" sz="1000" dirty="0"/>
              <a:t>\\Data\\'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scratchdata</a:t>
            </a:r>
            <a:r>
              <a:rPr lang="en-US" sz="1000" dirty="0"/>
              <a:t> = 'G:\\5th_Semester\\Python\\</a:t>
            </a:r>
            <a:r>
              <a:rPr lang="en-US" sz="1000" dirty="0" err="1"/>
              <a:t>Python_Project</a:t>
            </a:r>
            <a:r>
              <a:rPr lang="en-US" sz="1000" dirty="0"/>
              <a:t>\\Data\\Scratch\\'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mydata</a:t>
            </a:r>
            <a:r>
              <a:rPr lang="en-US" sz="1000" dirty="0"/>
              <a:t> = 'G:\\5th_Semester\\Python\\</a:t>
            </a:r>
            <a:r>
              <a:rPr lang="en-US" sz="1000" dirty="0" err="1"/>
              <a:t>Python_Project</a:t>
            </a:r>
            <a:r>
              <a:rPr lang="en-US" sz="1000" dirty="0"/>
              <a:t>\\Data\\</a:t>
            </a:r>
            <a:r>
              <a:rPr lang="en-US" sz="1000" dirty="0" err="1"/>
              <a:t>MyData</a:t>
            </a:r>
            <a:r>
              <a:rPr lang="en-US" sz="1000" dirty="0"/>
              <a:t>\\'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tablepath</a:t>
            </a:r>
            <a:r>
              <a:rPr lang="en-US" sz="1000" dirty="0"/>
              <a:t> = </a:t>
            </a:r>
            <a:r>
              <a:rPr lang="en-US" sz="1000" dirty="0" err="1"/>
              <a:t>datapath</a:t>
            </a:r>
            <a:r>
              <a:rPr lang="en-US" sz="1000" dirty="0"/>
              <a:t> + 'Tables\\'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shapefilepath</a:t>
            </a:r>
            <a:r>
              <a:rPr lang="en-US" sz="1000" dirty="0"/>
              <a:t> = </a:t>
            </a:r>
            <a:r>
              <a:rPr lang="en-US" sz="1000" dirty="0" err="1"/>
              <a:t>datapath</a:t>
            </a:r>
            <a:r>
              <a:rPr lang="en-US" sz="1000" dirty="0"/>
              <a:t> + 'shapefiles\\'</a:t>
            </a:r>
          </a:p>
          <a:p>
            <a:r>
              <a:rPr lang="en-US" sz="1000" dirty="0"/>
              <a:t> </a:t>
            </a:r>
          </a:p>
          <a:p>
            <a:r>
              <a:rPr lang="en-US" sz="1000" dirty="0"/>
              <a:t>    </a:t>
            </a:r>
          </a:p>
          <a:p>
            <a:r>
              <a:rPr lang="en-US" sz="1000" dirty="0"/>
              <a:t>    # Set the local variables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in_Table</a:t>
            </a:r>
            <a:r>
              <a:rPr lang="en-US" sz="1000" dirty="0"/>
              <a:t> = </a:t>
            </a:r>
            <a:r>
              <a:rPr lang="en-US" sz="1000" dirty="0" err="1"/>
              <a:t>tablepath</a:t>
            </a:r>
            <a:r>
              <a:rPr lang="en-US" sz="1000" dirty="0"/>
              <a:t> + '</a:t>
            </a:r>
            <a:r>
              <a:rPr lang="en-US" sz="1000" dirty="0" err="1"/>
              <a:t>precip_Data.dbf</a:t>
            </a:r>
            <a:r>
              <a:rPr lang="en-US" sz="1000" dirty="0"/>
              <a:t>'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x_coords</a:t>
            </a:r>
            <a:r>
              <a:rPr lang="en-US" sz="1000" dirty="0"/>
              <a:t> = "LONGITUDE"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y_coords</a:t>
            </a:r>
            <a:r>
              <a:rPr lang="en-US" sz="1000" dirty="0"/>
              <a:t> = "LATITUDE"</a:t>
            </a:r>
          </a:p>
          <a:p>
            <a:r>
              <a:rPr lang="en-US" sz="1000" dirty="0"/>
              <a:t>    </a:t>
            </a:r>
          </a:p>
          <a:p>
            <a:r>
              <a:rPr lang="en-US" sz="1000" dirty="0"/>
              <a:t>   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out_Layer</a:t>
            </a:r>
            <a:r>
              <a:rPr lang="en-US" sz="1000" dirty="0"/>
              <a:t> = '</a:t>
            </a:r>
            <a:r>
              <a:rPr lang="en-US" sz="1000" dirty="0" err="1"/>
              <a:t>precip_Data_Layer_Test</a:t>
            </a:r>
            <a:r>
              <a:rPr lang="en-US" sz="1000" dirty="0"/>
              <a:t>'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out_shapefile</a:t>
            </a:r>
            <a:r>
              <a:rPr lang="en-US" sz="1000" dirty="0"/>
              <a:t> = '</a:t>
            </a:r>
            <a:r>
              <a:rPr lang="en-US" sz="1000" dirty="0" err="1"/>
              <a:t>precip_Data.shp</a:t>
            </a:r>
            <a:r>
              <a:rPr lang="en-US" sz="1000" dirty="0"/>
              <a:t>'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precip_Layer</a:t>
            </a:r>
            <a:r>
              <a:rPr lang="en-US" sz="1000" dirty="0"/>
              <a:t> = </a:t>
            </a:r>
            <a:r>
              <a:rPr lang="en-US" sz="1000" dirty="0" err="1"/>
              <a:t>os.path.join</a:t>
            </a:r>
            <a:r>
              <a:rPr lang="en-US" sz="1000" dirty="0"/>
              <a:t>(</a:t>
            </a:r>
            <a:r>
              <a:rPr lang="en-US" sz="1000" dirty="0" err="1"/>
              <a:t>scratchdata</a:t>
            </a:r>
            <a:r>
              <a:rPr lang="en-US" sz="1000" dirty="0"/>
              <a:t> + </a:t>
            </a:r>
            <a:r>
              <a:rPr lang="en-US" sz="1000" dirty="0" err="1"/>
              <a:t>out_Layer</a:t>
            </a:r>
            <a:r>
              <a:rPr lang="en-US" sz="1000" dirty="0"/>
              <a:t>)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precip_shapefile</a:t>
            </a:r>
            <a:r>
              <a:rPr lang="en-US" sz="1000" dirty="0"/>
              <a:t> = </a:t>
            </a:r>
            <a:r>
              <a:rPr lang="en-US" sz="1000" dirty="0" err="1"/>
              <a:t>os.path.join</a:t>
            </a:r>
            <a:r>
              <a:rPr lang="en-US" sz="1000" dirty="0"/>
              <a:t>(</a:t>
            </a:r>
            <a:r>
              <a:rPr lang="en-US" sz="1000" dirty="0" err="1"/>
              <a:t>mydata</a:t>
            </a:r>
            <a:r>
              <a:rPr lang="en-US" sz="1000" dirty="0"/>
              <a:t> + </a:t>
            </a:r>
            <a:r>
              <a:rPr lang="en-US" sz="1000" dirty="0" err="1"/>
              <a:t>out_shapefile</a:t>
            </a:r>
            <a:r>
              <a:rPr lang="en-US" sz="1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8318882"/>
      </p:ext>
    </p:extLst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Data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4572000"/>
            <a:ext cx="74938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NOAA table data is brought in, and the XY coordinates of the collecting</a:t>
            </a:r>
          </a:p>
          <a:p>
            <a:r>
              <a:rPr lang="en-US" dirty="0"/>
              <a:t>     stations projected as an Event Layer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layer was then saved as a shapefile for a permanent copy of the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027331"/>
            <a:ext cx="6657592" cy="3385542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# 1. Create XY layer from NOAA table</a:t>
            </a:r>
          </a:p>
          <a:p>
            <a:r>
              <a:rPr lang="en-US" sz="1000" dirty="0"/>
              <a:t> </a:t>
            </a:r>
          </a:p>
          <a:p>
            <a:r>
              <a:rPr lang="en-US" sz="1000" dirty="0"/>
              <a:t>    # Spatial Reference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spRef</a:t>
            </a:r>
            <a:r>
              <a:rPr lang="en-US" sz="1000" dirty="0"/>
              <a:t> = 'C:\\Users\\</a:t>
            </a:r>
            <a:r>
              <a:rPr lang="en-US" sz="1000" dirty="0" err="1"/>
              <a:t>shawn</a:t>
            </a:r>
            <a:r>
              <a:rPr lang="en-US" sz="1000" dirty="0"/>
              <a:t>\\</a:t>
            </a:r>
            <a:r>
              <a:rPr lang="en-US" sz="1000" dirty="0" err="1"/>
              <a:t>AppData</a:t>
            </a:r>
            <a:r>
              <a:rPr lang="en-US" sz="1000" dirty="0"/>
              <a:t>\\Roaming\\ESRI\Desktop10.3\\ArcMap\Coordinate Systems\\NAD_1983_Albers.prj'</a:t>
            </a:r>
          </a:p>
          <a:p>
            <a:endParaRPr lang="en-US" sz="1000" dirty="0"/>
          </a:p>
          <a:p>
            <a:r>
              <a:rPr lang="en-US" sz="1000" dirty="0"/>
              <a:t>    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precip_Layer</a:t>
            </a:r>
            <a:r>
              <a:rPr lang="en-US" sz="1000" dirty="0"/>
              <a:t>):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precip_Layer</a:t>
            </a:r>
            <a:r>
              <a:rPr lang="en-US" sz="1000" dirty="0"/>
              <a:t>)</a:t>
            </a:r>
          </a:p>
          <a:p>
            <a:r>
              <a:rPr lang="en-US" sz="1000" dirty="0"/>
              <a:t> </a:t>
            </a:r>
          </a:p>
          <a:p>
            <a:r>
              <a:rPr lang="en-US" sz="1000" dirty="0"/>
              <a:t>    # XY Event Layer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arcpy.MakeXYEventLayer_management</a:t>
            </a:r>
            <a:r>
              <a:rPr lang="en-US" sz="1000" dirty="0"/>
              <a:t>(</a:t>
            </a:r>
            <a:r>
              <a:rPr lang="en-US" sz="1000" dirty="0" err="1"/>
              <a:t>in_Table</a:t>
            </a:r>
            <a:r>
              <a:rPr lang="en-US" sz="1000" dirty="0"/>
              <a:t>, </a:t>
            </a:r>
            <a:r>
              <a:rPr lang="en-US" sz="1000" dirty="0" err="1"/>
              <a:t>x_coords</a:t>
            </a:r>
            <a:r>
              <a:rPr lang="en-US" sz="1000" dirty="0"/>
              <a:t>, </a:t>
            </a:r>
            <a:r>
              <a:rPr lang="en-US" sz="1000" dirty="0" err="1"/>
              <a:t>y_coords</a:t>
            </a:r>
            <a:r>
              <a:rPr lang="en-US" sz="1000" dirty="0"/>
              <a:t>, </a:t>
            </a:r>
            <a:r>
              <a:rPr lang="en-US" sz="1000" dirty="0" err="1"/>
              <a:t>precip_Layer</a:t>
            </a:r>
            <a:r>
              <a:rPr lang="en-US" sz="1000" dirty="0"/>
              <a:t>, </a:t>
            </a:r>
            <a:r>
              <a:rPr lang="en-US" sz="1000" dirty="0" err="1"/>
              <a:t>spRef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# Print rows</a:t>
            </a:r>
          </a:p>
          <a:p>
            <a:r>
              <a:rPr lang="en-US" sz="1000" dirty="0"/>
              <a:t>    print </a:t>
            </a:r>
            <a:r>
              <a:rPr lang="en-US" sz="1000" dirty="0" err="1"/>
              <a:t>arcpy.GetCount_management</a:t>
            </a:r>
            <a:r>
              <a:rPr lang="en-US" sz="1000" dirty="0"/>
              <a:t>(</a:t>
            </a:r>
            <a:r>
              <a:rPr lang="en-US" sz="1000" dirty="0" err="1"/>
              <a:t>precip_Layer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precip_shapefile</a:t>
            </a:r>
            <a:r>
              <a:rPr lang="en-US" sz="1000" dirty="0"/>
              <a:t>):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precip_shapefile</a:t>
            </a:r>
            <a:r>
              <a:rPr lang="en-US" sz="1000" dirty="0"/>
              <a:t>)</a:t>
            </a:r>
          </a:p>
          <a:p>
            <a:r>
              <a:rPr lang="en-US" sz="1000" dirty="0"/>
              <a:t> </a:t>
            </a:r>
          </a:p>
          <a:p>
            <a:r>
              <a:rPr lang="en-US" sz="1000" dirty="0"/>
              <a:t>    # Save to a shapefile</a:t>
            </a:r>
          </a:p>
          <a:p>
            <a:r>
              <a:rPr lang="en-US" sz="1000" dirty="0"/>
              <a:t>    </a:t>
            </a:r>
          </a:p>
          <a:p>
            <a:r>
              <a:rPr lang="en-US" sz="1000" dirty="0"/>
              <a:t>    </a:t>
            </a:r>
            <a:r>
              <a:rPr lang="en-US" sz="1000" dirty="0" err="1"/>
              <a:t>arcpy.CopyFeatures_management</a:t>
            </a:r>
            <a:r>
              <a:rPr lang="en-US" sz="1000" dirty="0"/>
              <a:t>(</a:t>
            </a:r>
            <a:r>
              <a:rPr lang="en-US" sz="1000" dirty="0" err="1"/>
              <a:t>precip_Layer</a:t>
            </a:r>
            <a:r>
              <a:rPr lang="en-US" sz="1000" dirty="0"/>
              <a:t>, </a:t>
            </a:r>
            <a:r>
              <a:rPr lang="en-US" sz="1000" dirty="0" err="1"/>
              <a:t>precip_shapefile</a:t>
            </a:r>
            <a:r>
              <a:rPr lang="en-US" sz="1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07505868"/>
      </p:ext>
    </p:extLst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Data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572000"/>
            <a:ext cx="804258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while loop was used to loop the script for each year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“LIKE” statement query was created to find the year value in the date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and select the required rows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file name variable was created to name shapefiles with a unique name by year,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and a new shapefile created containing only the data for that year.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027230"/>
            <a:ext cx="4862228" cy="3385542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# 2. Create Year Counter and while loop</a:t>
            </a:r>
          </a:p>
          <a:p>
            <a:r>
              <a:rPr lang="en-US" sz="1000" dirty="0"/>
              <a:t>    year = 1980</a:t>
            </a:r>
          </a:p>
          <a:p>
            <a:r>
              <a:rPr lang="en-US" sz="1000" dirty="0"/>
              <a:t>    while year &lt;= 2014: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field_list</a:t>
            </a:r>
            <a:r>
              <a:rPr lang="en-US" sz="1000" dirty="0"/>
              <a:t> = ['LATITUDE', 'LONGITUDE', 'TOT_PRECIP', 'NAME_UCASE', 'DATE']</a:t>
            </a:r>
          </a:p>
          <a:p>
            <a:r>
              <a:rPr lang="en-US" sz="1000" dirty="0"/>
              <a:t>        # 3. Create Selection query</a:t>
            </a:r>
          </a:p>
          <a:p>
            <a:r>
              <a:rPr lang="en-US" sz="1000" dirty="0"/>
              <a:t>        query = """ "DATE" LIKE '%""" + </a:t>
            </a:r>
            <a:r>
              <a:rPr lang="en-US" sz="1000" dirty="0" err="1"/>
              <a:t>str</a:t>
            </a:r>
            <a:r>
              <a:rPr lang="en-US" sz="1000" dirty="0"/>
              <a:t>(year) + """%'"""</a:t>
            </a:r>
          </a:p>
          <a:p>
            <a:r>
              <a:rPr lang="en-US" sz="1000" dirty="0"/>
              <a:t>        # 4. Select Layer By Attribute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arcpy.SelectLayerByAttribute_management</a:t>
            </a:r>
            <a:r>
              <a:rPr lang="en-US" sz="1000" dirty="0"/>
              <a:t>(</a:t>
            </a:r>
            <a:r>
              <a:rPr lang="en-US" sz="1000" dirty="0" err="1"/>
              <a:t>precip_Layer</a:t>
            </a:r>
            <a:r>
              <a:rPr lang="en-US" sz="1000" dirty="0"/>
              <a:t>, "NEW_SELECTION", query)</a:t>
            </a:r>
          </a:p>
          <a:p>
            <a:r>
              <a:rPr lang="en-US" sz="1000" dirty="0"/>
              <a:t>        print 'Features Selected: ' + </a:t>
            </a:r>
            <a:r>
              <a:rPr lang="en-US" sz="1000" dirty="0" err="1"/>
              <a:t>str</a:t>
            </a:r>
            <a:r>
              <a:rPr lang="en-US" sz="1000" dirty="0"/>
              <a:t>(</a:t>
            </a:r>
            <a:r>
              <a:rPr lang="en-US" sz="1000" dirty="0" err="1"/>
              <a:t>arcpy.GetCount_management</a:t>
            </a:r>
            <a:r>
              <a:rPr lang="en-US" sz="1000" dirty="0"/>
              <a:t>(</a:t>
            </a:r>
            <a:r>
              <a:rPr lang="en-US" sz="1000" dirty="0" err="1"/>
              <a:t>precip_Layer</a:t>
            </a:r>
            <a:r>
              <a:rPr lang="en-US" sz="1000" dirty="0"/>
              <a:t>))</a:t>
            </a:r>
          </a:p>
          <a:p>
            <a:r>
              <a:rPr lang="en-US" sz="1000" dirty="0"/>
              <a:t>        # 5. Create Output Feature Class Name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out_fc_year</a:t>
            </a:r>
            <a:r>
              <a:rPr lang="en-US" sz="1000" dirty="0"/>
              <a:t> = '</a:t>
            </a:r>
            <a:r>
              <a:rPr lang="en-US" sz="1000" dirty="0" err="1"/>
              <a:t>precipData</a:t>
            </a:r>
            <a:r>
              <a:rPr lang="en-US" sz="1000" dirty="0"/>
              <a:t>_' + </a:t>
            </a:r>
            <a:r>
              <a:rPr lang="en-US" sz="1000" dirty="0" err="1"/>
              <a:t>str</a:t>
            </a:r>
            <a:r>
              <a:rPr lang="en-US" sz="1000" dirty="0"/>
              <a:t>(year) + '.</a:t>
            </a:r>
            <a:r>
              <a:rPr lang="en-US" sz="1000" dirty="0" err="1"/>
              <a:t>shp</a:t>
            </a:r>
            <a:r>
              <a:rPr lang="en-US" sz="1000" dirty="0"/>
              <a:t>'</a:t>
            </a:r>
          </a:p>
          <a:p>
            <a:r>
              <a:rPr lang="en-US" sz="1000" dirty="0"/>
              <a:t>        print </a:t>
            </a:r>
            <a:r>
              <a:rPr lang="en-US" sz="1000" dirty="0" err="1"/>
              <a:t>out_fc_year</a:t>
            </a:r>
            <a:endParaRPr lang="en-US" sz="1000" dirty="0"/>
          </a:p>
          <a:p>
            <a:r>
              <a:rPr lang="en-US" sz="1000" dirty="0"/>
              <a:t>        # 6. Join output table name to Output Path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out_fc_year_path</a:t>
            </a:r>
            <a:r>
              <a:rPr lang="en-US" sz="1000" dirty="0"/>
              <a:t> = </a:t>
            </a:r>
            <a:r>
              <a:rPr lang="en-US" sz="1000" dirty="0" err="1"/>
              <a:t>os.path.join</a:t>
            </a:r>
            <a:r>
              <a:rPr lang="en-US" sz="1000" dirty="0"/>
              <a:t>(</a:t>
            </a:r>
            <a:r>
              <a:rPr lang="en-US" sz="1000" dirty="0" err="1"/>
              <a:t>mydata</a:t>
            </a:r>
            <a:r>
              <a:rPr lang="en-US" sz="1000" dirty="0"/>
              <a:t> + </a:t>
            </a:r>
            <a:r>
              <a:rPr lang="en-US" sz="1000" dirty="0" err="1"/>
              <a:t>out_fc_year</a:t>
            </a:r>
            <a:r>
              <a:rPr lang="en-US" sz="1000" dirty="0"/>
              <a:t>)</a:t>
            </a:r>
          </a:p>
          <a:p>
            <a:r>
              <a:rPr lang="en-US" sz="1000" dirty="0"/>
              <a:t>        print </a:t>
            </a:r>
            <a:r>
              <a:rPr lang="en-US" sz="1000" dirty="0" err="1"/>
              <a:t>out_fc_year_path</a:t>
            </a:r>
            <a:endParaRPr lang="en-US" sz="1000" dirty="0"/>
          </a:p>
          <a:p>
            <a:r>
              <a:rPr lang="en-US" sz="1000" dirty="0"/>
              <a:t>        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out_fc_year_path</a:t>
            </a:r>
            <a:r>
              <a:rPr lang="en-US" sz="1000" dirty="0"/>
              <a:t>):</a:t>
            </a:r>
          </a:p>
          <a:p>
            <a:r>
              <a:rPr lang="en-US" sz="1000" dirty="0"/>
              <a:t>    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out_fc_year_path</a:t>
            </a:r>
            <a:r>
              <a:rPr lang="en-US" sz="1000" dirty="0"/>
              <a:t>)</a:t>
            </a:r>
          </a:p>
          <a:p>
            <a:r>
              <a:rPr lang="en-US" sz="1000" dirty="0"/>
              <a:t>        # 7. Create Output Shapefile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arcpy.FeatureClassToFeatureClass_conversion</a:t>
            </a:r>
            <a:r>
              <a:rPr lang="en-US" sz="1000" dirty="0"/>
              <a:t>(</a:t>
            </a:r>
            <a:r>
              <a:rPr lang="en-US" sz="1000" dirty="0" err="1"/>
              <a:t>precip_shapefile</a:t>
            </a:r>
            <a:r>
              <a:rPr lang="en-US" sz="1000" dirty="0"/>
              <a:t>, </a:t>
            </a:r>
            <a:r>
              <a:rPr lang="en-US" sz="1000" dirty="0" err="1"/>
              <a:t>mydata</a:t>
            </a:r>
            <a:r>
              <a:rPr lang="en-US" sz="1000" dirty="0"/>
              <a:t>, </a:t>
            </a:r>
          </a:p>
          <a:p>
            <a:r>
              <a:rPr lang="en-US" sz="1000" dirty="0"/>
              <a:t>                                                </a:t>
            </a:r>
            <a:r>
              <a:rPr lang="en-US" sz="1000" dirty="0" err="1"/>
              <a:t>out_fc_year</a:t>
            </a:r>
            <a:r>
              <a:rPr lang="en-US" sz="1000" dirty="0"/>
              <a:t>, query)</a:t>
            </a:r>
          </a:p>
        </p:txBody>
      </p:sp>
    </p:spTree>
    <p:extLst>
      <p:ext uri="{BB962C8B-B14F-4D97-AF65-F5344CB8AC3E}">
        <p14:creationId xmlns:p14="http://schemas.microsoft.com/office/powerpoint/2010/main" val="487431270"/>
      </p:ext>
    </p:extLst>
  </p:cSld>
  <p:clrMapOvr>
    <a:masterClrMapping/>
  </p:clrMapOvr>
  <p:transition spd="slow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Data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4572000"/>
            <a:ext cx="75867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table was then created containing the precipitation data needed for </a:t>
            </a:r>
          </a:p>
          <a:p>
            <a:r>
              <a:rPr lang="en-US" dirty="0"/>
              <a:t>      the thematic map for that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precipitation amounts for each county were then summarized to give an</a:t>
            </a:r>
          </a:p>
          <a:p>
            <a:r>
              <a:rPr lang="en-US" dirty="0"/>
              <a:t>       annual total for that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new field was created and populated with the year value to make</a:t>
            </a:r>
          </a:p>
          <a:p>
            <a:r>
              <a:rPr lang="en-US" dirty="0"/>
              <a:t>     future reference easier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027331"/>
            <a:ext cx="5769528" cy="3231654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# 8. Create Join Table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jointablename</a:t>
            </a:r>
            <a:r>
              <a:rPr lang="en-US" sz="1000" dirty="0"/>
              <a:t> = '</a:t>
            </a:r>
            <a:r>
              <a:rPr lang="en-US" sz="1000" dirty="0" err="1"/>
              <a:t>Join_table</a:t>
            </a:r>
            <a:r>
              <a:rPr lang="en-US" sz="1000" dirty="0"/>
              <a:t>_' + </a:t>
            </a:r>
            <a:r>
              <a:rPr lang="en-US" sz="1000" dirty="0" err="1"/>
              <a:t>str</a:t>
            </a:r>
            <a:r>
              <a:rPr lang="en-US" sz="1000" dirty="0"/>
              <a:t>(year) + '.dbf'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jointable_path</a:t>
            </a:r>
            <a:r>
              <a:rPr lang="en-US" sz="1000" dirty="0"/>
              <a:t> = </a:t>
            </a:r>
            <a:r>
              <a:rPr lang="en-US" sz="1000" dirty="0" err="1"/>
              <a:t>os.path.join</a:t>
            </a:r>
            <a:r>
              <a:rPr lang="en-US" sz="1000" dirty="0"/>
              <a:t>(</a:t>
            </a:r>
            <a:r>
              <a:rPr lang="en-US" sz="1000" dirty="0" err="1"/>
              <a:t>scratchdata</a:t>
            </a:r>
            <a:r>
              <a:rPr lang="en-US" sz="1000" dirty="0"/>
              <a:t> + </a:t>
            </a:r>
            <a:r>
              <a:rPr lang="en-US" sz="1000" dirty="0" err="1"/>
              <a:t>jointablename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print '</a:t>
            </a:r>
            <a:r>
              <a:rPr lang="en-US" sz="1000" dirty="0" err="1"/>
              <a:t>Jointable</a:t>
            </a:r>
            <a:r>
              <a:rPr lang="en-US" sz="1000" dirty="0"/>
              <a:t>: ' + </a:t>
            </a:r>
            <a:r>
              <a:rPr lang="en-US" sz="1000" dirty="0" err="1"/>
              <a:t>jointable_path</a:t>
            </a:r>
            <a:endParaRPr lang="en-US" sz="1000" dirty="0"/>
          </a:p>
          <a:p>
            <a:r>
              <a:rPr lang="en-US" sz="1000" dirty="0"/>
              <a:t>        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jointable_path</a:t>
            </a:r>
            <a:r>
              <a:rPr lang="en-US" sz="1000" dirty="0"/>
              <a:t>):</a:t>
            </a:r>
          </a:p>
          <a:p>
            <a:r>
              <a:rPr lang="en-US" sz="1000" dirty="0"/>
              <a:t>    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jointable_path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# 9. Summarize Precipitation Data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arcpy.Statistics_analysis</a:t>
            </a:r>
            <a:r>
              <a:rPr lang="en-US" sz="1000" dirty="0"/>
              <a:t>(</a:t>
            </a:r>
            <a:r>
              <a:rPr lang="en-US" sz="1000" dirty="0" err="1"/>
              <a:t>out_fc_year_path</a:t>
            </a:r>
            <a:r>
              <a:rPr lang="en-US" sz="1000" dirty="0"/>
              <a:t>, </a:t>
            </a:r>
            <a:r>
              <a:rPr lang="en-US" sz="1000" dirty="0" err="1"/>
              <a:t>jointable_path</a:t>
            </a:r>
            <a:r>
              <a:rPr lang="en-US" sz="1000" dirty="0"/>
              <a:t>, [["TOT_PRECIP", "SUM"]], "NAME_UCASE")</a:t>
            </a:r>
          </a:p>
          <a:p>
            <a:r>
              <a:rPr lang="en-US" sz="1000" dirty="0"/>
              <a:t>        print 'Statistics Analysis Completed'</a:t>
            </a:r>
          </a:p>
          <a:p>
            <a:r>
              <a:rPr lang="en-US" sz="1000" dirty="0"/>
              <a:t>        # 10. Create New Field for Year Value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arcpy.AddField_management</a:t>
            </a:r>
            <a:r>
              <a:rPr lang="en-US" sz="1000" dirty="0"/>
              <a:t>(</a:t>
            </a:r>
            <a:r>
              <a:rPr lang="en-US" sz="1000" dirty="0" err="1"/>
              <a:t>jointable_path</a:t>
            </a:r>
            <a:r>
              <a:rPr lang="en-US" sz="1000" dirty="0"/>
              <a:t>, "YEAR", "SHORT", 0)</a:t>
            </a:r>
          </a:p>
          <a:p>
            <a:r>
              <a:rPr lang="en-US" sz="1000" dirty="0"/>
              <a:t>        print 'Year Field Added‘</a:t>
            </a:r>
          </a:p>
          <a:p>
            <a:endParaRPr lang="en-US" sz="1000" dirty="0"/>
          </a:p>
          <a:p>
            <a:r>
              <a:rPr lang="en-US" sz="1000" dirty="0"/>
              <a:t>        # 11. Add year value to field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arcpy.CalculateField_management</a:t>
            </a:r>
            <a:r>
              <a:rPr lang="en-US" sz="1000" dirty="0"/>
              <a:t>(</a:t>
            </a:r>
            <a:r>
              <a:rPr lang="en-US" sz="1000" dirty="0" err="1"/>
              <a:t>jointable_path</a:t>
            </a:r>
            <a:r>
              <a:rPr lang="en-US" sz="1000" dirty="0"/>
              <a:t>, "YEAR", year, "PYTHON")</a:t>
            </a:r>
          </a:p>
        </p:txBody>
      </p:sp>
    </p:spTree>
    <p:extLst>
      <p:ext uri="{BB962C8B-B14F-4D97-AF65-F5344CB8AC3E}">
        <p14:creationId xmlns:p14="http://schemas.microsoft.com/office/powerpoint/2010/main" val="2667937197"/>
      </p:ext>
    </p:extLst>
  </p:cSld>
  <p:clrMapOvr>
    <a:masterClrMapping/>
  </p:clrMapOvr>
  <p:transition spd="slow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Data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5181600"/>
            <a:ext cx="70183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Next, setting up the data so a join between the map shapefile and the</a:t>
            </a:r>
          </a:p>
          <a:p>
            <a:r>
              <a:rPr lang="en-US" dirty="0"/>
              <a:t>       precipitation data table is set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Indexes are created for both the shapefile and 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027331"/>
            <a:ext cx="6683240" cy="3847207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# 12. Set up join to Counties shapefile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countyshape</a:t>
            </a:r>
            <a:r>
              <a:rPr lang="en-US" sz="1000" dirty="0"/>
              <a:t> = '</a:t>
            </a:r>
            <a:r>
              <a:rPr lang="en-US" sz="1000" dirty="0" err="1"/>
              <a:t>NorCalCounties</a:t>
            </a:r>
            <a:r>
              <a:rPr lang="en-US" sz="1000" dirty="0"/>
              <a:t>'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countyshape_name</a:t>
            </a:r>
            <a:r>
              <a:rPr lang="en-US" sz="1000" dirty="0"/>
              <a:t> = '</a:t>
            </a:r>
            <a:r>
              <a:rPr lang="en-US" sz="1000" dirty="0" err="1"/>
              <a:t>NorCalCounties.shp</a:t>
            </a:r>
            <a:r>
              <a:rPr lang="en-US" sz="1000" dirty="0"/>
              <a:t>'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countyshape_path</a:t>
            </a:r>
            <a:r>
              <a:rPr lang="en-US" sz="1000" dirty="0"/>
              <a:t> = </a:t>
            </a:r>
            <a:r>
              <a:rPr lang="en-US" sz="1000" dirty="0" err="1"/>
              <a:t>shapefilepath</a:t>
            </a:r>
            <a:r>
              <a:rPr lang="en-US" sz="1000" dirty="0"/>
              <a:t> + </a:t>
            </a:r>
            <a:r>
              <a:rPr lang="en-US" sz="1000" dirty="0" err="1"/>
              <a:t>countyshape_name</a:t>
            </a:r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# 13. Create Indexes for shapefile and table</a:t>
            </a:r>
          </a:p>
          <a:p>
            <a:endParaRPr lang="en-US" sz="1000" dirty="0"/>
          </a:p>
          <a:p>
            <a:r>
              <a:rPr lang="en-US" sz="1000" dirty="0"/>
              <a:t>        indexes = </a:t>
            </a:r>
            <a:r>
              <a:rPr lang="en-US" sz="1000" dirty="0" err="1"/>
              <a:t>arcpy.ListIndexes</a:t>
            </a:r>
            <a:r>
              <a:rPr lang="en-US" sz="1000" dirty="0"/>
              <a:t>(</a:t>
            </a:r>
            <a:r>
              <a:rPr lang="en-US" sz="1000" dirty="0" err="1"/>
              <a:t>countyshape_path</a:t>
            </a:r>
            <a:r>
              <a:rPr lang="en-US" sz="1000" dirty="0"/>
              <a:t>)</a:t>
            </a:r>
          </a:p>
          <a:p>
            <a:r>
              <a:rPr lang="en-US" sz="1000" dirty="0"/>
              <a:t>        for index in indexes:</a:t>
            </a:r>
          </a:p>
          <a:p>
            <a:r>
              <a:rPr lang="en-US" sz="1000" dirty="0"/>
              <a:t>            if (index.name == '</a:t>
            </a:r>
            <a:r>
              <a:rPr lang="en-US" sz="1000" dirty="0" err="1"/>
              <a:t>Feature_Index</a:t>
            </a:r>
            <a:r>
              <a:rPr lang="en-US" sz="1000" dirty="0"/>
              <a:t>'):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arcpy.RemoveIndex_management</a:t>
            </a:r>
            <a:r>
              <a:rPr lang="en-US" sz="1000" dirty="0"/>
              <a:t>(</a:t>
            </a:r>
            <a:r>
              <a:rPr lang="en-US" sz="1000" dirty="0" err="1"/>
              <a:t>countyshape_path</a:t>
            </a:r>
            <a:r>
              <a:rPr lang="en-US" sz="1000" dirty="0"/>
              <a:t>, '</a:t>
            </a:r>
            <a:r>
              <a:rPr lang="en-US" sz="1000" dirty="0" err="1"/>
              <a:t>Feature_Index</a:t>
            </a:r>
            <a:r>
              <a:rPr lang="en-US" sz="1000" dirty="0"/>
              <a:t>')</a:t>
            </a:r>
          </a:p>
          <a:p>
            <a:endParaRPr lang="en-US" sz="1000" dirty="0"/>
          </a:p>
          <a:p>
            <a:r>
              <a:rPr lang="en-US" sz="1000" dirty="0"/>
              <a:t>        indexes = </a:t>
            </a:r>
            <a:r>
              <a:rPr lang="en-US" sz="1000" dirty="0" err="1"/>
              <a:t>arcpy.ListIndexes</a:t>
            </a:r>
            <a:r>
              <a:rPr lang="en-US" sz="1000" dirty="0"/>
              <a:t>(</a:t>
            </a:r>
            <a:r>
              <a:rPr lang="en-US" sz="1000" dirty="0" err="1"/>
              <a:t>jointable_path</a:t>
            </a:r>
            <a:r>
              <a:rPr lang="en-US" sz="1000" dirty="0"/>
              <a:t>)</a:t>
            </a:r>
          </a:p>
          <a:p>
            <a:r>
              <a:rPr lang="en-US" sz="1000" dirty="0"/>
              <a:t>        for index in indexes:</a:t>
            </a:r>
          </a:p>
          <a:p>
            <a:r>
              <a:rPr lang="en-US" sz="1000" dirty="0"/>
              <a:t>            if (index.name == '</a:t>
            </a:r>
            <a:r>
              <a:rPr lang="en-US" sz="1000" dirty="0" err="1"/>
              <a:t>Jointable_Index</a:t>
            </a:r>
            <a:r>
              <a:rPr lang="en-US" sz="1000" dirty="0"/>
              <a:t>'):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arcpy.RemoveIndex_management</a:t>
            </a:r>
            <a:r>
              <a:rPr lang="en-US" sz="1000" dirty="0"/>
              <a:t>(</a:t>
            </a:r>
            <a:r>
              <a:rPr lang="en-US" sz="1000" dirty="0" err="1"/>
              <a:t>jointable_path</a:t>
            </a:r>
            <a:r>
              <a:rPr lang="en-US" sz="1000" dirty="0"/>
              <a:t>, '</a:t>
            </a:r>
            <a:r>
              <a:rPr lang="en-US" sz="1000" dirty="0" err="1"/>
              <a:t>Jointable_Index</a:t>
            </a:r>
            <a:r>
              <a:rPr lang="en-US" sz="1000" dirty="0"/>
              <a:t>')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arcpy.AddIndex_management</a:t>
            </a:r>
            <a:r>
              <a:rPr lang="en-US" sz="1000" dirty="0"/>
              <a:t>(</a:t>
            </a:r>
            <a:r>
              <a:rPr lang="en-US" sz="1000" dirty="0" err="1"/>
              <a:t>countyshape_path</a:t>
            </a:r>
            <a:r>
              <a:rPr lang="en-US" sz="1000" dirty="0"/>
              <a:t>, 'NAME_UCASE', '</a:t>
            </a:r>
            <a:r>
              <a:rPr lang="en-US" sz="1000" dirty="0" err="1"/>
              <a:t>Feature_Index</a:t>
            </a:r>
            <a:r>
              <a:rPr lang="en-US" sz="1000" dirty="0"/>
              <a:t>', 'NON_UNIQUE', 'NON_ASCENDING')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arcpy.AddIndex_management</a:t>
            </a:r>
            <a:r>
              <a:rPr lang="en-US" sz="1000" dirty="0"/>
              <a:t>(</a:t>
            </a:r>
            <a:r>
              <a:rPr lang="en-US" sz="1000" dirty="0" err="1"/>
              <a:t>jointable_path</a:t>
            </a:r>
            <a:r>
              <a:rPr lang="en-US" sz="1000" dirty="0"/>
              <a:t>, 'NAME_UCASE', '</a:t>
            </a:r>
            <a:r>
              <a:rPr lang="en-US" sz="1000" dirty="0" err="1"/>
              <a:t>Jointable_Index</a:t>
            </a:r>
            <a:r>
              <a:rPr lang="en-US" sz="1000" dirty="0"/>
              <a:t>', 'NON_UNIQUE', 'NON_ASCENDING')</a:t>
            </a:r>
          </a:p>
        </p:txBody>
      </p:sp>
    </p:spTree>
    <p:extLst>
      <p:ext uri="{BB962C8B-B14F-4D97-AF65-F5344CB8AC3E}">
        <p14:creationId xmlns:p14="http://schemas.microsoft.com/office/powerpoint/2010/main" val="623440291"/>
      </p:ext>
    </p:extLst>
  </p:cSld>
  <p:clrMapOvr>
    <a:masterClrMapping/>
  </p:clrMapOvr>
  <p:transition spd="slow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Data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4572000"/>
            <a:ext cx="69810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new layer is created for the shapefile, and a new table view created</a:t>
            </a:r>
          </a:p>
          <a:p>
            <a:r>
              <a:rPr lang="en-US" dirty="0"/>
              <a:t>       for the 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layer and table view are then joined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027331"/>
            <a:ext cx="6199133" cy="3539430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out_FC_layer_year</a:t>
            </a:r>
            <a:r>
              <a:rPr lang="en-US" sz="1000" dirty="0"/>
              <a:t>):</a:t>
            </a:r>
          </a:p>
          <a:p>
            <a:r>
              <a:rPr lang="en-US" sz="1000" dirty="0"/>
              <a:t>    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out_FC_layer_year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out_jointable</a:t>
            </a:r>
            <a:r>
              <a:rPr lang="en-US" sz="1000" dirty="0"/>
              <a:t>):</a:t>
            </a:r>
          </a:p>
          <a:p>
            <a:r>
              <a:rPr lang="en-US" sz="1000" dirty="0"/>
              <a:t>    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out_jointable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arcpy.MakeFeatureLayer_management</a:t>
            </a:r>
            <a:r>
              <a:rPr lang="en-US" sz="1000" dirty="0"/>
              <a:t>(</a:t>
            </a:r>
            <a:r>
              <a:rPr lang="en-US" sz="1000" dirty="0" err="1"/>
              <a:t>countyshape_path</a:t>
            </a:r>
            <a:r>
              <a:rPr lang="en-US" sz="1000" dirty="0"/>
              <a:t>, </a:t>
            </a:r>
            <a:r>
              <a:rPr lang="en-US" sz="1000" dirty="0" err="1"/>
              <a:t>out_FC_layer_year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arcpy.MakeTableView_management</a:t>
            </a:r>
            <a:r>
              <a:rPr lang="en-US" sz="1000" dirty="0"/>
              <a:t>(</a:t>
            </a:r>
            <a:r>
              <a:rPr lang="en-US" sz="1000" dirty="0" err="1"/>
              <a:t>jointable_path</a:t>
            </a:r>
            <a:r>
              <a:rPr lang="en-US" sz="1000" dirty="0"/>
              <a:t>, </a:t>
            </a:r>
            <a:r>
              <a:rPr lang="en-US" sz="1000" dirty="0" err="1"/>
              <a:t>out_jointable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# 15. Join Layer and </a:t>
            </a:r>
            <a:r>
              <a:rPr lang="en-US" sz="1000" dirty="0" err="1"/>
              <a:t>tableview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arcpy.AddJoin_management</a:t>
            </a:r>
            <a:r>
              <a:rPr lang="en-US" sz="1000" dirty="0"/>
              <a:t>(</a:t>
            </a:r>
            <a:r>
              <a:rPr lang="en-US" sz="1000" dirty="0" err="1"/>
              <a:t>out_FC_layer_year</a:t>
            </a:r>
            <a:r>
              <a:rPr lang="en-US" sz="1000" dirty="0"/>
              <a:t>, "NAME_UCASE", </a:t>
            </a:r>
            <a:r>
              <a:rPr lang="en-US" sz="1000" dirty="0" err="1"/>
              <a:t>out_jointable</a:t>
            </a:r>
            <a:r>
              <a:rPr lang="en-US" sz="1000" dirty="0"/>
              <a:t>, "NAME_UCASE", "KEEP_ALL")</a:t>
            </a:r>
          </a:p>
          <a:p>
            <a:r>
              <a:rPr lang="en-US" sz="1000" dirty="0"/>
              <a:t>        </a:t>
            </a:r>
          </a:p>
          <a:p>
            <a:endParaRPr lang="en-US" sz="1000" dirty="0"/>
          </a:p>
          <a:p>
            <a:r>
              <a:rPr lang="en-US" sz="1000" dirty="0"/>
              <a:t>        fields = </a:t>
            </a:r>
            <a:r>
              <a:rPr lang="en-US" sz="1000" dirty="0" err="1"/>
              <a:t>arcpy.ListFields</a:t>
            </a:r>
            <a:r>
              <a:rPr lang="en-US" sz="1000" dirty="0"/>
              <a:t>(</a:t>
            </a:r>
            <a:r>
              <a:rPr lang="en-US" sz="1000" dirty="0" err="1"/>
              <a:t>out_FC_layer_year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for field in fields:</a:t>
            </a:r>
          </a:p>
          <a:p>
            <a:r>
              <a:rPr lang="en-US" sz="1000" dirty="0"/>
              <a:t>            print field.name</a:t>
            </a:r>
          </a:p>
          <a:p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23517524"/>
      </p:ext>
    </p:extLst>
  </p:cSld>
  <p:clrMapOvr>
    <a:masterClrMapping/>
  </p:clrMapOvr>
  <p:transition spd="slow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Data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886200"/>
            <a:ext cx="68568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new naming variable is created, and used to create a new shapefile</a:t>
            </a:r>
          </a:p>
          <a:p>
            <a:r>
              <a:rPr lang="en-US" dirty="0"/>
              <a:t>permanently containing all the precipitation data for that year for each </a:t>
            </a:r>
          </a:p>
          <a:p>
            <a:r>
              <a:rPr lang="en-US" dirty="0"/>
              <a:t>county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027331"/>
            <a:ext cx="4245073" cy="2462213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# 16. Create Final Shapefile for Export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precip_final</a:t>
            </a:r>
            <a:r>
              <a:rPr lang="en-US" sz="1000" dirty="0"/>
              <a:t> = '</a:t>
            </a:r>
            <a:r>
              <a:rPr lang="en-US" sz="1000" dirty="0" err="1"/>
              <a:t>NorCalFinal</a:t>
            </a:r>
            <a:r>
              <a:rPr lang="en-US" sz="1000" dirty="0"/>
              <a:t>_' + </a:t>
            </a:r>
            <a:r>
              <a:rPr lang="en-US" sz="1000" dirty="0" err="1"/>
              <a:t>str</a:t>
            </a:r>
            <a:r>
              <a:rPr lang="en-US" sz="1000" dirty="0"/>
              <a:t>(year)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precip_final_path</a:t>
            </a:r>
            <a:r>
              <a:rPr lang="en-US" sz="1000" dirty="0"/>
              <a:t> = </a:t>
            </a:r>
            <a:r>
              <a:rPr lang="en-US" sz="1000" dirty="0" err="1"/>
              <a:t>os.path.join</a:t>
            </a:r>
            <a:r>
              <a:rPr lang="en-US" sz="1000" dirty="0"/>
              <a:t>(</a:t>
            </a:r>
            <a:r>
              <a:rPr lang="en-US" sz="1000" dirty="0" err="1"/>
              <a:t>mydata</a:t>
            </a:r>
            <a:r>
              <a:rPr lang="en-US" sz="1000" dirty="0"/>
              <a:t> + </a:t>
            </a:r>
            <a:r>
              <a:rPr lang="en-US" sz="1000" dirty="0" err="1"/>
              <a:t>precip_final</a:t>
            </a:r>
            <a:r>
              <a:rPr lang="en-US" sz="1000" dirty="0"/>
              <a:t> + '.</a:t>
            </a:r>
            <a:r>
              <a:rPr lang="en-US" sz="1000" dirty="0" err="1"/>
              <a:t>shp</a:t>
            </a:r>
            <a:r>
              <a:rPr lang="en-US" sz="1000" dirty="0"/>
              <a:t>')</a:t>
            </a:r>
          </a:p>
          <a:p>
            <a:endParaRPr lang="en-US" sz="1000" dirty="0"/>
          </a:p>
          <a:p>
            <a:r>
              <a:rPr lang="en-US" sz="1000" dirty="0"/>
              <a:t>        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precip_final_path</a:t>
            </a:r>
            <a:r>
              <a:rPr lang="en-US" sz="1000" dirty="0"/>
              <a:t>):</a:t>
            </a:r>
          </a:p>
          <a:p>
            <a:r>
              <a:rPr lang="en-US" sz="1000" dirty="0"/>
              <a:t>    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precip_final_path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arcpy.CopyFeatures_management</a:t>
            </a:r>
            <a:r>
              <a:rPr lang="en-US" sz="1000" dirty="0"/>
              <a:t>(</a:t>
            </a:r>
            <a:r>
              <a:rPr lang="en-US" sz="1000" dirty="0" err="1"/>
              <a:t>out_FC_layer_year</a:t>
            </a:r>
            <a:r>
              <a:rPr lang="en-US" sz="1000" dirty="0"/>
              <a:t>, </a:t>
            </a:r>
            <a:r>
              <a:rPr lang="en-US" sz="1000" dirty="0" err="1"/>
              <a:t>precip_final_path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print </a:t>
            </a:r>
            <a:r>
              <a:rPr lang="en-US" sz="1000" dirty="0" err="1"/>
              <a:t>precip_final_path</a:t>
            </a:r>
            <a:r>
              <a:rPr lang="en-US" sz="1000" dirty="0"/>
              <a:t> + ' Saved'</a:t>
            </a:r>
          </a:p>
          <a:p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15063025"/>
      </p:ext>
    </p:extLst>
  </p:cSld>
  <p:clrMapOvr>
    <a:masterClrMapping/>
  </p:clrMapOvr>
  <p:transition spd="slow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Map Creation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234" y="4572000"/>
            <a:ext cx="7384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generic thematic map template (MXD) was created, along with a template</a:t>
            </a:r>
          </a:p>
          <a:p>
            <a:r>
              <a:rPr lang="en-US" dirty="0"/>
              <a:t>layer containing classification and </a:t>
            </a:r>
            <a:r>
              <a:rPr lang="en-US" dirty="0" err="1"/>
              <a:t>symbology</a:t>
            </a:r>
            <a:r>
              <a:rPr lang="en-US" dirty="0"/>
              <a:t> values desired for layers added</a:t>
            </a:r>
          </a:p>
          <a:p>
            <a:r>
              <a:rPr lang="en-US" dirty="0"/>
              <a:t>during the process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752599"/>
            <a:ext cx="3657600" cy="2366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271" y="1752599"/>
            <a:ext cx="3822602" cy="23682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6737845"/>
      </p:ext>
    </p:extLst>
  </p:cSld>
  <p:clrMapOvr>
    <a:masterClrMapping/>
  </p:clrMapOvr>
  <p:transition spd="slow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Map Creation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886200"/>
            <a:ext cx="6945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Variables are defined for the map template, document names, and paths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2209800"/>
            <a:ext cx="5344733" cy="1384995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        </a:t>
            </a:r>
            <a:r>
              <a:rPr lang="en-US" sz="1000" dirty="0" err="1"/>
              <a:t>pdfname</a:t>
            </a:r>
            <a:r>
              <a:rPr lang="en-US" sz="1000" dirty="0"/>
              <a:t> = '</a:t>
            </a:r>
            <a:r>
              <a:rPr lang="en-US" sz="1000" dirty="0" err="1"/>
              <a:t>NorCalPrecip</a:t>
            </a:r>
            <a:r>
              <a:rPr lang="en-US" sz="1000" dirty="0"/>
              <a:t>_' + </a:t>
            </a:r>
            <a:r>
              <a:rPr lang="en-US" sz="1000" dirty="0" err="1"/>
              <a:t>str</a:t>
            </a:r>
            <a:r>
              <a:rPr lang="en-US" sz="1000" dirty="0"/>
              <a:t>(year) + 'pdf'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pdfpath</a:t>
            </a:r>
            <a:r>
              <a:rPr lang="en-US" sz="1000" dirty="0"/>
              <a:t> = </a:t>
            </a:r>
            <a:r>
              <a:rPr lang="en-US" sz="1000" dirty="0" err="1"/>
              <a:t>datapath</a:t>
            </a:r>
            <a:r>
              <a:rPr lang="en-US" sz="1000" dirty="0"/>
              <a:t> + '\</a:t>
            </a:r>
            <a:r>
              <a:rPr lang="en-US" sz="1000" dirty="0" err="1"/>
              <a:t>Output_PDF</a:t>
            </a:r>
            <a:r>
              <a:rPr lang="en-US" sz="1000" dirty="0"/>
              <a:t>\\'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pdfoutput</a:t>
            </a:r>
            <a:r>
              <a:rPr lang="en-US" sz="1000" dirty="0"/>
              <a:t> = </a:t>
            </a:r>
            <a:r>
              <a:rPr lang="en-US" sz="1000" dirty="0" err="1"/>
              <a:t>os.path.join</a:t>
            </a:r>
            <a:r>
              <a:rPr lang="en-US" sz="1000" dirty="0"/>
              <a:t>(</a:t>
            </a:r>
            <a:r>
              <a:rPr lang="en-US" sz="1000" dirty="0" err="1"/>
              <a:t>pdfpath</a:t>
            </a:r>
            <a:r>
              <a:rPr lang="en-US" sz="1000" dirty="0"/>
              <a:t> + </a:t>
            </a:r>
            <a:r>
              <a:rPr lang="en-US" sz="1000" dirty="0" err="1"/>
              <a:t>pdfname</a:t>
            </a:r>
            <a:r>
              <a:rPr lang="en-US" sz="1000" dirty="0"/>
              <a:t>)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mxd</a:t>
            </a:r>
            <a:r>
              <a:rPr lang="en-US" sz="1000" dirty="0"/>
              <a:t> = </a:t>
            </a:r>
            <a:r>
              <a:rPr lang="en-US" sz="1000" dirty="0" err="1"/>
              <a:t>MapDocument</a:t>
            </a:r>
            <a:r>
              <a:rPr lang="en-US" sz="1000" dirty="0"/>
              <a:t>(</a:t>
            </a:r>
            <a:r>
              <a:rPr lang="en-US" sz="1000" dirty="0" err="1"/>
              <a:t>datapath</a:t>
            </a:r>
            <a:r>
              <a:rPr lang="en-US" sz="1000" dirty="0"/>
              <a:t> + 'Project_Template4.mxd')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templatepath</a:t>
            </a:r>
            <a:r>
              <a:rPr lang="en-US" sz="1000" dirty="0"/>
              <a:t> = </a:t>
            </a:r>
            <a:r>
              <a:rPr lang="en-US" sz="1000" dirty="0" err="1"/>
              <a:t>shapefilepath</a:t>
            </a:r>
            <a:r>
              <a:rPr lang="en-US" sz="1000" dirty="0"/>
              <a:t> + 'Template_Layer3.lyr'</a:t>
            </a:r>
          </a:p>
          <a:p>
            <a:r>
              <a:rPr lang="en-US" sz="1000" dirty="0"/>
              <a:t>        legend = </a:t>
            </a:r>
            <a:r>
              <a:rPr lang="en-US" sz="1000" dirty="0" err="1"/>
              <a:t>arcpy.mapping.ListLayoutElements</a:t>
            </a:r>
            <a:r>
              <a:rPr lang="en-US" sz="1000" dirty="0"/>
              <a:t>(</a:t>
            </a:r>
            <a:r>
              <a:rPr lang="en-US" sz="1000" dirty="0" err="1"/>
              <a:t>mxd</a:t>
            </a:r>
            <a:r>
              <a:rPr lang="en-US" sz="1000" dirty="0"/>
              <a:t>,"LEGEND_ELEMENT")[0]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styleItem</a:t>
            </a:r>
            <a:r>
              <a:rPr lang="en-US" sz="1000" dirty="0"/>
              <a:t> = </a:t>
            </a:r>
            <a:r>
              <a:rPr lang="en-US" sz="1000" dirty="0" err="1"/>
              <a:t>arcpy.mapping.ListStyleItems</a:t>
            </a:r>
            <a:r>
              <a:rPr lang="en-US" sz="1000" dirty="0"/>
              <a:t>("USER_STYLE", "Legend Items", "</a:t>
            </a:r>
            <a:r>
              <a:rPr lang="en-US" sz="1000" dirty="0" err="1"/>
              <a:t>python_project</a:t>
            </a:r>
            <a:r>
              <a:rPr lang="en-US" sz="1000" dirty="0"/>
              <a:t>")[0]</a:t>
            </a:r>
          </a:p>
        </p:txBody>
      </p:sp>
    </p:spTree>
    <p:extLst>
      <p:ext uri="{BB962C8B-B14F-4D97-AF65-F5344CB8AC3E}">
        <p14:creationId xmlns:p14="http://schemas.microsoft.com/office/powerpoint/2010/main" val="1686163445"/>
      </p:ext>
    </p:extLst>
  </p:cSld>
  <p:clrMapOvr>
    <a:masterClrMapping/>
  </p:clrMapOvr>
  <p:transition spd="slow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Map Creation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5029200"/>
            <a:ext cx="69529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new layer is created from the shapefile containing the precipitation</a:t>
            </a:r>
          </a:p>
          <a:p>
            <a:r>
              <a:rPr lang="en-US" dirty="0"/>
              <a:t>     data for the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Classification values are then applied from the template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Legend style is then updated to include only layers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219200"/>
            <a:ext cx="5351145" cy="3693319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        </a:t>
            </a:r>
            <a:r>
              <a:rPr lang="en-US" sz="1000" dirty="0" err="1"/>
              <a:t>newlayer</a:t>
            </a:r>
            <a:r>
              <a:rPr lang="en-US" sz="1000" dirty="0"/>
              <a:t> = </a:t>
            </a:r>
            <a:r>
              <a:rPr lang="en-US" sz="1000" dirty="0" err="1"/>
              <a:t>arcpy.mapping.Layer</a:t>
            </a:r>
            <a:r>
              <a:rPr lang="en-US" sz="1000" dirty="0"/>
              <a:t>(</a:t>
            </a:r>
            <a:r>
              <a:rPr lang="en-US" sz="1000" dirty="0" err="1"/>
              <a:t>precip_final_path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# 18. add the layer to the map in data frame</a:t>
            </a:r>
          </a:p>
          <a:p>
            <a:r>
              <a:rPr lang="en-US" sz="1000" dirty="0"/>
              <a:t>        </a:t>
            </a:r>
            <a:r>
              <a:rPr lang="en-US" sz="1000" dirty="0" err="1"/>
              <a:t>arcpy.mapping.AddLayer</a:t>
            </a:r>
            <a:r>
              <a:rPr lang="en-US" sz="1000" dirty="0"/>
              <a:t>(</a:t>
            </a:r>
            <a:r>
              <a:rPr lang="en-US" sz="1000" dirty="0" err="1"/>
              <a:t>dataframe</a:t>
            </a:r>
            <a:r>
              <a:rPr lang="en-US" sz="1000" dirty="0"/>
              <a:t>, </a:t>
            </a:r>
            <a:r>
              <a:rPr lang="en-US" sz="1000" dirty="0" err="1"/>
              <a:t>newlayer</a:t>
            </a:r>
            <a:r>
              <a:rPr lang="en-US" sz="1000" dirty="0"/>
              <a:t>,"AUTO_ARRANGE")</a:t>
            </a:r>
          </a:p>
          <a:p>
            <a:endParaRPr lang="en-US" sz="1000" dirty="0"/>
          </a:p>
          <a:p>
            <a:r>
              <a:rPr lang="en-US" sz="1000" dirty="0"/>
              <a:t>        # 19. List TOC Layers 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TOCLayers</a:t>
            </a:r>
            <a:r>
              <a:rPr lang="en-US" sz="1000" dirty="0"/>
              <a:t> = </a:t>
            </a:r>
            <a:r>
              <a:rPr lang="en-US" sz="1000" dirty="0" err="1"/>
              <a:t>ListLayers</a:t>
            </a:r>
            <a:r>
              <a:rPr lang="en-US" sz="1000" dirty="0"/>
              <a:t>(</a:t>
            </a:r>
            <a:r>
              <a:rPr lang="en-US" sz="1000" dirty="0" err="1"/>
              <a:t>mxd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# 20. Apply classification to layer and update legend style</a:t>
            </a:r>
          </a:p>
          <a:p>
            <a:r>
              <a:rPr lang="en-US" sz="1000" dirty="0"/>
              <a:t>        </a:t>
            </a:r>
          </a:p>
          <a:p>
            <a:r>
              <a:rPr lang="en-US" sz="1000" dirty="0"/>
              <a:t>        for </a:t>
            </a:r>
            <a:r>
              <a:rPr lang="en-US" sz="1000" dirty="0" err="1"/>
              <a:t>TOCLayer</a:t>
            </a:r>
            <a:r>
              <a:rPr lang="en-US" sz="1000" dirty="0"/>
              <a:t> in </a:t>
            </a:r>
            <a:r>
              <a:rPr lang="en-US" sz="1000" dirty="0" err="1"/>
              <a:t>TOCLayers</a:t>
            </a:r>
            <a:r>
              <a:rPr lang="en-US" sz="1000" dirty="0"/>
              <a:t>:</a:t>
            </a:r>
          </a:p>
          <a:p>
            <a:endParaRPr lang="en-US" sz="1000" dirty="0"/>
          </a:p>
          <a:p>
            <a:r>
              <a:rPr lang="en-US" sz="1000" dirty="0"/>
              <a:t>            print 'Layer Name: ' + </a:t>
            </a:r>
            <a:r>
              <a:rPr lang="en-US" sz="1000" dirty="0" err="1"/>
              <a:t>str</a:t>
            </a:r>
            <a:r>
              <a:rPr lang="en-US" sz="1000" dirty="0"/>
              <a:t>(TOCLayer.name)</a:t>
            </a:r>
          </a:p>
          <a:p>
            <a:endParaRPr lang="en-US" sz="1000" dirty="0"/>
          </a:p>
          <a:p>
            <a:r>
              <a:rPr lang="en-US" sz="1000" dirty="0"/>
              <a:t>            if TOCLayer.name == </a:t>
            </a:r>
            <a:r>
              <a:rPr lang="en-US" sz="1000" dirty="0" err="1"/>
              <a:t>precip_final</a:t>
            </a:r>
            <a:r>
              <a:rPr lang="en-US" sz="1000" dirty="0"/>
              <a:t>: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        </a:t>
            </a:r>
            <a:r>
              <a:rPr lang="en-US" sz="1000" dirty="0" err="1"/>
              <a:t>updateLayer</a:t>
            </a:r>
            <a:r>
              <a:rPr lang="en-US" sz="1000" dirty="0"/>
              <a:t> = </a:t>
            </a:r>
            <a:r>
              <a:rPr lang="en-US" sz="1000" dirty="0" err="1"/>
              <a:t>arcpy.mapping.ListLayers</a:t>
            </a:r>
            <a:r>
              <a:rPr lang="en-US" sz="1000" dirty="0"/>
              <a:t>(</a:t>
            </a:r>
            <a:r>
              <a:rPr lang="en-US" sz="1000" dirty="0" err="1"/>
              <a:t>mxd</a:t>
            </a:r>
            <a:r>
              <a:rPr lang="en-US" sz="1000" dirty="0"/>
              <a:t>, </a:t>
            </a:r>
            <a:r>
              <a:rPr lang="en-US" sz="1000" dirty="0" err="1"/>
              <a:t>precip_final</a:t>
            </a:r>
            <a:r>
              <a:rPr lang="en-US" sz="1000" dirty="0"/>
              <a:t>, </a:t>
            </a:r>
            <a:r>
              <a:rPr lang="en-US" sz="1000" dirty="0" err="1"/>
              <a:t>dataframe</a:t>
            </a:r>
            <a:r>
              <a:rPr lang="en-US" sz="1000" dirty="0"/>
              <a:t>)[0]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sourceLayer</a:t>
            </a:r>
            <a:r>
              <a:rPr lang="en-US" sz="1000" dirty="0"/>
              <a:t> = </a:t>
            </a:r>
            <a:r>
              <a:rPr lang="en-US" sz="1000" dirty="0" err="1"/>
              <a:t>arcpy.mapping.Layer</a:t>
            </a:r>
            <a:r>
              <a:rPr lang="en-US" sz="1000" dirty="0"/>
              <a:t>(</a:t>
            </a:r>
            <a:r>
              <a:rPr lang="en-US" sz="1000" dirty="0" err="1"/>
              <a:t>templatepath</a:t>
            </a:r>
            <a:r>
              <a:rPr lang="en-US" sz="1000" dirty="0"/>
              <a:t>)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arcpy.mapping.UpdateLayer</a:t>
            </a:r>
            <a:r>
              <a:rPr lang="en-US" sz="1000" dirty="0"/>
              <a:t>(</a:t>
            </a:r>
            <a:r>
              <a:rPr lang="en-US" sz="1000" dirty="0" err="1"/>
              <a:t>dataframe,updateLayer,sourceLayer</a:t>
            </a:r>
            <a:r>
              <a:rPr lang="en-US" sz="1000" dirty="0"/>
              <a:t>, </a:t>
            </a:r>
            <a:r>
              <a:rPr lang="en-US" sz="1000" dirty="0" err="1"/>
              <a:t>symbology_only</a:t>
            </a:r>
            <a:r>
              <a:rPr lang="en-US" sz="1000" dirty="0"/>
              <a:t> = True)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legend.updateItem</a:t>
            </a:r>
            <a:r>
              <a:rPr lang="en-US" sz="1000" dirty="0"/>
              <a:t>(</a:t>
            </a:r>
            <a:r>
              <a:rPr lang="en-US" sz="1000" dirty="0" err="1"/>
              <a:t>updateLayer</a:t>
            </a:r>
            <a:r>
              <a:rPr lang="en-US" sz="1000" dirty="0"/>
              <a:t>, </a:t>
            </a:r>
            <a:r>
              <a:rPr lang="en-US" sz="1000" dirty="0" err="1"/>
              <a:t>styleItem</a:t>
            </a:r>
            <a:r>
              <a:rPr lang="en-US" sz="1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63966807"/>
      </p:ext>
    </p:extLst>
  </p:cSld>
  <p:clrMapOvr>
    <a:masterClrMapping/>
  </p:clrMapOvr>
  <p:transition spd="slow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Map Creation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4332" y="5104388"/>
            <a:ext cx="695292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new layer is created from the shapefile containing the precipitation</a:t>
            </a:r>
          </a:p>
          <a:p>
            <a:r>
              <a:rPr lang="en-US" dirty="0"/>
              <a:t>     data for the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Classification values are then applied from the template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Legend style is then updated to include only 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Map layout subtitle elements are then modified with the year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219200"/>
            <a:ext cx="5351145" cy="3693319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        </a:t>
            </a:r>
            <a:r>
              <a:rPr lang="en-US" sz="1000" dirty="0" err="1"/>
              <a:t>TOCLayers</a:t>
            </a:r>
            <a:r>
              <a:rPr lang="en-US" sz="1000" dirty="0"/>
              <a:t> = </a:t>
            </a:r>
            <a:r>
              <a:rPr lang="en-US" sz="1000" dirty="0" err="1"/>
              <a:t>ListLayers</a:t>
            </a:r>
            <a:r>
              <a:rPr lang="en-US" sz="1000" dirty="0"/>
              <a:t>(</a:t>
            </a:r>
            <a:r>
              <a:rPr lang="en-US" sz="1000" dirty="0" err="1"/>
              <a:t>mxd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# 20. Apply classification to layer and update legend style</a:t>
            </a:r>
          </a:p>
          <a:p>
            <a:r>
              <a:rPr lang="en-US" sz="1000" dirty="0"/>
              <a:t>        for </a:t>
            </a:r>
            <a:r>
              <a:rPr lang="en-US" sz="1000" dirty="0" err="1"/>
              <a:t>TOCLayer</a:t>
            </a:r>
            <a:r>
              <a:rPr lang="en-US" sz="1000" dirty="0"/>
              <a:t> in </a:t>
            </a:r>
            <a:r>
              <a:rPr lang="en-US" sz="1000" dirty="0" err="1"/>
              <a:t>TOCLayers</a:t>
            </a:r>
            <a:r>
              <a:rPr lang="en-US" sz="1000" dirty="0"/>
              <a:t>:</a:t>
            </a:r>
          </a:p>
          <a:p>
            <a:r>
              <a:rPr lang="en-US" sz="1000" dirty="0"/>
              <a:t>            print 'Layer Name: ' + </a:t>
            </a:r>
            <a:r>
              <a:rPr lang="en-US" sz="1000" dirty="0" err="1"/>
              <a:t>str</a:t>
            </a:r>
            <a:r>
              <a:rPr lang="en-US" sz="1000" dirty="0"/>
              <a:t>(TOCLayer.name)</a:t>
            </a:r>
          </a:p>
          <a:p>
            <a:endParaRPr lang="en-US" sz="1000" dirty="0"/>
          </a:p>
          <a:p>
            <a:r>
              <a:rPr lang="en-US" sz="1000" dirty="0"/>
              <a:t>            if TOCLayer.name == </a:t>
            </a:r>
            <a:r>
              <a:rPr lang="en-US" sz="1000" dirty="0" err="1"/>
              <a:t>precip_final</a:t>
            </a:r>
            <a:r>
              <a:rPr lang="en-US" sz="1000" dirty="0"/>
              <a:t>: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updateLayer</a:t>
            </a:r>
            <a:r>
              <a:rPr lang="en-US" sz="1000" dirty="0"/>
              <a:t> = </a:t>
            </a:r>
            <a:r>
              <a:rPr lang="en-US" sz="1000" dirty="0" err="1"/>
              <a:t>arcpy.mapping.ListLayers</a:t>
            </a:r>
            <a:r>
              <a:rPr lang="en-US" sz="1000" dirty="0"/>
              <a:t>(</a:t>
            </a:r>
            <a:r>
              <a:rPr lang="en-US" sz="1000" dirty="0" err="1"/>
              <a:t>mxd</a:t>
            </a:r>
            <a:r>
              <a:rPr lang="en-US" sz="1000" dirty="0"/>
              <a:t>, </a:t>
            </a:r>
            <a:r>
              <a:rPr lang="en-US" sz="1000" dirty="0" err="1"/>
              <a:t>precip_final</a:t>
            </a:r>
            <a:r>
              <a:rPr lang="en-US" sz="1000" dirty="0"/>
              <a:t>, </a:t>
            </a:r>
            <a:r>
              <a:rPr lang="en-US" sz="1000" dirty="0" err="1"/>
              <a:t>dataframe</a:t>
            </a:r>
            <a:r>
              <a:rPr lang="en-US" sz="1000" dirty="0"/>
              <a:t>)[0]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sourceLayer</a:t>
            </a:r>
            <a:r>
              <a:rPr lang="en-US" sz="1000" dirty="0"/>
              <a:t> = </a:t>
            </a:r>
            <a:r>
              <a:rPr lang="en-US" sz="1000" dirty="0" err="1"/>
              <a:t>arcpy.mapping.Layer</a:t>
            </a:r>
            <a:r>
              <a:rPr lang="en-US" sz="1000" dirty="0"/>
              <a:t>(</a:t>
            </a:r>
            <a:r>
              <a:rPr lang="en-US" sz="1000" dirty="0" err="1"/>
              <a:t>templatepath</a:t>
            </a:r>
            <a:r>
              <a:rPr lang="en-US" sz="1000" dirty="0"/>
              <a:t>)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arcpy.mapping.UpdateLayer</a:t>
            </a:r>
            <a:r>
              <a:rPr lang="en-US" sz="1000" dirty="0"/>
              <a:t>(</a:t>
            </a:r>
            <a:r>
              <a:rPr lang="en-US" sz="1000" dirty="0" err="1"/>
              <a:t>dataframe,updateLayer,sourceLayer</a:t>
            </a:r>
            <a:r>
              <a:rPr lang="en-US" sz="1000" dirty="0"/>
              <a:t>, </a:t>
            </a:r>
            <a:r>
              <a:rPr lang="en-US" sz="1000" dirty="0" err="1"/>
              <a:t>symbology_only</a:t>
            </a:r>
            <a:r>
              <a:rPr lang="en-US" sz="1000" dirty="0"/>
              <a:t> = True)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legend.updateItem</a:t>
            </a:r>
            <a:r>
              <a:rPr lang="en-US" sz="1000" dirty="0"/>
              <a:t>(</a:t>
            </a:r>
            <a:r>
              <a:rPr lang="en-US" sz="1000" dirty="0" err="1"/>
              <a:t>updateLayer</a:t>
            </a:r>
            <a:r>
              <a:rPr lang="en-US" sz="1000" dirty="0"/>
              <a:t>, </a:t>
            </a:r>
            <a:r>
              <a:rPr lang="en-US" sz="1000" dirty="0" err="1"/>
              <a:t>styleItem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    print 'Classification Applied to: ' + </a:t>
            </a:r>
            <a:r>
              <a:rPr lang="en-US" sz="1000" dirty="0" err="1"/>
              <a:t>out_FC_layer_year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        # 21. Modify layout elements    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tElements</a:t>
            </a:r>
            <a:r>
              <a:rPr lang="en-US" sz="1000" dirty="0"/>
              <a:t> = </a:t>
            </a:r>
            <a:r>
              <a:rPr lang="en-US" sz="1000" dirty="0" err="1"/>
              <a:t>ListLayoutElements</a:t>
            </a:r>
            <a:r>
              <a:rPr lang="en-US" sz="1000" dirty="0"/>
              <a:t>(</a:t>
            </a:r>
            <a:r>
              <a:rPr lang="en-US" sz="1000" dirty="0" err="1"/>
              <a:t>mxd</a:t>
            </a:r>
            <a:r>
              <a:rPr lang="en-US" sz="1000" dirty="0"/>
              <a:t>, "TEXT_ELEMENT")</a:t>
            </a:r>
          </a:p>
          <a:p>
            <a:endParaRPr lang="en-US" sz="1000" dirty="0"/>
          </a:p>
          <a:p>
            <a:r>
              <a:rPr lang="en-US" sz="1000" dirty="0"/>
              <a:t>        for </a:t>
            </a:r>
            <a:r>
              <a:rPr lang="en-US" sz="1000" dirty="0" err="1"/>
              <a:t>tElement</a:t>
            </a:r>
            <a:r>
              <a:rPr lang="en-US" sz="1000" dirty="0"/>
              <a:t> in </a:t>
            </a:r>
            <a:r>
              <a:rPr lang="en-US" sz="1000" dirty="0" err="1"/>
              <a:t>tElements</a:t>
            </a:r>
            <a:r>
              <a:rPr lang="en-US" sz="1000" dirty="0"/>
              <a:t>:</a:t>
            </a:r>
          </a:p>
          <a:p>
            <a:endParaRPr lang="en-US" sz="1000" dirty="0"/>
          </a:p>
          <a:p>
            <a:r>
              <a:rPr lang="en-US" sz="1000" dirty="0"/>
              <a:t>            if tElement.name == 'Subtitle':</a:t>
            </a:r>
          </a:p>
          <a:p>
            <a:r>
              <a:rPr lang="en-US" sz="1000" dirty="0"/>
              <a:t>                </a:t>
            </a:r>
            <a:r>
              <a:rPr lang="en-US" sz="1000" dirty="0" err="1"/>
              <a:t>tElement.text</a:t>
            </a:r>
            <a:r>
              <a:rPr lang="en-US" sz="1000" dirty="0"/>
              <a:t> = year</a:t>
            </a:r>
          </a:p>
        </p:txBody>
      </p:sp>
    </p:spTree>
    <p:extLst>
      <p:ext uri="{BB962C8B-B14F-4D97-AF65-F5344CB8AC3E}">
        <p14:creationId xmlns:p14="http://schemas.microsoft.com/office/powerpoint/2010/main" val="3186617156"/>
      </p:ext>
    </p:extLst>
  </p:cSld>
  <p:clrMapOvr>
    <a:masterClrMapping/>
  </p:clrMapOvr>
  <p:transition spd="slow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Map Creation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4332" y="5104388"/>
            <a:ext cx="74520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map is then exported out in PDF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year counter is updated by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the counter reaches the max value specified at the top, an else </a:t>
            </a:r>
          </a:p>
          <a:p>
            <a:r>
              <a:rPr lang="en-US" dirty="0"/>
              <a:t>      statement is used to delete the </a:t>
            </a:r>
            <a:r>
              <a:rPr lang="en-US" dirty="0" err="1"/>
              <a:t>mxd</a:t>
            </a:r>
            <a:r>
              <a:rPr lang="en-US" dirty="0"/>
              <a:t> variable to prevent data locks,</a:t>
            </a:r>
          </a:p>
          <a:p>
            <a:r>
              <a:rPr lang="en-US" dirty="0"/>
              <a:t>      and “Program Finished is printed to alert the user the process is complete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219200"/>
            <a:ext cx="3121367" cy="3693319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000" dirty="0"/>
              <a:t>        # 22. Export </a:t>
            </a:r>
            <a:r>
              <a:rPr lang="en-US" sz="1000" dirty="0" err="1"/>
              <a:t>mxd</a:t>
            </a:r>
            <a:r>
              <a:rPr lang="en-US" sz="1000" dirty="0"/>
              <a:t> to PDF   </a:t>
            </a:r>
          </a:p>
          <a:p>
            <a:endParaRPr lang="en-US" sz="1000" dirty="0"/>
          </a:p>
          <a:p>
            <a:r>
              <a:rPr lang="en-US" sz="1000" dirty="0"/>
              <a:t>        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pdfoutput</a:t>
            </a:r>
            <a:r>
              <a:rPr lang="en-US" sz="1000" dirty="0"/>
              <a:t>):</a:t>
            </a:r>
          </a:p>
          <a:p>
            <a:r>
              <a:rPr lang="en-US" sz="1000" dirty="0"/>
              <a:t>    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pdfoutput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ExportToPDF</a:t>
            </a:r>
            <a:r>
              <a:rPr lang="en-US" sz="1000" dirty="0"/>
              <a:t>(</a:t>
            </a:r>
            <a:r>
              <a:rPr lang="en-US" sz="1000" dirty="0" err="1"/>
              <a:t>mxd</a:t>
            </a:r>
            <a:r>
              <a:rPr lang="en-US" sz="1000" dirty="0"/>
              <a:t>, </a:t>
            </a:r>
            <a:r>
              <a:rPr lang="en-US" sz="1000" dirty="0" err="1"/>
              <a:t>pdfoutput</a:t>
            </a:r>
            <a:r>
              <a:rPr lang="en-US" sz="1000" dirty="0"/>
              <a:t>)</a:t>
            </a:r>
          </a:p>
          <a:p>
            <a:endParaRPr lang="en-US" sz="1000" dirty="0"/>
          </a:p>
          <a:p>
            <a:r>
              <a:rPr lang="en-US" sz="1000" dirty="0"/>
              <a:t>        print </a:t>
            </a:r>
            <a:r>
              <a:rPr lang="en-US" sz="1000" dirty="0" err="1"/>
              <a:t>pdfname</a:t>
            </a:r>
            <a:r>
              <a:rPr lang="en-US" sz="1000" dirty="0"/>
              <a:t> + ' Saved'</a:t>
            </a:r>
          </a:p>
          <a:p>
            <a:endParaRPr lang="en-US" sz="1000" dirty="0"/>
          </a:p>
          <a:p>
            <a:r>
              <a:rPr lang="en-US" sz="1000" dirty="0"/>
              <a:t>        if </a:t>
            </a:r>
            <a:r>
              <a:rPr lang="en-US" sz="1000" dirty="0" err="1"/>
              <a:t>arcpy.Exists</a:t>
            </a:r>
            <a:r>
              <a:rPr lang="en-US" sz="1000" dirty="0"/>
              <a:t>(</a:t>
            </a:r>
            <a:r>
              <a:rPr lang="en-US" sz="1000" dirty="0" err="1"/>
              <a:t>pdfpath</a:t>
            </a:r>
            <a:r>
              <a:rPr lang="en-US" sz="1000" dirty="0"/>
              <a:t> + "</a:t>
            </a:r>
            <a:r>
              <a:rPr lang="en-US" sz="1000" dirty="0" err="1"/>
              <a:t>test.mxd</a:t>
            </a:r>
            <a:r>
              <a:rPr lang="en-US" sz="1000" dirty="0"/>
              <a:t>"):</a:t>
            </a:r>
          </a:p>
          <a:p>
            <a:r>
              <a:rPr lang="en-US" sz="1000" dirty="0"/>
              <a:t>            </a:t>
            </a:r>
            <a:r>
              <a:rPr lang="en-US" sz="1000" dirty="0" err="1"/>
              <a:t>arcpy.Delete_management</a:t>
            </a:r>
            <a:r>
              <a:rPr lang="en-US" sz="1000" dirty="0"/>
              <a:t>(</a:t>
            </a:r>
            <a:r>
              <a:rPr lang="en-US" sz="1000" dirty="0" err="1"/>
              <a:t>pdfpath</a:t>
            </a:r>
            <a:r>
              <a:rPr lang="en-US" sz="1000" dirty="0"/>
              <a:t> + "</a:t>
            </a:r>
            <a:r>
              <a:rPr lang="en-US" sz="1000" dirty="0" err="1"/>
              <a:t>test.mxd</a:t>
            </a:r>
            <a:r>
              <a:rPr lang="en-US" sz="1000" dirty="0"/>
              <a:t>")</a:t>
            </a:r>
          </a:p>
          <a:p>
            <a:endParaRPr lang="en-US" sz="1000" dirty="0"/>
          </a:p>
          <a:p>
            <a:r>
              <a:rPr lang="en-US" sz="1000" dirty="0"/>
              <a:t>        </a:t>
            </a:r>
            <a:r>
              <a:rPr lang="en-US" sz="1000" dirty="0" err="1"/>
              <a:t>mxd.saveACopy</a:t>
            </a:r>
            <a:r>
              <a:rPr lang="en-US" sz="1000" dirty="0"/>
              <a:t>(</a:t>
            </a:r>
            <a:r>
              <a:rPr lang="en-US" sz="1000" dirty="0" err="1"/>
              <a:t>pdfpath</a:t>
            </a:r>
            <a:r>
              <a:rPr lang="en-US" sz="1000" dirty="0"/>
              <a:t> + "</a:t>
            </a:r>
            <a:r>
              <a:rPr lang="en-US" sz="1000" dirty="0" err="1"/>
              <a:t>test.mxd</a:t>
            </a:r>
            <a:r>
              <a:rPr lang="en-US" sz="1000" dirty="0"/>
              <a:t>")</a:t>
            </a:r>
          </a:p>
          <a:p>
            <a:endParaRPr lang="en-US" sz="1000" dirty="0"/>
          </a:p>
          <a:p>
            <a:r>
              <a:rPr lang="en-US" sz="1000" dirty="0"/>
              <a:t>        # 23. Add 1 to year counter</a:t>
            </a:r>
          </a:p>
          <a:p>
            <a:endParaRPr lang="en-US" sz="1000" dirty="0"/>
          </a:p>
          <a:p>
            <a:r>
              <a:rPr lang="en-US" sz="1000" dirty="0"/>
              <a:t>        year += 1</a:t>
            </a:r>
          </a:p>
          <a:p>
            <a:endParaRPr lang="en-US" sz="1000" dirty="0"/>
          </a:p>
          <a:p>
            <a:r>
              <a:rPr lang="en-US" sz="1000" dirty="0"/>
              <a:t>    else:</a:t>
            </a:r>
          </a:p>
          <a:p>
            <a:r>
              <a:rPr lang="en-US" sz="1000" dirty="0"/>
              <a:t>        del </a:t>
            </a:r>
            <a:r>
              <a:rPr lang="en-US" sz="1000" dirty="0" err="1"/>
              <a:t>mxd</a:t>
            </a:r>
            <a:endParaRPr lang="en-US" sz="1000" dirty="0"/>
          </a:p>
          <a:p>
            <a:r>
              <a:rPr lang="en-US" sz="1000" dirty="0"/>
              <a:t>        </a:t>
            </a:r>
          </a:p>
          <a:p>
            <a:r>
              <a:rPr lang="en-US" sz="1000" dirty="0"/>
              <a:t>        print "Program Finished"</a:t>
            </a:r>
          </a:p>
        </p:txBody>
      </p:sp>
    </p:spTree>
    <p:extLst>
      <p:ext uri="{BB962C8B-B14F-4D97-AF65-F5344CB8AC3E}">
        <p14:creationId xmlns:p14="http://schemas.microsoft.com/office/powerpoint/2010/main" val="1606107775"/>
      </p:ext>
    </p:extLst>
  </p:cSld>
  <p:clrMapOvr>
    <a:masterClrMapping/>
  </p:clrMapOvr>
  <p:transition spd="slow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prstClr val="black"/>
                </a:solidFill>
              </a:rPr>
              <a:t>Results</a:t>
            </a:r>
          </a:p>
        </p:txBody>
      </p:sp>
      <p:pic>
        <p:nvPicPr>
          <p:cNvPr id="8" name="Picture 7" descr="NorCalPrecip_1987pdf.pdf - Adobe Acrobat Reader DC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1" y="990600"/>
            <a:ext cx="3809999" cy="2514600"/>
          </a:xfrm>
          <a:prstGeom prst="rect">
            <a:avLst/>
          </a:prstGeom>
        </p:spPr>
      </p:pic>
      <p:pic>
        <p:nvPicPr>
          <p:cNvPr id="3" name="Picture 2" descr="NorCalPrecip_2007pdf.pdf - Adobe Acrobat Reader DC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6182" y="992026"/>
            <a:ext cx="3880626" cy="2514600"/>
          </a:xfrm>
          <a:prstGeom prst="rect">
            <a:avLst/>
          </a:prstGeom>
        </p:spPr>
      </p:pic>
      <p:pic>
        <p:nvPicPr>
          <p:cNvPr id="5" name="Picture 4" descr="NorCalPrecip_2011pdf.pdf - Adobe Acrobat Reader DC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009" y="3806707"/>
            <a:ext cx="3656956" cy="2517893"/>
          </a:xfrm>
          <a:prstGeom prst="rect">
            <a:avLst/>
          </a:prstGeom>
        </p:spPr>
      </p:pic>
      <p:pic>
        <p:nvPicPr>
          <p:cNvPr id="10" name="Picture 9" descr="NorCalPrecip_2014pdf.pdf - Adobe Acrobat Reader DC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4683" y="3980970"/>
            <a:ext cx="3577034" cy="23436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48782" y="6333877"/>
            <a:ext cx="2831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 of Maps Produced</a:t>
            </a:r>
          </a:p>
        </p:txBody>
      </p:sp>
    </p:spTree>
    <p:extLst>
      <p:ext uri="{BB962C8B-B14F-4D97-AF65-F5344CB8AC3E}">
        <p14:creationId xmlns:p14="http://schemas.microsoft.com/office/powerpoint/2010/main" val="668359018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1899</Words>
  <Application>Microsoft Office PowerPoint</Application>
  <PresentationFormat>On-screen Show (4:3)</PresentationFormat>
  <Paragraphs>335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Georgia</vt:lpstr>
      <vt:lpstr>Training</vt:lpstr>
      <vt:lpstr>Processing of NOAA Precipitation Data and Thematic Map Generation  </vt:lpstr>
      <vt:lpstr>Project Concept and Goals: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2015-04-23T22:08:23Z</dcterms:created>
  <dcterms:modified xsi:type="dcterms:W3CDTF">2016-04-30T18:45:30Z</dcterms:modified>
</cp:coreProperties>
</file>