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61" r:id="rId5"/>
    <p:sldId id="258"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urtney" initials="C" lastIdx="1" clrIdx="0">
    <p:extLst>
      <p:ext uri="{19B8F6BF-5375-455C-9EA6-DF929625EA0E}">
        <p15:presenceInfo xmlns:p15="http://schemas.microsoft.com/office/powerpoint/2012/main" userId="Courtn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80" autoAdjust="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5F1B4AC-8224-4C7A-956F-61F4B50F579D}" type="datetimeFigureOut">
              <a:rPr lang="en-US" smtClean="0"/>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2672828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F1B4AC-8224-4C7A-956F-61F4B50F579D}" type="datetimeFigureOut">
              <a:rPr lang="en-US" smtClean="0"/>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35385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F1B4AC-8224-4C7A-956F-61F4B50F579D}" type="datetimeFigureOut">
              <a:rPr lang="en-US" smtClean="0"/>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1023974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F1B4AC-8224-4C7A-956F-61F4B50F579D}" type="datetimeFigureOut">
              <a:rPr lang="en-US" smtClean="0"/>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1228556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F1B4AC-8224-4C7A-956F-61F4B50F579D}" type="datetimeFigureOut">
              <a:rPr lang="en-US" smtClean="0"/>
              <a:t>5/14/2017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322353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F1B4AC-8224-4C7A-956F-61F4B50F579D}" type="datetimeFigureOut">
              <a:rPr lang="en-US" smtClean="0"/>
              <a:t>5/14/2017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2242597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F1B4AC-8224-4C7A-956F-61F4B50F579D}" type="datetimeFigureOut">
              <a:rPr lang="en-US" smtClean="0"/>
              <a:t>5/14/2017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2423417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F1B4AC-8224-4C7A-956F-61F4B50F579D}" type="datetimeFigureOut">
              <a:rPr lang="en-US" smtClean="0"/>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129325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F1B4AC-8224-4C7A-956F-61F4B50F579D}" type="datetimeFigureOut">
              <a:rPr lang="en-US" smtClean="0"/>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3268811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F1B4AC-8224-4C7A-956F-61F4B50F579D}" type="datetimeFigureOut">
              <a:rPr lang="en-US" smtClean="0"/>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875221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F1B4AC-8224-4C7A-956F-61F4B50F579D}" type="datetimeFigureOut">
              <a:rPr lang="en-US" smtClean="0"/>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D887-189B-46E0-9B48-4B9B16783DF7}" type="slidenum">
              <a:rPr lang="en-US" smtClean="0"/>
              <a:t>‹#›</a:t>
            </a:fld>
            <a:endParaRPr lang="en-US"/>
          </a:p>
        </p:txBody>
      </p:sp>
    </p:spTree>
    <p:extLst>
      <p:ext uri="{BB962C8B-B14F-4D97-AF65-F5344CB8AC3E}">
        <p14:creationId xmlns:p14="http://schemas.microsoft.com/office/powerpoint/2010/main" val="785012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1B4AC-8224-4C7A-956F-61F4B50F579D}" type="datetimeFigureOut">
              <a:rPr lang="en-US" smtClean="0"/>
              <a:t>5/14/2017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1D887-189B-46E0-9B48-4B9B16783DF7}" type="slidenum">
              <a:rPr lang="en-US" smtClean="0"/>
              <a:t>‹#›</a:t>
            </a:fld>
            <a:endParaRPr lang="en-US"/>
          </a:p>
        </p:txBody>
      </p:sp>
    </p:spTree>
    <p:extLst>
      <p:ext uri="{BB962C8B-B14F-4D97-AF65-F5344CB8AC3E}">
        <p14:creationId xmlns:p14="http://schemas.microsoft.com/office/powerpoint/2010/main" val="1581918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a:t>Geog</a:t>
            </a:r>
            <a:r>
              <a:rPr lang="en-US" dirty="0"/>
              <a:t> 375 Individual Final Programming Project: Automated Thematic Maps</a:t>
            </a:r>
          </a:p>
        </p:txBody>
      </p:sp>
      <p:sp>
        <p:nvSpPr>
          <p:cNvPr id="3" name="Subtitle 2"/>
          <p:cNvSpPr>
            <a:spLocks noGrp="1"/>
          </p:cNvSpPr>
          <p:nvPr>
            <p:ph type="subTitle" idx="1"/>
          </p:nvPr>
        </p:nvSpPr>
        <p:spPr/>
        <p:txBody>
          <a:bodyPr/>
          <a:lstStyle/>
          <a:p>
            <a:r>
              <a:rPr lang="en-US" dirty="0"/>
              <a:t>Courtney </a:t>
            </a:r>
            <a:r>
              <a:rPr lang="en-US" dirty="0" err="1"/>
              <a:t>Runyan</a:t>
            </a:r>
            <a:endParaRPr lang="en-US" dirty="0"/>
          </a:p>
          <a:p>
            <a:r>
              <a:rPr lang="en-US" dirty="0"/>
              <a:t>Spring 2017</a:t>
            </a:r>
          </a:p>
          <a:p>
            <a:endParaRPr lang="en-US" dirty="0"/>
          </a:p>
        </p:txBody>
      </p:sp>
    </p:spTree>
    <p:extLst>
      <p:ext uri="{BB962C8B-B14F-4D97-AF65-F5344CB8AC3E}">
        <p14:creationId xmlns:p14="http://schemas.microsoft.com/office/powerpoint/2010/main" val="4283598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sp>
        <p:nvSpPr>
          <p:cNvPr id="3" name="Content Placeholder 2"/>
          <p:cNvSpPr>
            <a:spLocks noGrp="1"/>
          </p:cNvSpPr>
          <p:nvPr>
            <p:ph idx="1"/>
          </p:nvPr>
        </p:nvSpPr>
        <p:spPr/>
        <p:txBody>
          <a:bodyPr>
            <a:normAutofit/>
          </a:bodyPr>
          <a:lstStyle/>
          <a:p>
            <a:pPr marL="0" indent="0">
              <a:buNone/>
            </a:pPr>
            <a:r>
              <a:rPr lang="en-US" dirty="0"/>
              <a:t>The goal of this project was to take a time consuming task, creating a series of thematic maps with different themes, and automate it in a way that takes less time but still produces a finished map. </a:t>
            </a:r>
          </a:p>
          <a:p>
            <a:pPr marL="0" indent="0">
              <a:buNone/>
            </a:pPr>
            <a:r>
              <a:rPr lang="en-US" dirty="0"/>
              <a:t>To do this, the project cycles through each layer, then cycles through each smaller region in that layer, to publish a pdf file. Each finished map focuses on one small region and displaying one thematic variable. </a:t>
            </a:r>
          </a:p>
        </p:txBody>
      </p:sp>
    </p:spTree>
    <p:extLst>
      <p:ext uri="{BB962C8B-B14F-4D97-AF65-F5344CB8AC3E}">
        <p14:creationId xmlns:p14="http://schemas.microsoft.com/office/powerpoint/2010/main" val="1917434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lstStyle/>
          <a:p>
            <a:pPr marL="0" indent="0">
              <a:buNone/>
            </a:pPr>
            <a:r>
              <a:rPr lang="en-US" dirty="0"/>
              <a:t>This example used census data at the block group level for California that was symbolized using three different thematic variables. The layers show population of children 5-17 per capita, the population of people aged 65 and over per capita, and the median age of people in the block group. Block groups where people do not reside were excluded from the dataset. Each map was limited to a single county using a counties layer. </a:t>
            </a:r>
          </a:p>
          <a:p>
            <a:endParaRPr lang="en-US" dirty="0"/>
          </a:p>
        </p:txBody>
      </p:sp>
    </p:spTree>
    <p:extLst>
      <p:ext uri="{BB962C8B-B14F-4D97-AF65-F5344CB8AC3E}">
        <p14:creationId xmlns:p14="http://schemas.microsoft.com/office/powerpoint/2010/main" val="53920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Steps</a:t>
            </a:r>
          </a:p>
        </p:txBody>
      </p:sp>
      <p:sp>
        <p:nvSpPr>
          <p:cNvPr id="3" name="Content Placeholder 2"/>
          <p:cNvSpPr>
            <a:spLocks noGrp="1"/>
          </p:cNvSpPr>
          <p:nvPr>
            <p:ph idx="1"/>
          </p:nvPr>
        </p:nvSpPr>
        <p:spPr/>
        <p:txBody>
          <a:bodyPr/>
          <a:lstStyle/>
          <a:p>
            <a:r>
              <a:rPr lang="en-US" dirty="0"/>
              <a:t>Step 1: Defining the thematic layers, creating a “for loop.”</a:t>
            </a:r>
          </a:p>
          <a:p>
            <a:r>
              <a:rPr lang="en-US" dirty="0"/>
              <a:t>Step 2: Defining the layer variable, turning layer visibility on</a:t>
            </a:r>
          </a:p>
          <a:p>
            <a:r>
              <a:rPr lang="en-US" dirty="0"/>
              <a:t>Step 3: Using a search cursor to start another “for loop”</a:t>
            </a:r>
          </a:p>
          <a:p>
            <a:r>
              <a:rPr lang="en-US" dirty="0"/>
              <a:t>Step 4: Performing a definition query on the layer, zooming to extent</a:t>
            </a:r>
          </a:p>
          <a:p>
            <a:r>
              <a:rPr lang="en-US" dirty="0"/>
              <a:t>Step 5: Changing text for each map</a:t>
            </a:r>
          </a:p>
          <a:p>
            <a:r>
              <a:rPr lang="en-US" dirty="0"/>
              <a:t>Step 6: Publishing pdfs, the wrap-up</a:t>
            </a:r>
          </a:p>
          <a:p>
            <a:endParaRPr lang="en-US" dirty="0"/>
          </a:p>
        </p:txBody>
      </p:sp>
    </p:spTree>
    <p:extLst>
      <p:ext uri="{BB962C8B-B14F-4D97-AF65-F5344CB8AC3E}">
        <p14:creationId xmlns:p14="http://schemas.microsoft.com/office/powerpoint/2010/main" val="342992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First…</a:t>
            </a:r>
          </a:p>
        </p:txBody>
      </p:sp>
      <p:pic>
        <p:nvPicPr>
          <p:cNvPr id="9" name="Content Placeholder 8"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28710" y="2340342"/>
            <a:ext cx="5181600" cy="3012415"/>
          </a:xfrm>
        </p:spPr>
      </p:pic>
      <p:sp>
        <p:nvSpPr>
          <p:cNvPr id="7" name="Content Placeholder 6"/>
          <p:cNvSpPr>
            <a:spLocks noGrp="1"/>
          </p:cNvSpPr>
          <p:nvPr>
            <p:ph sz="half" idx="2"/>
          </p:nvPr>
        </p:nvSpPr>
        <p:spPr>
          <a:xfrm>
            <a:off x="6172200" y="773723"/>
            <a:ext cx="5181600" cy="5403240"/>
          </a:xfrm>
        </p:spPr>
        <p:txBody>
          <a:bodyPr>
            <a:normAutofit lnSpcReduction="10000"/>
          </a:bodyPr>
          <a:lstStyle/>
          <a:p>
            <a:pPr marL="0" indent="0">
              <a:buNone/>
            </a:pPr>
            <a:r>
              <a:rPr lang="en-US" dirty="0"/>
              <a:t>Prior to coding, map document must be created from the chosen data:</a:t>
            </a:r>
          </a:p>
          <a:p>
            <a:r>
              <a:rPr lang="en-US" dirty="0"/>
              <a:t>Block group polygon layers are added to the map and symbolized according to a theme</a:t>
            </a:r>
          </a:p>
          <a:p>
            <a:r>
              <a:rPr lang="en-US" dirty="0"/>
              <a:t>Background information layers are arranged and labeled</a:t>
            </a:r>
          </a:p>
          <a:p>
            <a:r>
              <a:rPr lang="en-US" dirty="0"/>
              <a:t>Text elements (Title and subtitle) are included and named</a:t>
            </a:r>
          </a:p>
          <a:p>
            <a:r>
              <a:rPr lang="en-US" dirty="0"/>
              <a:t>Legend for each layer is created, stacked on top of each other, and turned on and off with layer.</a:t>
            </a:r>
          </a:p>
        </p:txBody>
      </p:sp>
    </p:spTree>
    <p:extLst>
      <p:ext uri="{BB962C8B-B14F-4D97-AF65-F5344CB8AC3E}">
        <p14:creationId xmlns:p14="http://schemas.microsoft.com/office/powerpoint/2010/main" val="378905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Defining the Thematic Layers, Creating a “for loop.”</a:t>
            </a:r>
          </a:p>
        </p:txBody>
      </p:sp>
      <p:sp>
        <p:nvSpPr>
          <p:cNvPr id="5" name="Content Placeholder 4"/>
          <p:cNvSpPr>
            <a:spLocks noGrp="1"/>
          </p:cNvSpPr>
          <p:nvPr>
            <p:ph sz="half" idx="2"/>
          </p:nvPr>
        </p:nvSpPr>
        <p:spPr>
          <a:xfrm>
            <a:off x="6172200" y="1825625"/>
            <a:ext cx="5181600" cy="4351338"/>
          </a:xfrm>
        </p:spPr>
        <p:txBody>
          <a:bodyPr>
            <a:normAutofit fontScale="92500" lnSpcReduction="20000"/>
          </a:bodyPr>
          <a:lstStyle/>
          <a:p>
            <a:r>
              <a:rPr lang="en-US" dirty="0" err="1"/>
              <a:t>Arcpy</a:t>
            </a:r>
            <a:r>
              <a:rPr lang="en-US" dirty="0"/>
              <a:t>, sys, traceback module are imported</a:t>
            </a:r>
          </a:p>
          <a:p>
            <a:r>
              <a:rPr lang="en-US" dirty="0" err="1"/>
              <a:t>arcpy.mapping</a:t>
            </a:r>
            <a:r>
              <a:rPr lang="en-US" dirty="0"/>
              <a:t> is imported</a:t>
            </a:r>
          </a:p>
          <a:p>
            <a:r>
              <a:rPr lang="en-US" dirty="0"/>
              <a:t>A few important variables are defined</a:t>
            </a:r>
          </a:p>
          <a:p>
            <a:r>
              <a:rPr lang="en-US" dirty="0"/>
              <a:t>A python list is created with thematic layer names (</a:t>
            </a:r>
            <a:r>
              <a:rPr lang="en-US" dirty="0" err="1"/>
              <a:t>LayersToExport</a:t>
            </a:r>
            <a:r>
              <a:rPr lang="en-US" dirty="0"/>
              <a:t>)</a:t>
            </a:r>
          </a:p>
          <a:p>
            <a:r>
              <a:rPr lang="en-US" dirty="0"/>
              <a:t>A “for loop” is created for each </a:t>
            </a:r>
            <a:r>
              <a:rPr lang="en-US" dirty="0" err="1"/>
              <a:t>LayerName</a:t>
            </a:r>
            <a:r>
              <a:rPr lang="en-US" dirty="0"/>
              <a:t> in the list </a:t>
            </a:r>
            <a:r>
              <a:rPr lang="en-US" dirty="0" err="1"/>
              <a:t>LayersToExport</a:t>
            </a:r>
            <a:endParaRPr lang="en-US" dirty="0"/>
          </a:p>
          <a:p>
            <a:r>
              <a:rPr lang="en-US" dirty="0"/>
              <a:t>Required Variables: python list “</a:t>
            </a:r>
            <a:r>
              <a:rPr lang="en-US" dirty="0" err="1"/>
              <a:t>LayersToExport</a:t>
            </a:r>
            <a:r>
              <a:rPr lang="en-US" dirty="0"/>
              <a:t>”</a:t>
            </a:r>
          </a:p>
        </p:txBody>
      </p:sp>
      <p:pic>
        <p:nvPicPr>
          <p:cNvPr id="15" name="Content Placeholder 14"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4"/>
            <a:ext cx="5337840" cy="2563495"/>
          </a:xfrm>
        </p:spPr>
      </p:pic>
    </p:spTree>
    <p:extLst>
      <p:ext uri="{BB962C8B-B14F-4D97-AF65-F5344CB8AC3E}">
        <p14:creationId xmlns:p14="http://schemas.microsoft.com/office/powerpoint/2010/main" val="420375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Defining the Layer, Turning Layer On</a:t>
            </a:r>
          </a:p>
        </p:txBody>
      </p:sp>
      <p:sp>
        <p:nvSpPr>
          <p:cNvPr id="4" name="Content Placeholder 3"/>
          <p:cNvSpPr>
            <a:spLocks noGrp="1"/>
          </p:cNvSpPr>
          <p:nvPr>
            <p:ph sz="half" idx="2"/>
          </p:nvPr>
        </p:nvSpPr>
        <p:spPr/>
        <p:txBody>
          <a:bodyPr>
            <a:normAutofit lnSpcReduction="10000"/>
          </a:bodyPr>
          <a:lstStyle/>
          <a:p>
            <a:r>
              <a:rPr lang="en-US" dirty="0"/>
              <a:t>Continuing in the for loop, the program finds the correct layer with the </a:t>
            </a:r>
            <a:r>
              <a:rPr lang="en-US" dirty="0" err="1"/>
              <a:t>ListLayers</a:t>
            </a:r>
            <a:r>
              <a:rPr lang="en-US" dirty="0"/>
              <a:t> command, and assigns it to the variable “Layer”</a:t>
            </a:r>
          </a:p>
          <a:p>
            <a:r>
              <a:rPr lang="en-US" dirty="0"/>
              <a:t>Layer is turned on with the .visible command.</a:t>
            </a:r>
          </a:p>
          <a:p>
            <a:r>
              <a:rPr lang="en-US" dirty="0"/>
              <a:t>Effectively, this is like turning on a layer using the TOC in ArcMap</a:t>
            </a:r>
          </a:p>
          <a:p>
            <a:r>
              <a:rPr lang="en-US" dirty="0"/>
              <a:t>Required variables: </a:t>
            </a:r>
            <a:r>
              <a:rPr lang="en-US" dirty="0" err="1"/>
              <a:t>mxd</a:t>
            </a:r>
            <a:r>
              <a:rPr lang="en-US" dirty="0"/>
              <a:t>, </a:t>
            </a:r>
            <a:r>
              <a:rPr lang="en-US" dirty="0" err="1"/>
              <a:t>dataframe</a:t>
            </a:r>
            <a:endParaRPr lang="en-US" dirty="0"/>
          </a:p>
        </p:txBody>
      </p:sp>
      <p:pic>
        <p:nvPicPr>
          <p:cNvPr id="10" name="Content Placeholder 9"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4"/>
            <a:ext cx="5438096" cy="1404203"/>
          </a:xfrm>
        </p:spPr>
      </p:pic>
      <p:pic>
        <p:nvPicPr>
          <p:cNvPr id="14" name="Picture 1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89" y="3229827"/>
            <a:ext cx="5082348" cy="3059398"/>
          </a:xfrm>
          <a:prstGeom prst="rect">
            <a:avLst/>
          </a:prstGeom>
        </p:spPr>
      </p:pic>
    </p:spTree>
    <p:extLst>
      <p:ext uri="{BB962C8B-B14F-4D97-AF65-F5344CB8AC3E}">
        <p14:creationId xmlns:p14="http://schemas.microsoft.com/office/powerpoint/2010/main" val="316053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3: The Search Cursor and Another “for loop”</a:t>
            </a:r>
          </a:p>
        </p:txBody>
      </p:sp>
      <p:pic>
        <p:nvPicPr>
          <p:cNvPr id="14" name="Content Placeholder 13"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5"/>
            <a:ext cx="4992758" cy="1139546"/>
          </a:xfrm>
        </p:spPr>
      </p:pic>
      <p:pic>
        <p:nvPicPr>
          <p:cNvPr id="16" name="Picture 1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392345"/>
            <a:ext cx="4620065" cy="2415286"/>
          </a:xfrm>
          <a:prstGeom prst="rect">
            <a:avLst/>
          </a:prstGeom>
        </p:spPr>
      </p:pic>
      <p:sp>
        <p:nvSpPr>
          <p:cNvPr id="17" name="TextBox 16"/>
          <p:cNvSpPr txBox="1"/>
          <p:nvPr/>
        </p:nvSpPr>
        <p:spPr>
          <a:xfrm>
            <a:off x="838200" y="5807631"/>
            <a:ext cx="4178104" cy="307777"/>
          </a:xfrm>
          <a:prstGeom prst="rect">
            <a:avLst/>
          </a:prstGeom>
          <a:noFill/>
        </p:spPr>
        <p:txBody>
          <a:bodyPr wrap="square" rtlCol="0">
            <a:spAutoFit/>
          </a:bodyPr>
          <a:lstStyle/>
          <a:p>
            <a:r>
              <a:rPr lang="en-US" sz="1400" dirty="0"/>
              <a:t>The “counties” layer attribute table</a:t>
            </a:r>
          </a:p>
        </p:txBody>
      </p:sp>
      <p:sp>
        <p:nvSpPr>
          <p:cNvPr id="4" name="Content Placeholder 3"/>
          <p:cNvSpPr>
            <a:spLocks noGrp="1"/>
          </p:cNvSpPr>
          <p:nvPr>
            <p:ph sz="half" idx="2"/>
          </p:nvPr>
        </p:nvSpPr>
        <p:spPr/>
        <p:txBody>
          <a:bodyPr>
            <a:normAutofit lnSpcReduction="10000"/>
          </a:bodyPr>
          <a:lstStyle/>
          <a:p>
            <a:r>
              <a:rPr lang="en-US" dirty="0"/>
              <a:t>A search cursor finds all attributes in the “NAME” field of the “counties” attribute table.</a:t>
            </a:r>
          </a:p>
          <a:p>
            <a:r>
              <a:rPr lang="en-US" dirty="0"/>
              <a:t>A sorted function is included in case of repeated attributes, so the same county isn’t processed twice.</a:t>
            </a:r>
          </a:p>
          <a:p>
            <a:r>
              <a:rPr lang="en-US" dirty="0"/>
              <a:t>Another for loop iterates through each county in the county name list.</a:t>
            </a:r>
          </a:p>
          <a:p>
            <a:r>
              <a:rPr lang="en-US" dirty="0"/>
              <a:t>Required variables: table, field</a:t>
            </a:r>
          </a:p>
        </p:txBody>
      </p:sp>
    </p:spTree>
    <p:extLst>
      <p:ext uri="{BB962C8B-B14F-4D97-AF65-F5344CB8AC3E}">
        <p14:creationId xmlns:p14="http://schemas.microsoft.com/office/powerpoint/2010/main" val="381813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4: The Definition Query</a:t>
            </a:r>
          </a:p>
        </p:txBody>
      </p:sp>
      <p:sp>
        <p:nvSpPr>
          <p:cNvPr id="4" name="Content Placeholder 3"/>
          <p:cNvSpPr>
            <a:spLocks noGrp="1"/>
          </p:cNvSpPr>
          <p:nvPr>
            <p:ph sz="half" idx="2"/>
          </p:nvPr>
        </p:nvSpPr>
        <p:spPr/>
        <p:txBody>
          <a:bodyPr/>
          <a:lstStyle/>
          <a:p>
            <a:r>
              <a:rPr lang="en-US" dirty="0"/>
              <a:t>Query statement is defined using the </a:t>
            </a:r>
            <a:r>
              <a:rPr lang="en-US" dirty="0" err="1"/>
              <a:t>CTrows</a:t>
            </a:r>
            <a:r>
              <a:rPr lang="en-US" dirty="0"/>
              <a:t> variable from the search cursor/sorted function</a:t>
            </a:r>
          </a:p>
          <a:p>
            <a:r>
              <a:rPr lang="en-US" dirty="0"/>
              <a:t>Current layer is queried to a single county using definition query</a:t>
            </a:r>
          </a:p>
          <a:p>
            <a:r>
              <a:rPr lang="en-US" dirty="0" err="1"/>
              <a:t>dataframe.extent</a:t>
            </a:r>
            <a:r>
              <a:rPr lang="en-US" dirty="0"/>
              <a:t> and </a:t>
            </a:r>
            <a:r>
              <a:rPr lang="en-US" dirty="0" err="1"/>
              <a:t>dataframe.scale</a:t>
            </a:r>
            <a:r>
              <a:rPr lang="en-US" dirty="0"/>
              <a:t> zoom to that county, then pan back a bit</a:t>
            </a:r>
          </a:p>
        </p:txBody>
      </p:sp>
      <p:pic>
        <p:nvPicPr>
          <p:cNvPr id="10" name="Content Placeholder 9"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690688"/>
            <a:ext cx="5334000" cy="2343727"/>
          </a:xfrm>
        </p:spPr>
      </p:pic>
      <p:pic>
        <p:nvPicPr>
          <p:cNvPr id="12" name="Picture 1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833236"/>
            <a:ext cx="2247015" cy="2247015"/>
          </a:xfrm>
          <a:prstGeom prst="rect">
            <a:avLst/>
          </a:prstGeom>
        </p:spPr>
      </p:pic>
      <p:sp>
        <p:nvSpPr>
          <p:cNvPr id="13" name="TextBox 12"/>
          <p:cNvSpPr txBox="1"/>
          <p:nvPr/>
        </p:nvSpPr>
        <p:spPr>
          <a:xfrm>
            <a:off x="838200" y="6176963"/>
            <a:ext cx="2777197" cy="523220"/>
          </a:xfrm>
          <a:prstGeom prst="rect">
            <a:avLst/>
          </a:prstGeom>
          <a:noFill/>
        </p:spPr>
        <p:txBody>
          <a:bodyPr wrap="square" rtlCol="0">
            <a:spAutoFit/>
          </a:bodyPr>
          <a:lstStyle/>
          <a:p>
            <a:r>
              <a:rPr lang="en-US" sz="1400" dirty="0"/>
              <a:t>Layer with definition query “NAME” = ‘Sacramento’</a:t>
            </a:r>
          </a:p>
        </p:txBody>
      </p:sp>
    </p:spTree>
    <p:extLst>
      <p:ext uri="{BB962C8B-B14F-4D97-AF65-F5344CB8AC3E}">
        <p14:creationId xmlns:p14="http://schemas.microsoft.com/office/powerpoint/2010/main" val="2102143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5: Changing Text for Each Map</a:t>
            </a:r>
          </a:p>
        </p:txBody>
      </p:sp>
      <p:pic>
        <p:nvPicPr>
          <p:cNvPr id="6" name="Content Placeholder 5"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690687"/>
            <a:ext cx="5334000" cy="1327411"/>
          </a:xfrm>
        </p:spPr>
      </p:pic>
      <p:sp>
        <p:nvSpPr>
          <p:cNvPr id="4" name="Content Placeholder 3"/>
          <p:cNvSpPr>
            <a:spLocks noGrp="1"/>
          </p:cNvSpPr>
          <p:nvPr>
            <p:ph sz="half" idx="2"/>
          </p:nvPr>
        </p:nvSpPr>
        <p:spPr/>
        <p:txBody>
          <a:bodyPr>
            <a:normAutofit fontScale="92500"/>
          </a:bodyPr>
          <a:lstStyle/>
          <a:p>
            <a:r>
              <a:rPr lang="en-US" dirty="0"/>
              <a:t>Variable </a:t>
            </a:r>
            <a:r>
              <a:rPr lang="en-US" dirty="0" err="1"/>
              <a:t>tElements</a:t>
            </a:r>
            <a:r>
              <a:rPr lang="en-US" dirty="0"/>
              <a:t> is defined as all text type layout elements using </a:t>
            </a:r>
            <a:r>
              <a:rPr lang="en-US" dirty="0" err="1"/>
              <a:t>ListLayoutElements</a:t>
            </a:r>
            <a:r>
              <a:rPr lang="en-US" dirty="0"/>
              <a:t> command</a:t>
            </a:r>
          </a:p>
          <a:p>
            <a:r>
              <a:rPr lang="en-US" dirty="0"/>
              <a:t>Map title is changed to </a:t>
            </a:r>
            <a:r>
              <a:rPr lang="en-US" dirty="0" err="1"/>
              <a:t>LayerName</a:t>
            </a:r>
            <a:r>
              <a:rPr lang="en-US" dirty="0"/>
              <a:t> (from original python list)</a:t>
            </a:r>
          </a:p>
          <a:p>
            <a:r>
              <a:rPr lang="en-US" dirty="0"/>
              <a:t>Map subtitle is changed to county name plus the year data was published</a:t>
            </a:r>
          </a:p>
          <a:p>
            <a:r>
              <a:rPr lang="en-US" dirty="0"/>
              <a:t>Required variables: </a:t>
            </a:r>
            <a:r>
              <a:rPr lang="en-US" dirty="0" err="1"/>
              <a:t>mxd</a:t>
            </a:r>
            <a:r>
              <a:rPr lang="en-US" dirty="0"/>
              <a:t> (used previously)</a:t>
            </a:r>
          </a:p>
        </p:txBody>
      </p:sp>
      <p:pic>
        <p:nvPicPr>
          <p:cNvPr id="12" name="Picture 1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018098"/>
            <a:ext cx="3060700" cy="2664065"/>
          </a:xfrm>
          <a:prstGeom prst="rect">
            <a:avLst/>
          </a:prstGeom>
        </p:spPr>
      </p:pic>
      <p:sp>
        <p:nvSpPr>
          <p:cNvPr id="13" name="TextBox 12"/>
          <p:cNvSpPr txBox="1"/>
          <p:nvPr/>
        </p:nvSpPr>
        <p:spPr>
          <a:xfrm>
            <a:off x="838200" y="5816600"/>
            <a:ext cx="3898900" cy="523220"/>
          </a:xfrm>
          <a:prstGeom prst="rect">
            <a:avLst/>
          </a:prstGeom>
          <a:noFill/>
        </p:spPr>
        <p:txBody>
          <a:bodyPr wrap="square" rtlCol="0">
            <a:spAutoFit/>
          </a:bodyPr>
          <a:lstStyle/>
          <a:p>
            <a:r>
              <a:rPr lang="en-US" sz="1400" dirty="0"/>
              <a:t>Map title changed to layer name, subtitle to county name</a:t>
            </a:r>
          </a:p>
        </p:txBody>
      </p:sp>
    </p:spTree>
    <p:extLst>
      <p:ext uri="{BB962C8B-B14F-4D97-AF65-F5344CB8AC3E}">
        <p14:creationId xmlns:p14="http://schemas.microsoft.com/office/powerpoint/2010/main" val="84908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6: Publishing PDFs, the Wrap-Up</a:t>
            </a:r>
          </a:p>
        </p:txBody>
      </p:sp>
      <p:pic>
        <p:nvPicPr>
          <p:cNvPr id="6" name="Content Placeholder 5"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690688"/>
            <a:ext cx="5334000" cy="2011508"/>
          </a:xfrm>
        </p:spPr>
      </p:pic>
      <p:sp>
        <p:nvSpPr>
          <p:cNvPr id="4" name="Content Placeholder 3"/>
          <p:cNvSpPr>
            <a:spLocks noGrp="1"/>
          </p:cNvSpPr>
          <p:nvPr>
            <p:ph sz="half" idx="2"/>
          </p:nvPr>
        </p:nvSpPr>
        <p:spPr/>
        <p:txBody>
          <a:bodyPr>
            <a:normAutofit fontScale="92500"/>
          </a:bodyPr>
          <a:lstStyle/>
          <a:p>
            <a:r>
              <a:rPr lang="en-US" dirty="0"/>
              <a:t>PDF folder and name specified using county name and layer name</a:t>
            </a:r>
          </a:p>
          <a:p>
            <a:r>
              <a:rPr lang="en-US" dirty="0" err="1"/>
              <a:t>ExportToPDF</a:t>
            </a:r>
            <a:r>
              <a:rPr lang="en-US" dirty="0"/>
              <a:t> command publishes PDFs</a:t>
            </a:r>
          </a:p>
          <a:p>
            <a:r>
              <a:rPr lang="en-US" dirty="0"/>
              <a:t>Print statement tells you what layers and counties have been processed/published</a:t>
            </a:r>
          </a:p>
          <a:p>
            <a:r>
              <a:rPr lang="en-US" dirty="0"/>
              <a:t>Layer turned back off so next layer in list is visible</a:t>
            </a:r>
          </a:p>
          <a:p>
            <a:r>
              <a:rPr lang="en-US" dirty="0"/>
              <a:t>del </a:t>
            </a:r>
            <a:r>
              <a:rPr lang="en-US" dirty="0" err="1"/>
              <a:t>mxd</a:t>
            </a:r>
            <a:r>
              <a:rPr lang="en-US" dirty="0"/>
              <a:t> used to remove data lock</a:t>
            </a:r>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500" y="3802083"/>
            <a:ext cx="2984500" cy="1824413"/>
          </a:xfrm>
          <a:prstGeom prst="rect">
            <a:avLst/>
          </a:prstGeom>
        </p:spPr>
      </p:pic>
      <p:sp>
        <p:nvSpPr>
          <p:cNvPr id="9" name="TextBox 8"/>
          <p:cNvSpPr txBox="1"/>
          <p:nvPr/>
        </p:nvSpPr>
        <p:spPr>
          <a:xfrm>
            <a:off x="825500" y="5626496"/>
            <a:ext cx="2527300" cy="307777"/>
          </a:xfrm>
          <a:prstGeom prst="rect">
            <a:avLst/>
          </a:prstGeom>
          <a:noFill/>
        </p:spPr>
        <p:txBody>
          <a:bodyPr wrap="square" rtlCol="0">
            <a:spAutoFit/>
          </a:bodyPr>
          <a:lstStyle/>
          <a:p>
            <a:r>
              <a:rPr lang="en-US" sz="1400" dirty="0"/>
              <a:t>Print statements</a:t>
            </a:r>
          </a:p>
        </p:txBody>
      </p:sp>
    </p:spTree>
    <p:extLst>
      <p:ext uri="{BB962C8B-B14F-4D97-AF65-F5344CB8AC3E}">
        <p14:creationId xmlns:p14="http://schemas.microsoft.com/office/powerpoint/2010/main" val="4004430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Final Product</a:t>
            </a:r>
          </a:p>
        </p:txBody>
      </p:sp>
      <p:sp>
        <p:nvSpPr>
          <p:cNvPr id="5" name="Content Placeholder 4"/>
          <p:cNvSpPr>
            <a:spLocks noGrp="1"/>
          </p:cNvSpPr>
          <p:nvPr>
            <p:ph sz="half" idx="2"/>
          </p:nvPr>
        </p:nvSpPr>
        <p:spPr/>
        <p:txBody>
          <a:bodyPr/>
          <a:lstStyle/>
          <a:p>
            <a:r>
              <a:rPr lang="en-US" dirty="0"/>
              <a:t>Folder of descriptively named PDFs created</a:t>
            </a:r>
          </a:p>
          <a:p>
            <a:r>
              <a:rPr lang="en-US" dirty="0"/>
              <a:t>Each PDF has a completed thematic map focused on one region and displaying one theme.</a:t>
            </a:r>
          </a:p>
        </p:txBody>
      </p:sp>
      <p:pic>
        <p:nvPicPr>
          <p:cNvPr id="11" name="Content Placeholder 10"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5"/>
            <a:ext cx="5181600" cy="1117255"/>
          </a:xfrm>
        </p:spPr>
      </p:pic>
      <p:pic>
        <p:nvPicPr>
          <p:cNvPr id="13" name="Picture 1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409480"/>
            <a:ext cx="5181600" cy="3997614"/>
          </a:xfrm>
          <a:prstGeom prst="rect">
            <a:avLst/>
          </a:prstGeom>
        </p:spPr>
      </p:pic>
    </p:spTree>
    <p:extLst>
      <p:ext uri="{BB962C8B-B14F-4D97-AF65-F5344CB8AC3E}">
        <p14:creationId xmlns:p14="http://schemas.microsoft.com/office/powerpoint/2010/main" val="218936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lnSpcReduction="10000"/>
          </a:bodyPr>
          <a:lstStyle/>
          <a:p>
            <a:r>
              <a:rPr lang="en-US" dirty="0"/>
              <a:t>Code takes a just a few minutes to run, which is a huge decrease in time compared to doing all functions by hand, one by one</a:t>
            </a:r>
          </a:p>
          <a:p>
            <a:r>
              <a:rPr lang="en-US" dirty="0"/>
              <a:t>The program worked as intended, the few challenges that arose after the design phase were worked out through research and experimentation.</a:t>
            </a:r>
          </a:p>
          <a:p>
            <a:r>
              <a:rPr lang="en-US" dirty="0"/>
              <a:t>Though the final product is simple, it can be made more complex easily by changing more design elements, etc. Current program both stands on its own and can act as a basic structure for a larger product.</a:t>
            </a:r>
          </a:p>
          <a:p>
            <a:r>
              <a:rPr lang="en-US" dirty="0"/>
              <a:t>Using this program, maps can be not only quickly constructed, but quickly edited in large quantities when data is updated or needs changed.</a:t>
            </a:r>
          </a:p>
          <a:p>
            <a:endParaRPr lang="en-US" dirty="0"/>
          </a:p>
        </p:txBody>
      </p:sp>
    </p:spTree>
    <p:extLst>
      <p:ext uri="{BB962C8B-B14F-4D97-AF65-F5344CB8AC3E}">
        <p14:creationId xmlns:p14="http://schemas.microsoft.com/office/powerpoint/2010/main" val="1990936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855</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Geog 375 Individual Final Programming Project: Automated Thematic Maps</vt:lpstr>
      <vt:lpstr>Purpose</vt:lpstr>
      <vt:lpstr>Data</vt:lpstr>
      <vt:lpstr>Key Steps</vt:lpstr>
      <vt:lpstr>But First…</vt:lpstr>
      <vt:lpstr>Step 1: Defining the Thematic Layers, Creating a “for loop.”</vt:lpstr>
      <vt:lpstr>Step 2: Defining the Layer, Turning Layer On</vt:lpstr>
      <vt:lpstr>Step 3: The Search Cursor and Another “for loop”</vt:lpstr>
      <vt:lpstr>Step 4: The Definition Query</vt:lpstr>
      <vt:lpstr>Step 5: Changing Text for Each Map</vt:lpstr>
      <vt:lpstr>Step 6: Publishing PDFs, the Wrap-Up</vt:lpstr>
      <vt:lpstr>The Final Product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 375 Individual Final Programming Project: Automated Thematic Maps</dc:title>
  <dc:creator>Courtney</dc:creator>
  <cp:lastModifiedBy>Courtney</cp:lastModifiedBy>
  <cp:revision>15</cp:revision>
  <dcterms:created xsi:type="dcterms:W3CDTF">2017-05-14T20:23:32Z</dcterms:created>
  <dcterms:modified xsi:type="dcterms:W3CDTF">2017-05-14T23:28:51Z</dcterms:modified>
</cp:coreProperties>
</file>