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9" r:id="rId2"/>
    <p:sldId id="282" r:id="rId3"/>
    <p:sldId id="284" r:id="rId4"/>
    <p:sldId id="278" r:id="rId5"/>
    <p:sldId id="279" r:id="rId6"/>
    <p:sldId id="286" r:id="rId7"/>
    <p:sldId id="287" r:id="rId8"/>
    <p:sldId id="289" r:id="rId9"/>
    <p:sldId id="280" r:id="rId10"/>
    <p:sldId id="283" r:id="rId11"/>
    <p:sldId id="273" r:id="rId12"/>
    <p:sldId id="288" r:id="rId1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04" d="100"/>
          <a:sy n="104" d="100"/>
        </p:scale>
        <p:origin x="126" y="180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2538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12/12/2017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12/12/2017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an animal and or plant found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912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an animal and or plant found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553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an animal and or plant found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2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an animal and or plant found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452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an animal and or plant found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40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an animal and or plant found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642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 noEditPoints="1"/>
          </p:cNvSpPr>
          <p:nvPr/>
        </p:nvSpPr>
        <p:spPr bwMode="auto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5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8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5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40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2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46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74520" indent="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609601"/>
          </a:xfrm>
        </p:spPr>
        <p:txBody>
          <a:bodyPr>
            <a:normAutofit/>
          </a:bodyPr>
          <a:lstStyle/>
          <a:p>
            <a:r>
              <a:rPr lang="en-US" sz="1800" b="1" dirty="0"/>
              <a:t>Space Time Crime Patterns for the City of Sacramento</a:t>
            </a:r>
            <a:endParaRPr lang="en-US" sz="1800" b="1" dirty="0">
              <a:effectLst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17614" y="2819400"/>
            <a:ext cx="6781798" cy="3352800"/>
          </a:xfrm>
        </p:spPr>
        <p:txBody>
          <a:bodyPr>
            <a:normAutofit/>
          </a:bodyPr>
          <a:lstStyle/>
          <a:p>
            <a:pPr marL="2571750" indent="282575"/>
            <a:endParaRPr lang="en-US" sz="1600" dirty="0"/>
          </a:p>
          <a:p>
            <a:pPr marL="2571750" indent="282575"/>
            <a:r>
              <a:rPr lang="en-US" sz="1600" dirty="0"/>
              <a:t>Fred Ortiz</a:t>
            </a:r>
          </a:p>
          <a:p>
            <a:pPr marL="2571750" indent="282575"/>
            <a:endParaRPr lang="en-US" sz="1600" dirty="0"/>
          </a:p>
          <a:p>
            <a:pPr marL="2571750" indent="282575"/>
            <a:r>
              <a:rPr lang="en-US" sz="1200" dirty="0"/>
              <a:t>Geography 385</a:t>
            </a:r>
          </a:p>
          <a:p>
            <a:pPr marL="2571750" indent="282575"/>
            <a:endParaRPr lang="en-US" sz="1200" dirty="0"/>
          </a:p>
          <a:p>
            <a:pPr marL="2571750" indent="282575"/>
            <a:r>
              <a:rPr lang="en-US" sz="1200" dirty="0"/>
              <a:t>American River College</a:t>
            </a:r>
          </a:p>
          <a:p>
            <a:pPr marL="2571750" indent="282575"/>
            <a:endParaRPr lang="en-US" sz="1200" dirty="0"/>
          </a:p>
          <a:p>
            <a:pPr marL="2571750" indent="282575"/>
            <a:r>
              <a:rPr lang="en-US" sz="1200" dirty="0"/>
              <a:t>December 12, 2017</a:t>
            </a:r>
          </a:p>
          <a:p>
            <a:r>
              <a:rPr lang="en-US" sz="1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870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609601"/>
          </a:xfrm>
        </p:spPr>
        <p:txBody>
          <a:bodyPr>
            <a:normAutofit/>
          </a:bodyPr>
          <a:lstStyle/>
          <a:p>
            <a:r>
              <a:rPr lang="en-US" sz="1800" b="1" dirty="0"/>
              <a:t>Space Time Crime Patterns for the City of Sacramento</a:t>
            </a:r>
            <a:endParaRPr lang="en-US" sz="1800" b="1" dirty="0">
              <a:effectLst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17614" y="2819400"/>
            <a:ext cx="6781798" cy="3352800"/>
          </a:xfrm>
        </p:spPr>
        <p:txBody>
          <a:bodyPr>
            <a:normAutofit/>
          </a:bodyPr>
          <a:lstStyle/>
          <a:p>
            <a:r>
              <a:rPr lang="en-US" sz="1600" dirty="0"/>
              <a:t>Step  1</a:t>
            </a:r>
          </a:p>
          <a:p>
            <a:endParaRPr lang="en-US" sz="1600" dirty="0"/>
          </a:p>
          <a:p>
            <a:r>
              <a:rPr lang="en-US" sz="1600" dirty="0"/>
              <a:t>	</a:t>
            </a:r>
            <a:r>
              <a:rPr lang="en-US" u="sng" dirty="0"/>
              <a:t>Preprocessing to condense the Dispatch data</a:t>
            </a:r>
          </a:p>
          <a:p>
            <a:r>
              <a:rPr lang="en-US" sz="1600" dirty="0"/>
              <a:t>	</a:t>
            </a:r>
          </a:p>
          <a:p>
            <a:pPr indent="914400"/>
            <a:r>
              <a:rPr lang="en-US" sz="1600" dirty="0"/>
              <a:t>Platform: ArcGIS desktop version 10.5.1	</a:t>
            </a:r>
          </a:p>
          <a:p>
            <a:r>
              <a:rPr lang="en-US" sz="1400" dirty="0"/>
              <a:t>	Original dispatch data consisted of 327,354 records </a:t>
            </a:r>
          </a:p>
          <a:p>
            <a:r>
              <a:rPr lang="en-US" sz="1400" dirty="0"/>
              <a:t>	</a:t>
            </a:r>
          </a:p>
          <a:p>
            <a:pPr indent="914400"/>
            <a:r>
              <a:rPr lang="en-US" sz="1400" dirty="0"/>
              <a:t>Process:</a:t>
            </a:r>
          </a:p>
          <a:p>
            <a:r>
              <a:rPr lang="en-US" sz="1400" dirty="0"/>
              <a:t>		Data filtering for non related criminal activities</a:t>
            </a:r>
          </a:p>
          <a:p>
            <a:r>
              <a:rPr lang="en-US" sz="1400" dirty="0"/>
              <a:t>		Change the coordinate system </a:t>
            </a:r>
          </a:p>
          <a:p>
            <a:r>
              <a:rPr lang="en-US" sz="1400" dirty="0"/>
              <a:t>		Exclude outliers</a:t>
            </a:r>
          </a:p>
          <a:p>
            <a:r>
              <a:rPr lang="en-US" sz="1400" dirty="0"/>
              <a:t>		Convert text time to date datatype</a:t>
            </a:r>
          </a:p>
          <a:p>
            <a:endParaRPr lang="en-US" sz="1400" dirty="0"/>
          </a:p>
          <a:p>
            <a:r>
              <a:rPr lang="en-US" sz="1400" dirty="0"/>
              <a:t>	Result: record set consisting of 178,234 rows</a:t>
            </a:r>
          </a:p>
          <a:p>
            <a:r>
              <a:rPr lang="en-US" sz="1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1816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3812" y="274638"/>
            <a:ext cx="9468916" cy="1325562"/>
          </a:xfrm>
        </p:spPr>
        <p:txBody>
          <a:bodyPr>
            <a:normAutofit/>
          </a:bodyPr>
          <a:lstStyle/>
          <a:p>
            <a:r>
              <a:rPr lang="en-US" sz="2800" dirty="0"/>
              <a:t>Desktop  Tools for pre-processing dataset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4CBD7A-B248-46FA-9D37-2835009E1EDD}"/>
              </a:ext>
            </a:extLst>
          </p:cNvPr>
          <p:cNvSpPr txBox="1"/>
          <p:nvPr/>
        </p:nvSpPr>
        <p:spPr>
          <a:xfrm>
            <a:off x="1349814" y="1885950"/>
            <a:ext cx="5735198" cy="103412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ModelBuilder</a:t>
            </a:r>
          </a:p>
          <a:p>
            <a:pPr lvl="0">
              <a:lnSpc>
                <a:spcPct val="90000"/>
              </a:lnSpc>
            </a:pPr>
            <a:r>
              <a:rPr lang="en-US" sz="2200" dirty="0">
                <a:solidFill>
                  <a:prstClr val="black"/>
                </a:solidFill>
                <a:latin typeface="Century Gothic" panose="020B0502020202020204"/>
              </a:rPr>
              <a:t>      </a:t>
            </a:r>
            <a:r>
              <a:rPr lang="en-US" dirty="0">
                <a:solidFill>
                  <a:prstClr val="black"/>
                </a:solidFill>
                <a:latin typeface="Century Gothic" panose="020B0502020202020204"/>
              </a:rPr>
              <a:t>for </a:t>
            </a:r>
            <a:r>
              <a:rPr lang="en-US" dirty="0"/>
              <a:t>project documentation and tool re-use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48B0FF-B850-408C-A4DF-DA1DFF868ECA}"/>
              </a:ext>
            </a:extLst>
          </p:cNvPr>
          <p:cNvSpPr txBox="1"/>
          <p:nvPr/>
        </p:nvSpPr>
        <p:spPr>
          <a:xfrm>
            <a:off x="1349814" y="4724400"/>
            <a:ext cx="6649598" cy="103412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2. Selection by Attribute query</a:t>
            </a:r>
          </a:p>
          <a:p>
            <a:pPr lvl="0">
              <a:lnSpc>
                <a:spcPct val="90000"/>
              </a:lnSpc>
            </a:pPr>
            <a:r>
              <a:rPr lang="en-US" sz="2200" dirty="0">
                <a:solidFill>
                  <a:prstClr val="black"/>
                </a:solidFill>
                <a:latin typeface="Century Gothic" panose="020B0502020202020204"/>
              </a:rPr>
              <a:t>    </a:t>
            </a:r>
            <a:r>
              <a:rPr lang="en-US" dirty="0"/>
              <a:t>to eliminate non-crime activities from dispatch calls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579CF6-F852-4D78-8923-38A03893676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312" y="2514600"/>
            <a:ext cx="2843530" cy="1828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D2103E-3B0A-4851-B3A1-123E543BC2B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78" y="2514600"/>
            <a:ext cx="316357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9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609601"/>
          </a:xfrm>
        </p:spPr>
        <p:txBody>
          <a:bodyPr>
            <a:normAutofit/>
          </a:bodyPr>
          <a:lstStyle/>
          <a:p>
            <a:r>
              <a:rPr lang="en-US" sz="1800" b="1" dirty="0"/>
              <a:t>Space Time Crime Patterns for the City of Sacramento</a:t>
            </a:r>
            <a:endParaRPr lang="en-US" sz="1800" b="1" dirty="0">
              <a:effectLst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17614" y="2819400"/>
            <a:ext cx="6857998" cy="3352800"/>
          </a:xfrm>
        </p:spPr>
        <p:txBody>
          <a:bodyPr>
            <a:normAutofit/>
          </a:bodyPr>
          <a:lstStyle/>
          <a:p>
            <a:r>
              <a:rPr lang="en-US" sz="1600" dirty="0"/>
              <a:t>Step  2</a:t>
            </a:r>
          </a:p>
          <a:p>
            <a:endParaRPr lang="en-US" sz="1600" dirty="0"/>
          </a:p>
          <a:p>
            <a:r>
              <a:rPr lang="en-US" sz="1600" dirty="0"/>
              <a:t>	</a:t>
            </a:r>
            <a:r>
              <a:rPr lang="en-US" u="sng" dirty="0"/>
              <a:t>Analysis of Dispatch data</a:t>
            </a:r>
          </a:p>
          <a:p>
            <a:r>
              <a:rPr lang="en-US" sz="1600" dirty="0"/>
              <a:t>	</a:t>
            </a:r>
          </a:p>
          <a:p>
            <a:pPr indent="914400"/>
            <a:r>
              <a:rPr lang="en-US" sz="1600" dirty="0"/>
              <a:t>Platform: ArcGIS Pro version 2.0.1	</a:t>
            </a:r>
          </a:p>
          <a:p>
            <a:r>
              <a:rPr lang="en-US" sz="1400" dirty="0"/>
              <a:t>	Iterative process for entire city scope </a:t>
            </a:r>
          </a:p>
          <a:p>
            <a:r>
              <a:rPr lang="en-US" sz="1400" dirty="0"/>
              <a:t>	</a:t>
            </a:r>
          </a:p>
          <a:p>
            <a:pPr marL="914400"/>
            <a:r>
              <a:rPr lang="en-US" sz="1400" dirty="0"/>
              <a:t>Geoprocessing tools utilized:</a:t>
            </a:r>
          </a:p>
          <a:p>
            <a:pPr lvl="0"/>
            <a:r>
              <a:rPr lang="en-US" sz="1400" dirty="0"/>
              <a:t>		Create Space Time Cube by aggregation.</a:t>
            </a:r>
          </a:p>
          <a:p>
            <a:pPr lvl="0"/>
            <a:r>
              <a:rPr lang="en-US" sz="1400" dirty="0"/>
              <a:t>		Emerging Hot Spot Analysis.</a:t>
            </a:r>
          </a:p>
          <a:p>
            <a:pPr lvl="0"/>
            <a:r>
              <a:rPr lang="en-US" sz="1400" dirty="0"/>
              <a:t>		Enrich layer.</a:t>
            </a:r>
          </a:p>
          <a:p>
            <a:pPr lvl="0"/>
            <a:r>
              <a:rPr lang="en-US" sz="1400" dirty="0"/>
              <a:t>		Ordinary Least Squares (OLS).</a:t>
            </a:r>
          </a:p>
          <a:p>
            <a:endParaRPr lang="en-US" sz="1400" dirty="0"/>
          </a:p>
          <a:p>
            <a:r>
              <a:rPr lang="en-US" sz="1400" dirty="0"/>
              <a:t>	Result: record set consisting of 178,234 rows</a:t>
            </a:r>
          </a:p>
          <a:p>
            <a:r>
              <a:rPr lang="en-US" sz="1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8217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609601"/>
          </a:xfrm>
        </p:spPr>
        <p:txBody>
          <a:bodyPr>
            <a:normAutofit/>
          </a:bodyPr>
          <a:lstStyle/>
          <a:p>
            <a:r>
              <a:rPr lang="en-US" sz="1800" b="1" dirty="0"/>
              <a:t>Space Time Crime Patterns for the City of Sacramento</a:t>
            </a:r>
            <a:endParaRPr lang="en-US" sz="1800" b="1" dirty="0">
              <a:effectLst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17614" y="2819400"/>
            <a:ext cx="7696198" cy="3947160"/>
          </a:xfrm>
        </p:spPr>
        <p:txBody>
          <a:bodyPr>
            <a:normAutofit/>
          </a:bodyPr>
          <a:lstStyle/>
          <a:p>
            <a:r>
              <a:rPr lang="en-US" sz="1600" dirty="0"/>
              <a:t>Step  2 (</a:t>
            </a:r>
            <a:r>
              <a:rPr lang="en-US" sz="1400" i="1" dirty="0"/>
              <a:t>continued</a:t>
            </a:r>
            <a:r>
              <a:rPr lang="en-US" sz="1600" dirty="0"/>
              <a:t>)</a:t>
            </a:r>
          </a:p>
          <a:p>
            <a:endParaRPr lang="en-US" sz="1600" dirty="0"/>
          </a:p>
          <a:p>
            <a:r>
              <a:rPr lang="en-US" sz="1600" dirty="0"/>
              <a:t>	</a:t>
            </a:r>
            <a:r>
              <a:rPr lang="en-US" u="sng" dirty="0"/>
              <a:t>Analysis of Dispatch data</a:t>
            </a:r>
          </a:p>
          <a:p>
            <a:r>
              <a:rPr lang="en-US" sz="1600" dirty="0"/>
              <a:t>	</a:t>
            </a:r>
          </a:p>
          <a:p>
            <a:r>
              <a:rPr lang="en-US" sz="1600" dirty="0"/>
              <a:t>	Comparison of Monthly Time Intervals for Sacramento Incidents	</a:t>
            </a:r>
          </a:p>
          <a:p>
            <a:r>
              <a:rPr lang="en-US" sz="1400" dirty="0"/>
              <a:t>	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063573-AA7A-4DF5-A795-BFF185262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283" y="4089162"/>
            <a:ext cx="7543799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8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D866D518-C94F-4D5C-AC78-16BE6D658C1A}"/>
              </a:ext>
            </a:extLst>
          </p:cNvPr>
          <p:cNvSpPr txBox="1">
            <a:spLocks/>
          </p:cNvSpPr>
          <p:nvPr/>
        </p:nvSpPr>
        <p:spPr>
          <a:xfrm>
            <a:off x="1217613" y="1828799"/>
            <a:ext cx="9753600" cy="609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/>
              <a:t>Space Time Crime Patterns for the City of Sacramento</a:t>
            </a:r>
            <a:endParaRPr lang="en-US" sz="1800" b="1" dirty="0"/>
          </a:p>
        </p:txBody>
      </p:sp>
      <p:sp>
        <p:nvSpPr>
          <p:cNvPr id="14" name="Subtitle 4">
            <a:extLst>
              <a:ext uri="{FF2B5EF4-FFF2-40B4-BE49-F238E27FC236}">
                <a16:creationId xmlns:a16="http://schemas.microsoft.com/office/drawing/2014/main" id="{E1FE8961-EA5C-4513-B86C-00E234926215}"/>
              </a:ext>
            </a:extLst>
          </p:cNvPr>
          <p:cNvSpPr txBox="1">
            <a:spLocks/>
          </p:cNvSpPr>
          <p:nvPr/>
        </p:nvSpPr>
        <p:spPr>
          <a:xfrm>
            <a:off x="1217614" y="2819400"/>
            <a:ext cx="6248398" cy="3947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74520" indent="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600" dirty="0"/>
              <a:t>Step  2 (</a:t>
            </a:r>
            <a:r>
              <a:rPr lang="en-US" sz="1400" i="1" dirty="0"/>
              <a:t>continued</a:t>
            </a:r>
            <a:r>
              <a:rPr lang="en-US" sz="1600" dirty="0"/>
              <a:t>)</a:t>
            </a:r>
          </a:p>
          <a:p>
            <a:pPr marL="45720" indent="0">
              <a:buNone/>
            </a:pPr>
            <a:r>
              <a:rPr lang="en-US" sz="1600" u="sng" dirty="0"/>
              <a:t>Generating Hot Spots using geoprocessing tools in ArcGIS Pro</a:t>
            </a:r>
            <a:endParaRPr lang="en-US" u="sng" dirty="0"/>
          </a:p>
          <a:p>
            <a:pPr marL="45720" indent="0">
              <a:buNone/>
            </a:pPr>
            <a:r>
              <a:rPr lang="en-US" sz="1600" dirty="0"/>
              <a:t>	</a:t>
            </a:r>
          </a:p>
          <a:p>
            <a:pPr marL="45720" indent="0">
              <a:spcBef>
                <a:spcPts val="0"/>
              </a:spcBef>
              <a:buNone/>
            </a:pPr>
            <a:r>
              <a:rPr lang="en-US" sz="1600" dirty="0"/>
              <a:t>	1. Space time cube by aggregation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dirty="0"/>
              <a:t>                        </a:t>
            </a:r>
            <a:r>
              <a:rPr lang="en-US" sz="1400" dirty="0"/>
              <a:t>Produces NetCDF file  (</a:t>
            </a:r>
            <a:r>
              <a:rPr lang="en-US" sz="1400" i="1" dirty="0"/>
              <a:t>extension .nc</a:t>
            </a:r>
            <a:r>
              <a:rPr lang="en-US" sz="1400" dirty="0"/>
              <a:t>)</a:t>
            </a:r>
          </a:p>
          <a:p>
            <a:pPr marL="45720" indent="0">
              <a:buNone/>
            </a:pPr>
            <a:r>
              <a:rPr lang="en-US" sz="1600" dirty="0"/>
              <a:t>               2. Emerging Hot Spot  Analysis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dirty="0"/>
              <a:t>                        </a:t>
            </a:r>
            <a:r>
              <a:rPr lang="en-US" sz="1400" dirty="0"/>
              <a:t>Use NetCDF file as input</a:t>
            </a:r>
            <a:endParaRPr lang="en-US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995BAF-F45C-4D23-AB30-6C948DE534A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012" y="2743200"/>
            <a:ext cx="2895600" cy="36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7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D866D518-C94F-4D5C-AC78-16BE6D658C1A}"/>
              </a:ext>
            </a:extLst>
          </p:cNvPr>
          <p:cNvSpPr txBox="1">
            <a:spLocks/>
          </p:cNvSpPr>
          <p:nvPr/>
        </p:nvSpPr>
        <p:spPr>
          <a:xfrm>
            <a:off x="1217613" y="1828799"/>
            <a:ext cx="9753600" cy="609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Space Time Crime Patterns for the City of Sacramento</a:t>
            </a:r>
            <a:endParaRPr kumimoji="0" lang="en-US" sz="1800" b="1" i="0" u="none" strike="noStrike" kern="1200" cap="all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4" name="Subtitle 4">
            <a:extLst>
              <a:ext uri="{FF2B5EF4-FFF2-40B4-BE49-F238E27FC236}">
                <a16:creationId xmlns:a16="http://schemas.microsoft.com/office/drawing/2014/main" id="{E1FE8961-EA5C-4513-B86C-00E234926215}"/>
              </a:ext>
            </a:extLst>
          </p:cNvPr>
          <p:cNvSpPr txBox="1">
            <a:spLocks/>
          </p:cNvSpPr>
          <p:nvPr/>
        </p:nvSpPr>
        <p:spPr>
          <a:xfrm>
            <a:off x="1217614" y="2819400"/>
            <a:ext cx="10820398" cy="394716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74520" indent="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 2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continued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)</a:t>
            </a:r>
          </a:p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2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Enhanced Dataset using geoprocessing tools in ArcGIS Pro</a:t>
            </a:r>
          </a:p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</a:t>
            </a:r>
          </a:p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1. Enrich Layer</a:t>
            </a:r>
          </a:p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Supplement data for analysis</a:t>
            </a:r>
          </a:p>
          <a:p>
            <a:pPr marL="45720" lvl="0" indent="0">
              <a:spcBef>
                <a:spcPts val="600"/>
              </a:spcBef>
              <a:buClr>
                <a:srgbClr val="5B9BD5">
                  <a:lumMod val="50000"/>
                </a:srgbClr>
              </a:buClr>
              <a:buNone/>
            </a:pPr>
            <a:r>
              <a:rPr lang="en-US" sz="1800" dirty="0">
                <a:solidFill>
                  <a:prstClr val="black"/>
                </a:solidFill>
                <a:latin typeface="Century Gothic" panose="020B0502020202020204"/>
              </a:rPr>
              <a:t>                           </a:t>
            </a:r>
            <a:r>
              <a:rPr lang="en-US" sz="1800" dirty="0"/>
              <a:t>Note: This geoprocessing tool charges credits</a:t>
            </a:r>
          </a:p>
          <a:p>
            <a:pPr marL="45720" lvl="0" indent="0">
              <a:spcBef>
                <a:spcPts val="600"/>
              </a:spcBef>
              <a:buClr>
                <a:srgbClr val="5B9BD5">
                  <a:lumMod val="50000"/>
                </a:srgbClr>
              </a:buClr>
              <a:buNone/>
            </a:pP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Requsted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Data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b="1" dirty="0"/>
              <a:t>HasData</a:t>
            </a:r>
            <a:r>
              <a:rPr lang="en-US" sz="1600" dirty="0"/>
              <a:t> -          Value of 1 means a hexagon bin had data for at least one of the selected attributes.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b="1" dirty="0"/>
              <a:t>MEDHINC_CY</a:t>
            </a:r>
            <a:r>
              <a:rPr lang="en-US" sz="1600" dirty="0"/>
              <a:t> - 2017 Median household income value per hexagon bin.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b="1" dirty="0"/>
              <a:t>MEDVAL_CY</a:t>
            </a:r>
            <a:r>
              <a:rPr lang="en-US" sz="1600" dirty="0"/>
              <a:t> -   Median home value per hexagon bin.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b="1" dirty="0"/>
              <a:t>NLCDfrstPt</a:t>
            </a:r>
            <a:r>
              <a:rPr lang="en-US" sz="1600" dirty="0"/>
              <a:t> -      Percentage of land within each hexagon bin that is classified as forest land by the National Land Cover database.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b="1" dirty="0"/>
              <a:t>PCI_CY</a:t>
            </a:r>
            <a:r>
              <a:rPr lang="en-US" sz="1600" dirty="0"/>
              <a:t> -          2017 Per Capita Income.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b="1" dirty="0"/>
              <a:t>RELSNAP</a:t>
            </a:r>
            <a:r>
              <a:rPr lang="en-US" sz="1600" dirty="0"/>
              <a:t> -        Food stamp recipients.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b="1" dirty="0"/>
              <a:t>TOTPOP10</a:t>
            </a:r>
            <a:r>
              <a:rPr lang="en-US" sz="1600" dirty="0"/>
              <a:t> -     2010 Population count per hexagon bin. A bin may have a population of 0 because it is in an industrial area or in a park.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US" sz="1600" b="1" dirty="0"/>
              <a:t>VACANT_CY</a:t>
            </a:r>
            <a:r>
              <a:rPr lang="en-US" sz="1600" dirty="0"/>
              <a:t> - 2017 Vacant Housing Units.</a:t>
            </a:r>
          </a:p>
          <a:p>
            <a:pPr marL="45720" lvl="0" indent="0">
              <a:spcBef>
                <a:spcPts val="600"/>
              </a:spcBef>
              <a:buClr>
                <a:srgbClr val="5B9BD5">
                  <a:lumMod val="50000"/>
                </a:srgbClr>
              </a:buClr>
              <a:buNone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606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D866D518-C94F-4D5C-AC78-16BE6D658C1A}"/>
              </a:ext>
            </a:extLst>
          </p:cNvPr>
          <p:cNvSpPr txBox="1">
            <a:spLocks/>
          </p:cNvSpPr>
          <p:nvPr/>
        </p:nvSpPr>
        <p:spPr>
          <a:xfrm>
            <a:off x="1217613" y="1828799"/>
            <a:ext cx="9753600" cy="609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Space Time Crime Patterns for the City of Sacramento</a:t>
            </a:r>
            <a:endParaRPr kumimoji="0" lang="en-US" sz="1800" b="1" i="0" u="none" strike="noStrike" kern="1200" cap="all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sp>
        <p:nvSpPr>
          <p:cNvPr id="14" name="Subtitle 4">
            <a:extLst>
              <a:ext uri="{FF2B5EF4-FFF2-40B4-BE49-F238E27FC236}">
                <a16:creationId xmlns:a16="http://schemas.microsoft.com/office/drawing/2014/main" id="{E1FE8961-EA5C-4513-B86C-00E234926215}"/>
              </a:ext>
            </a:extLst>
          </p:cNvPr>
          <p:cNvSpPr txBox="1">
            <a:spLocks/>
          </p:cNvSpPr>
          <p:nvPr/>
        </p:nvSpPr>
        <p:spPr>
          <a:xfrm>
            <a:off x="1217614" y="2819400"/>
            <a:ext cx="10820398" cy="3947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74520" indent="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 2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continued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)</a:t>
            </a:r>
          </a:p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2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Enhanced Dataset using geoprocessing tools in ArcGIS Pro</a:t>
            </a:r>
          </a:p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</a:t>
            </a:r>
          </a:p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1. Enrich Layer</a:t>
            </a:r>
          </a:p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Supplement data for analysis</a:t>
            </a:r>
          </a:p>
          <a:p>
            <a:pPr marL="4572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5B9BD5">
                  <a:lumMod val="50000"/>
                </a:srgbClr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 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2" y="3505200"/>
            <a:ext cx="2590800" cy="326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8077199" cy="609601"/>
          </a:xfrm>
        </p:spPr>
        <p:txBody>
          <a:bodyPr>
            <a:normAutofit/>
          </a:bodyPr>
          <a:lstStyle/>
          <a:p>
            <a:r>
              <a:rPr lang="en-US" sz="1800" b="1" dirty="0"/>
              <a:t>Space Time Crime Patterns for the City of Sacramento</a:t>
            </a:r>
            <a:endParaRPr lang="en-US" sz="1800" b="1" dirty="0">
              <a:effectLst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17614" y="2819400"/>
            <a:ext cx="7696198" cy="3947160"/>
          </a:xfrm>
        </p:spPr>
        <p:txBody>
          <a:bodyPr>
            <a:normAutofit/>
          </a:bodyPr>
          <a:lstStyle/>
          <a:p>
            <a:r>
              <a:rPr lang="en-US" sz="1600" dirty="0"/>
              <a:t>Step  2 </a:t>
            </a:r>
            <a:r>
              <a:rPr lang="en-US" sz="1800" dirty="0"/>
              <a:t>(</a:t>
            </a:r>
            <a:r>
              <a:rPr lang="en-US" sz="1400" i="1" dirty="0"/>
              <a:t>continued</a:t>
            </a:r>
            <a:r>
              <a:rPr lang="en-US" sz="1800" dirty="0"/>
              <a:t>)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	Ordinary Least Squares (OLS)</a:t>
            </a:r>
          </a:p>
          <a:p>
            <a:r>
              <a:rPr lang="en-US" sz="1600" dirty="0"/>
              <a:t>	</a:t>
            </a:r>
          </a:p>
          <a:p>
            <a:r>
              <a:rPr lang="en-US" sz="1600" dirty="0"/>
              <a:t>	Relationship between Locations and Income Per Capita	</a:t>
            </a:r>
          </a:p>
          <a:p>
            <a:r>
              <a:rPr lang="en-US" sz="1400" dirty="0"/>
              <a:t>	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BE28EC-BF07-4D75-9483-02EED5822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996" y="4133682"/>
            <a:ext cx="7162799" cy="25042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6B856F-87A8-4975-8C00-33B845D28AD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544" y="2742855"/>
            <a:ext cx="2438400" cy="388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609601"/>
          </a:xfrm>
        </p:spPr>
        <p:txBody>
          <a:bodyPr>
            <a:normAutofit/>
          </a:bodyPr>
          <a:lstStyle/>
          <a:p>
            <a:r>
              <a:rPr lang="en-US" sz="1800" b="1" dirty="0"/>
              <a:t>Space Time Crime Patterns for the City of Sacramento</a:t>
            </a:r>
            <a:endParaRPr lang="en-US" sz="1800" b="1" dirty="0">
              <a:effectLst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17614" y="2819400"/>
            <a:ext cx="6857998" cy="3352800"/>
          </a:xfrm>
        </p:spPr>
        <p:txBody>
          <a:bodyPr>
            <a:normAutofit/>
          </a:bodyPr>
          <a:lstStyle/>
          <a:p>
            <a:r>
              <a:rPr lang="en-US" sz="1600" dirty="0"/>
              <a:t>Step  3</a:t>
            </a:r>
          </a:p>
          <a:p>
            <a:endParaRPr lang="en-US" sz="1600" dirty="0"/>
          </a:p>
          <a:p>
            <a:r>
              <a:rPr lang="en-US" sz="1600" dirty="0"/>
              <a:t>	</a:t>
            </a:r>
            <a:r>
              <a:rPr lang="en-US" u="sng" dirty="0"/>
              <a:t>Share data via ArcGIS Portal</a:t>
            </a:r>
          </a:p>
          <a:p>
            <a:r>
              <a:rPr lang="en-US" sz="1600" dirty="0"/>
              <a:t>	</a:t>
            </a:r>
          </a:p>
          <a:p>
            <a:pPr indent="914400"/>
            <a:r>
              <a:rPr lang="en-US" sz="1600" dirty="0"/>
              <a:t>Platform: ArcGIS Online version - December 2017 update	</a:t>
            </a:r>
          </a:p>
          <a:p>
            <a:r>
              <a:rPr lang="en-US" sz="1400" dirty="0"/>
              <a:t>	1. 5 files published to ArcGIS Online</a:t>
            </a:r>
          </a:p>
          <a:p>
            <a:r>
              <a:rPr lang="en-US" sz="1400" dirty="0"/>
              <a:t>                   2. Instead entire project was published online</a:t>
            </a:r>
          </a:p>
          <a:p>
            <a:r>
              <a:rPr lang="en-US" sz="1400" dirty="0"/>
              <a:t>                   3. Titles of layers and tables were garbled</a:t>
            </a:r>
          </a:p>
          <a:p>
            <a:r>
              <a:rPr lang="en-US" sz="1400" dirty="0"/>
              <a:t>                   4. All symbology was accepted</a:t>
            </a:r>
          </a:p>
          <a:p>
            <a:endParaRPr lang="en-US" sz="1400" dirty="0"/>
          </a:p>
          <a:p>
            <a:r>
              <a:rPr lang="en-US" sz="1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0975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3812" y="274638"/>
            <a:ext cx="9468916" cy="1325562"/>
          </a:xfrm>
        </p:spPr>
        <p:txBody>
          <a:bodyPr>
            <a:normAutofit/>
          </a:bodyPr>
          <a:lstStyle/>
          <a:p>
            <a:r>
              <a:rPr lang="en-US" sz="2800" dirty="0"/>
              <a:t>Hot Spot Analysis Comparison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AB214-4612-4827-9A94-D89CBEAE7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932" y="2209800"/>
            <a:ext cx="3504762" cy="449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1EA9FA-1BF8-462A-A75F-C455F46F4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812" y="2209800"/>
            <a:ext cx="3514286" cy="45720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4CBD7A-B248-46FA-9D37-2835009E1EDD}"/>
              </a:ext>
            </a:extLst>
          </p:cNvPr>
          <p:cNvSpPr txBox="1"/>
          <p:nvPr/>
        </p:nvSpPr>
        <p:spPr>
          <a:xfrm>
            <a:off x="1349814" y="1885950"/>
            <a:ext cx="4371710" cy="7294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200" dirty="0"/>
              <a:t>ArcGIS Pro – Space Time Cube</a:t>
            </a:r>
          </a:p>
          <a:p>
            <a:pPr>
              <a:lnSpc>
                <a:spcPct val="90000"/>
              </a:lnSpc>
            </a:pPr>
            <a:endParaRPr lang="en-US" sz="24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48B0FF-B850-408C-A4DF-DA1DFF868ECA}"/>
              </a:ext>
            </a:extLst>
          </p:cNvPr>
          <p:cNvSpPr txBox="1"/>
          <p:nvPr/>
        </p:nvSpPr>
        <p:spPr>
          <a:xfrm>
            <a:off x="6546260" y="1878860"/>
            <a:ext cx="3322319" cy="7571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200" dirty="0"/>
              <a:t>ArcGIS Online</a:t>
            </a:r>
          </a:p>
          <a:p>
            <a:pPr>
              <a:lnSpc>
                <a:spcPct val="90000"/>
              </a:lnSpc>
            </a:pPr>
            <a:endParaRPr lang="en-US" sz="2400" dirty="0" err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8FF8EA-0E54-46E8-B851-4C678C11F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5033" y="2209800"/>
            <a:ext cx="1554480" cy="43689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E89C51-0644-4D8E-85E2-100AF33778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0510" y="2209800"/>
            <a:ext cx="1554480" cy="145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3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3812" y="274638"/>
            <a:ext cx="9468916" cy="13255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Online Limits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4CBD7A-B248-46FA-9D37-2835009E1EDD}"/>
              </a:ext>
            </a:extLst>
          </p:cNvPr>
          <p:cNvSpPr txBox="1"/>
          <p:nvPr/>
        </p:nvSpPr>
        <p:spPr>
          <a:xfrm>
            <a:off x="1349814" y="1885950"/>
            <a:ext cx="7259198" cy="34994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dirty="0" smtClean="0">
                <a:solidFill>
                  <a:prstClr val="black"/>
                </a:solidFill>
                <a:latin typeface="Century Gothic" panose="020B0502020202020204"/>
              </a:rPr>
              <a:t>Smaller d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ataset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size compared with ArcGIS Pro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noProof="0" dirty="0" smtClean="0">
                <a:solidFill>
                  <a:prstClr val="black"/>
                </a:solidFill>
                <a:latin typeface="Century Gothic" panose="020B0502020202020204"/>
              </a:rPr>
              <a:t>     </a:t>
            </a:r>
            <a:r>
              <a:rPr lang="en-US" noProof="0" dirty="0" smtClean="0">
                <a:solidFill>
                  <a:prstClr val="black"/>
                </a:solidFill>
                <a:latin typeface="Century Gothic" panose="020B0502020202020204"/>
              </a:rPr>
              <a:t>a)  Rendering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n-US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     b)  Performance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entury Gothic" panose="020B0502020202020204"/>
              </a:rPr>
              <a:t>     c)  May require preprocessing  of larger datasets</a:t>
            </a:r>
            <a:endParaRPr kumimoji="0" lang="en-US" b="0" i="0" u="none" strike="noStrike" kern="1200" cap="none" spc="0" normalizeH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200" noProof="0" dirty="0">
              <a:solidFill>
                <a:prstClr val="black"/>
              </a:solidFill>
              <a:latin typeface="Century Gothic" panose="020B0502020202020204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457200" lvl="0" indent="-457200">
              <a:lnSpc>
                <a:spcPct val="90000"/>
              </a:lnSpc>
              <a:buFont typeface="+mj-lt"/>
              <a:buAutoNum type="arabicPeriod" startAt="2"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Charting tools not compatible </a:t>
            </a:r>
            <a:r>
              <a:rPr lang="en-US" sz="2200" dirty="0">
                <a:solidFill>
                  <a:prstClr val="black"/>
                </a:solidFill>
              </a:rPr>
              <a:t>with ArcGIS Pro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914400" lvl="0" indent="-457200">
              <a:lnSpc>
                <a:spcPct val="90000"/>
              </a:lnSpc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a)	</a:t>
            </a:r>
            <a:r>
              <a:rPr lang="en-US" noProof="0" dirty="0"/>
              <a:t>L</a:t>
            </a:r>
            <a:r>
              <a:rPr lang="en-US" dirty="0" err="1" smtClean="0"/>
              <a:t>inear</a:t>
            </a:r>
            <a:r>
              <a:rPr lang="en-US" dirty="0" smtClean="0"/>
              <a:t> </a:t>
            </a:r>
            <a:r>
              <a:rPr lang="en-US" dirty="0"/>
              <a:t>charting method with the option to select a series from one or more fields </a:t>
            </a:r>
            <a:endParaRPr lang="en-US" dirty="0" smtClean="0"/>
          </a:p>
          <a:p>
            <a:pPr marL="457200" lvl="0">
              <a:lnSpc>
                <a:spcPct val="90000"/>
              </a:lnSpc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b)   Ordinary Least Squares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61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orld country report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lnSpc>
            <a:spcPct val="90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 country report presentation.potx" id="{FF082492-D6CE-444E-B3E8-FB131EDFAC53}" vid="{71BD5CC8-96B3-46A6-8835-37741E8965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World country report presentation</Template>
  <TotalTime>2553</TotalTime>
  <Words>312</Words>
  <Application>Microsoft Office PowerPoint</Application>
  <PresentationFormat>Custom</PresentationFormat>
  <Paragraphs>129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World country report presentation</vt:lpstr>
      <vt:lpstr>Space Time Crime Patterns for the City of Sacramento</vt:lpstr>
      <vt:lpstr>Space Time Crime Patterns for the City of Sacramento</vt:lpstr>
      <vt:lpstr>Desktop  Tools for pre-processing dataset</vt:lpstr>
      <vt:lpstr>Space Time Crime Patterns for the City of Sacramento</vt:lpstr>
      <vt:lpstr>Space Time Crime Patterns for the City of Sacramento</vt:lpstr>
      <vt:lpstr>PowerPoint Presentation</vt:lpstr>
      <vt:lpstr>PowerPoint Presentation</vt:lpstr>
      <vt:lpstr>PowerPoint Presentation</vt:lpstr>
      <vt:lpstr>Space Time Crime Patterns for the City of Sacramento</vt:lpstr>
      <vt:lpstr>Space Time Crime Patterns for the City of Sacramento</vt:lpstr>
      <vt:lpstr>Hot Spot Analysis Comparison</vt:lpstr>
      <vt:lpstr>Online Limits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Time Crime Patterns for the City of Sacramento</dc:title>
  <dc:creator>fred</dc:creator>
  <cp:lastModifiedBy>Ortiz, Alfred</cp:lastModifiedBy>
  <cp:revision>41</cp:revision>
  <dcterms:created xsi:type="dcterms:W3CDTF">2017-12-05T00:41:36Z</dcterms:created>
  <dcterms:modified xsi:type="dcterms:W3CDTF">2017-12-13T01:21:30Z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