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58" r:id="rId5"/>
    <p:sldId id="259" r:id="rId6"/>
    <p:sldId id="268" r:id="rId7"/>
    <p:sldId id="261" r:id="rId8"/>
    <p:sldId id="262" r:id="rId9"/>
    <p:sldId id="263" r:id="rId10"/>
    <p:sldId id="264" r:id="rId11"/>
    <p:sldId id="260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2E506D8-04B8-4A1E-B955-7EA5C6E71FE7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2F46BE8F-0F04-4E4F-9359-D612D1F81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s.usda.gov/main/r5/landmanagement/gis" TargetMode="External"/><Relationship Id="rId2" Type="http://schemas.openxmlformats.org/officeDocument/2006/relationships/hyperlink" Target="https://data.fs.usda.gov/geodata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rc-gis.maps.arcgis.com/apps/webappviewer/index.html?id=63e2184a5cfa4930966c151801f46742" TargetMode="External"/><Relationship Id="rId5" Type="http://schemas.openxmlformats.org/officeDocument/2006/relationships/hyperlink" Target="http://doc.arcgis.com/en/web-appbuilder/create-apps/make-first-app.htm" TargetMode="External"/><Relationship Id="rId4" Type="http://schemas.openxmlformats.org/officeDocument/2006/relationships/hyperlink" Target="http://www.fs.usda.gov/main/r5/recre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Plumas National Forest – Recreation Opportunities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Katie Miller</a:t>
            </a:r>
          </a:p>
          <a:p>
            <a:r>
              <a:rPr lang="en-US" dirty="0" smtClean="0"/>
              <a:t>GEOG 385, </a:t>
            </a:r>
            <a:r>
              <a:rPr lang="en-US" smtClean="0"/>
              <a:t>Dec 13, </a:t>
            </a:r>
            <a:r>
              <a:rPr lang="en-US" dirty="0" smtClean="0"/>
              <a:t>2016</a:t>
            </a:r>
          </a:p>
          <a:p>
            <a:r>
              <a:rPr lang="en-US" dirty="0" smtClean="0"/>
              <a:t>Final Web GIS Project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962400"/>
            <a:ext cx="3620063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a Web Map App for users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7924800" cy="4526280"/>
          </a:xfrm>
        </p:spPr>
        <p:txBody>
          <a:bodyPr/>
          <a:lstStyle/>
          <a:p>
            <a:r>
              <a:rPr lang="en-US" dirty="0" smtClean="0"/>
              <a:t>Recreation points can be edited by users</a:t>
            </a:r>
          </a:p>
          <a:p>
            <a:r>
              <a:rPr lang="en-US" dirty="0" smtClean="0"/>
              <a:t>Domains allow for drop-down data entry during editing</a:t>
            </a:r>
          </a:p>
          <a:p>
            <a:r>
              <a:rPr lang="en-US" dirty="0" smtClean="0"/>
              <a:t>Users can add new points of interest, edit existing data and add photos</a:t>
            </a:r>
          </a:p>
          <a:p>
            <a:r>
              <a:rPr lang="en-US" dirty="0" smtClean="0"/>
              <a:t>Map can be updated as needed when feature attributes change (reservation fees, season open &amp; close dates, and other information)</a:t>
            </a:r>
          </a:p>
          <a:p>
            <a:r>
              <a:rPr lang="en-US" dirty="0" smtClean="0"/>
              <a:t>Reference layers do not allow user edits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and domain creation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572000"/>
            <a:ext cx="1866900" cy="199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2958" y="1646238"/>
            <a:ext cx="3869084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85800" y="1752600"/>
            <a:ext cx="387862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Created PlumasNF_MapApp.gdb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Edits allowed on feature layer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Recreation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Non-edit feature layers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Wildfire History (1987 – 2013)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Ranger Districts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Forest Service Road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Forest Boundaries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USGS: Topo Quad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Basemap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ArcMap: Attributes and feature symbology finalized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541373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600200"/>
            <a:ext cx="301497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Web Map on arcgis.com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8001000" cy="4526280"/>
          </a:xfrm>
        </p:spPr>
        <p:txBody>
          <a:bodyPr/>
          <a:lstStyle/>
          <a:p>
            <a:r>
              <a:rPr lang="en-US" dirty="0" smtClean="0"/>
              <a:t>Set visibility range on each layer</a:t>
            </a:r>
          </a:p>
          <a:p>
            <a:r>
              <a:rPr lang="en-US" dirty="0" smtClean="0"/>
              <a:t>Configure pop-ups</a:t>
            </a:r>
          </a:p>
          <a:p>
            <a:r>
              <a:rPr lang="en-US" dirty="0" smtClean="0"/>
              <a:t>Manage labels and set visibility range</a:t>
            </a:r>
          </a:p>
          <a:p>
            <a:r>
              <a:rPr lang="en-US" dirty="0" smtClean="0"/>
              <a:t>Perform analysis – analyze patterns, calculate density of recreation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t="2857" b="2857"/>
          <a:stretch>
            <a:fillRect/>
          </a:stretch>
        </p:blipFill>
        <p:spPr bwMode="auto">
          <a:xfrm>
            <a:off x="381000" y="4038600"/>
            <a:ext cx="3769976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3352800"/>
            <a:ext cx="1935248" cy="332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4191000"/>
            <a:ext cx="246851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App Builder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Choose template theme, style, layout</a:t>
            </a:r>
          </a:p>
          <a:p>
            <a:r>
              <a:rPr lang="en-US" dirty="0" smtClean="0"/>
              <a:t>Set map extent</a:t>
            </a:r>
          </a:p>
          <a:p>
            <a:r>
              <a:rPr lang="en-US" dirty="0" smtClean="0"/>
              <a:t>Set the widgets</a:t>
            </a:r>
          </a:p>
          <a:p>
            <a:r>
              <a:rPr lang="en-US" dirty="0" smtClean="0"/>
              <a:t>Enter attributes for map – logo, title, subtitle, links</a:t>
            </a:r>
          </a:p>
          <a:p>
            <a:r>
              <a:rPr lang="en-US" dirty="0" smtClean="0"/>
              <a:t>Configure search settings for feature layers in map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Widgets</a:t>
            </a:r>
          </a:p>
          <a:p>
            <a:pPr lvl="1"/>
            <a:r>
              <a:rPr lang="en-US" dirty="0" smtClean="0"/>
              <a:t>About</a:t>
            </a:r>
          </a:p>
          <a:p>
            <a:pPr lvl="1"/>
            <a:r>
              <a:rPr lang="en-US" dirty="0" smtClean="0"/>
              <a:t>Smart Editor</a:t>
            </a:r>
          </a:p>
          <a:p>
            <a:pPr lvl="1"/>
            <a:r>
              <a:rPr lang="en-US" dirty="0" smtClean="0"/>
              <a:t>Filter</a:t>
            </a:r>
          </a:p>
          <a:p>
            <a:pPr lvl="1"/>
            <a:r>
              <a:rPr lang="en-US" dirty="0" smtClean="0"/>
              <a:t>Time Slider</a:t>
            </a:r>
          </a:p>
          <a:p>
            <a:pPr lvl="1"/>
            <a:r>
              <a:rPr lang="en-US" dirty="0" smtClean="0"/>
              <a:t>Legend</a:t>
            </a:r>
          </a:p>
          <a:p>
            <a:pPr lvl="1"/>
            <a:r>
              <a:rPr lang="en-US" dirty="0" smtClean="0"/>
              <a:t>Layer List</a:t>
            </a:r>
          </a:p>
          <a:p>
            <a:pPr lvl="1"/>
            <a:r>
              <a:rPr lang="en-US" dirty="0" smtClean="0"/>
              <a:t>Basemap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 t="4706" b="2353"/>
          <a:stretch>
            <a:fillRect/>
          </a:stretch>
        </p:blipFill>
        <p:spPr bwMode="auto">
          <a:xfrm>
            <a:off x="762000" y="838200"/>
            <a:ext cx="2933700" cy="4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 l="738" t="5333" r="738" b="5333"/>
          <a:stretch>
            <a:fillRect/>
          </a:stretch>
        </p:blipFill>
        <p:spPr bwMode="auto">
          <a:xfrm>
            <a:off x="708660" y="6042658"/>
            <a:ext cx="3049906" cy="382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and Viewing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8153400" cy="4526280"/>
          </a:xfrm>
        </p:spPr>
        <p:txBody>
          <a:bodyPr/>
          <a:lstStyle/>
          <a:p>
            <a:r>
              <a:rPr lang="en-US" dirty="0" smtClean="0"/>
              <a:t>Smart editor is used to add new points or edit attributes of existing recreation points</a:t>
            </a:r>
          </a:p>
          <a:p>
            <a:r>
              <a:rPr lang="en-US" dirty="0" smtClean="0"/>
              <a:t>Edit geometry allows the point location to be changed</a:t>
            </a:r>
          </a:p>
          <a:p>
            <a:r>
              <a:rPr lang="en-US" dirty="0" smtClean="0"/>
              <a:t>Attachments can be added -  photos preferred</a:t>
            </a:r>
          </a:p>
          <a:p>
            <a:r>
              <a:rPr lang="en-US" dirty="0" smtClean="0"/>
              <a:t>The URL is a hyperlink that opens the USFS webpage for the feature</a:t>
            </a:r>
          </a:p>
          <a:p>
            <a:r>
              <a:rPr lang="en-US" dirty="0" smtClean="0"/>
              <a:t>The search bar allows a search by name or activity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Editor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2992907" cy="286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752600"/>
            <a:ext cx="2743200" cy="429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752600"/>
            <a:ext cx="2637692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Preset filters allow users to quickly choose what they want to see, but are limiting as they can’t be edited or created by users</a:t>
            </a:r>
          </a:p>
          <a:p>
            <a:r>
              <a:rPr lang="en-US" dirty="0" smtClean="0"/>
              <a:t>One or more filters can be selected at a time</a:t>
            </a:r>
          </a:p>
          <a:p>
            <a:r>
              <a:rPr lang="en-US" dirty="0" smtClean="0"/>
              <a:t>Interactive filters created, Ask for Values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291662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886200"/>
            <a:ext cx="2671333" cy="276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Slider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8001000" cy="4526280"/>
          </a:xfrm>
        </p:spPr>
        <p:txBody>
          <a:bodyPr/>
          <a:lstStyle/>
          <a:p>
            <a:r>
              <a:rPr lang="en-US" dirty="0" smtClean="0"/>
              <a:t>Shows wildfires by year from 1987 </a:t>
            </a:r>
            <a:r>
              <a:rPr lang="en-US" dirty="0" smtClean="0"/>
              <a:t>– 2013</a:t>
            </a:r>
          </a:p>
          <a:p>
            <a:r>
              <a:rPr lang="en-US" dirty="0" smtClean="0"/>
              <a:t>Difficulty changing labels to only display the year instead of month day, year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0"/>
            <a:ext cx="4096172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124200"/>
            <a:ext cx="411540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Collector App access via smartphone</a:t>
            </a:r>
            <a:endParaRPr lang="en-US" dirty="0"/>
          </a:p>
        </p:txBody>
      </p:sp>
      <p:pic>
        <p:nvPicPr>
          <p:cNvPr id="4098" name="Picture 2" descr="C:\Users\Rocio\Desktop\KT GIS\385 - WEB GIS\mapp access.png"/>
          <p:cNvPicPr>
            <a:picLocks noChangeAspect="1" noChangeArrowheads="1"/>
          </p:cNvPicPr>
          <p:nvPr/>
        </p:nvPicPr>
        <p:blipFill>
          <a:blip r:embed="rId2" cstate="print"/>
          <a:srcRect t="3750" b="62500"/>
          <a:stretch>
            <a:fillRect/>
          </a:stretch>
        </p:blipFill>
        <p:spPr bwMode="auto">
          <a:xfrm>
            <a:off x="381000" y="838200"/>
            <a:ext cx="2514600" cy="1508760"/>
          </a:xfrm>
          <a:prstGeom prst="rect">
            <a:avLst/>
          </a:prstGeom>
          <a:noFill/>
        </p:spPr>
      </p:pic>
      <p:pic>
        <p:nvPicPr>
          <p:cNvPr id="4099" name="Picture 3" descr="C:\Users\Rocio\Desktop\KT GIS\385 - WEB GIS\mapp edit.png"/>
          <p:cNvPicPr>
            <a:picLocks noChangeAspect="1" noChangeArrowheads="1"/>
          </p:cNvPicPr>
          <p:nvPr/>
        </p:nvPicPr>
        <p:blipFill>
          <a:blip r:embed="rId3" cstate="print"/>
          <a:srcRect l="3333" t="3750" r="3333"/>
          <a:stretch>
            <a:fillRect/>
          </a:stretch>
        </p:blipFill>
        <p:spPr bwMode="auto">
          <a:xfrm>
            <a:off x="3048000" y="1676400"/>
            <a:ext cx="2702526" cy="4954695"/>
          </a:xfrm>
          <a:prstGeom prst="rect">
            <a:avLst/>
          </a:prstGeom>
          <a:noFill/>
        </p:spPr>
      </p:pic>
      <p:pic>
        <p:nvPicPr>
          <p:cNvPr id="4100" name="Picture 4" descr="C:\Users\Rocio\Desktop\KT GIS\385 - WEB GIS\mapp feature edit.png"/>
          <p:cNvPicPr>
            <a:picLocks noChangeAspect="1" noChangeArrowheads="1"/>
          </p:cNvPicPr>
          <p:nvPr/>
        </p:nvPicPr>
        <p:blipFill>
          <a:blip r:embed="rId4" cstate="print"/>
          <a:srcRect t="3750"/>
          <a:stretch>
            <a:fillRect/>
          </a:stretch>
        </p:blipFill>
        <p:spPr bwMode="auto">
          <a:xfrm>
            <a:off x="5943600" y="1676400"/>
            <a:ext cx="2939140" cy="5029200"/>
          </a:xfrm>
          <a:prstGeom prst="rect">
            <a:avLst/>
          </a:prstGeom>
          <a:noFill/>
        </p:spPr>
      </p:pic>
      <p:pic>
        <p:nvPicPr>
          <p:cNvPr id="4101" name="Picture 5" descr="C:\Users\Rocio\Desktop\KT GIS\385 - WEB GIS\mapp feature.png"/>
          <p:cNvPicPr>
            <a:picLocks noChangeAspect="1" noChangeArrowheads="1"/>
          </p:cNvPicPr>
          <p:nvPr/>
        </p:nvPicPr>
        <p:blipFill>
          <a:blip r:embed="rId5" cstate="print"/>
          <a:srcRect l="3333" t="4375" r="4444" b="1250"/>
          <a:stretch>
            <a:fillRect/>
          </a:stretch>
        </p:blipFill>
        <p:spPr bwMode="auto">
          <a:xfrm>
            <a:off x="304800" y="2438400"/>
            <a:ext cx="2345502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8153400" cy="452628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Map App Builder would not save my work several times. The save button would not work and I had to redo my work about 5 times</a:t>
            </a:r>
          </a:p>
          <a:p>
            <a:r>
              <a:rPr lang="en-US" dirty="0" smtClean="0"/>
              <a:t>Updates in the Map App data did not update the Web Map App</a:t>
            </a:r>
          </a:p>
          <a:p>
            <a:r>
              <a:rPr lang="en-US" dirty="0" smtClean="0"/>
              <a:t>Some features are not very easy to use</a:t>
            </a:r>
          </a:p>
          <a:p>
            <a:r>
              <a:rPr lang="en-US" dirty="0" smtClean="0"/>
              <a:t>A few times I hit the back button on the web browser and lost some of my work</a:t>
            </a:r>
          </a:p>
          <a:p>
            <a:r>
              <a:rPr lang="en-US" dirty="0" smtClean="0"/>
              <a:t>The worst problem was when the Save button was stuck on “Saved” and I could not save my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8153400" cy="4526280"/>
          </a:xfrm>
        </p:spPr>
        <p:txBody>
          <a:bodyPr/>
          <a:lstStyle/>
          <a:p>
            <a:r>
              <a:rPr lang="en-US" sz="1800" dirty="0" smtClean="0">
                <a:solidFill>
                  <a:schemeClr val="tx1">
                    <a:lumMod val="95000"/>
                  </a:schemeClr>
                </a:solidFill>
                <a:hlinkClick r:id="rId2"/>
              </a:rPr>
              <a:t>https://data.fs.usda.gov/geodata/</a:t>
            </a:r>
            <a:endParaRPr lang="en-US" sz="18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800" dirty="0" smtClean="0">
                <a:solidFill>
                  <a:schemeClr val="tx1">
                    <a:lumMod val="95000"/>
                  </a:schemeClr>
                </a:solidFill>
                <a:hlinkClick r:id="rId3"/>
              </a:rPr>
              <a:t>http://www.fs.usda.gov/main/r5/landmanagement/gis</a:t>
            </a:r>
            <a:endParaRPr lang="en-US" sz="18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800" dirty="0" smtClean="0">
                <a:solidFill>
                  <a:schemeClr val="tx1">
                    <a:lumMod val="95000"/>
                  </a:schemeClr>
                </a:solidFill>
                <a:hlinkClick r:id="rId4"/>
              </a:rPr>
              <a:t>http://www.fs.usda.gov/main/r5/recreation</a:t>
            </a:r>
            <a:endParaRPr lang="en-US" sz="18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800" dirty="0" smtClean="0">
                <a:solidFill>
                  <a:srgbClr val="00B0F0"/>
                </a:solidFill>
                <a:hlinkClick r:id="rId5"/>
              </a:rPr>
              <a:t>http://</a:t>
            </a:r>
            <a:r>
              <a:rPr lang="en-US" sz="1800" dirty="0" smtClean="0">
                <a:solidFill>
                  <a:srgbClr val="00B0F0"/>
                </a:solidFill>
                <a:hlinkClick r:id="rId5"/>
              </a:rPr>
              <a:t>doc.arcgis.com/en/web-appbuilder/create-apps/make-first-app.htm</a:t>
            </a:r>
            <a:endParaRPr lang="en-US" sz="1800" dirty="0" smtClean="0">
              <a:solidFill>
                <a:srgbClr val="00B0F0"/>
              </a:solidFill>
            </a:endParaRPr>
          </a:p>
          <a:p>
            <a:endParaRPr lang="en-US" sz="1800" dirty="0" smtClean="0">
              <a:solidFill>
                <a:srgbClr val="00B0F0"/>
              </a:solidFill>
            </a:endParaRPr>
          </a:p>
          <a:p>
            <a:r>
              <a:rPr lang="en-US" sz="1800" dirty="0" smtClean="0">
                <a:solidFill>
                  <a:srgbClr val="00B0F0"/>
                </a:solidFill>
              </a:rPr>
              <a:t>Link to web </a:t>
            </a:r>
            <a:r>
              <a:rPr lang="en-US" sz="1800" dirty="0" smtClean="0">
                <a:solidFill>
                  <a:srgbClr val="00B0F0"/>
                </a:solidFill>
              </a:rPr>
              <a:t>map app: </a:t>
            </a:r>
            <a:r>
              <a:rPr lang="en-US" sz="1800" dirty="0" smtClean="0">
                <a:solidFill>
                  <a:srgbClr val="00B0F0"/>
                </a:solidFill>
                <a:hlinkClick r:id="rId6"/>
              </a:rPr>
              <a:t>https://</a:t>
            </a:r>
            <a:r>
              <a:rPr lang="en-US" sz="1800" dirty="0" smtClean="0">
                <a:solidFill>
                  <a:srgbClr val="00B0F0"/>
                </a:solidFill>
                <a:hlinkClick r:id="rId6"/>
              </a:rPr>
              <a:t>arc-gis.maps.arcgis.com/apps/webappviewer/index.html?id=63e2184a5cfa4930966c151801f46742</a:t>
            </a:r>
            <a:r>
              <a:rPr lang="en-US" sz="1800" dirty="0" smtClean="0">
                <a:solidFill>
                  <a:srgbClr val="00B0F0"/>
                </a:solidFill>
              </a:rPr>
              <a:t> </a:t>
            </a:r>
          </a:p>
          <a:p>
            <a:endParaRPr lang="en-US" sz="1800" dirty="0" smtClean="0">
              <a:solidFill>
                <a:srgbClr val="00B0F0"/>
              </a:solidFill>
            </a:endParaRPr>
          </a:p>
          <a:p>
            <a:endParaRPr lang="en-US" sz="1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639</TotalTime>
  <Words>446</Words>
  <Application>Microsoft Office PowerPoint</Application>
  <PresentationFormat>On-screen Show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Foundry</vt:lpstr>
      <vt:lpstr>Plumas National Forest – Recreation Opportunities</vt:lpstr>
      <vt:lpstr>Create a Web Map App for users </vt:lpstr>
      <vt:lpstr>Data and domain creation</vt:lpstr>
      <vt:lpstr>ArcMap: Attributes and feature symbology finalized</vt:lpstr>
      <vt:lpstr>Create Web Map on arcgis.com</vt:lpstr>
      <vt:lpstr>Web App Builder</vt:lpstr>
      <vt:lpstr>Editing and Viewing Data</vt:lpstr>
      <vt:lpstr>Smart Editor</vt:lpstr>
      <vt:lpstr>Filter</vt:lpstr>
      <vt:lpstr>Time Slider</vt:lpstr>
      <vt:lpstr>Collector App access via smartphone</vt:lpstr>
      <vt:lpstr>Challenges</vt:lpstr>
      <vt:lpstr>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Rocio</dc:creator>
  <cp:lastModifiedBy>Rocio</cp:lastModifiedBy>
  <cp:revision>49</cp:revision>
  <dcterms:created xsi:type="dcterms:W3CDTF">2016-12-11T01:34:41Z</dcterms:created>
  <dcterms:modified xsi:type="dcterms:W3CDTF">2016-12-11T22:07:45Z</dcterms:modified>
</cp:coreProperties>
</file>