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63" r:id="rId3"/>
    <p:sldId id="264" r:id="rId4"/>
    <p:sldId id="271" r:id="rId5"/>
    <p:sldId id="272" r:id="rId6"/>
    <p:sldId id="257" r:id="rId7"/>
    <p:sldId id="258" r:id="rId8"/>
    <p:sldId id="259" r:id="rId9"/>
    <p:sldId id="260" r:id="rId10"/>
    <p:sldId id="261" r:id="rId11"/>
    <p:sldId id="262" r:id="rId12"/>
    <p:sldId id="265" r:id="rId13"/>
    <p:sldId id="266" r:id="rId14"/>
    <p:sldId id="267" r:id="rId15"/>
    <p:sldId id="268" r:id="rId16"/>
    <p:sldId id="269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27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892DE-095F-4E6E-B02E-0F22F1C7DDDF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B6228-9D3B-4F24-9B4F-789EE83774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6228-9D3B-4F24-9B4F-789EE8377412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E6EFB17-3580-4260-9304-B274F25B2764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A80EEB2-C8DE-4FAC-8DBA-396A10C8C2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2.kqed.org/news/2014/09/18/king-fire-update-pollock-pines-el-dorado-county/" TargetMode="External"/><Relationship Id="rId7" Type="http://schemas.openxmlformats.org/officeDocument/2006/relationships/hyperlink" Target="http://desktop.arcgis.com/en/arcmap/latest/tools/spatial-analyst-toolbox/raster-calculator.htm" TargetMode="External"/><Relationship Id="rId2" Type="http://schemas.openxmlformats.org/officeDocument/2006/relationships/hyperlink" Target="https://lta.cr.usgs.gov/L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sgeography.com/landsat-program-satellite-imagery-bands/" TargetMode="External"/><Relationship Id="rId5" Type="http://schemas.openxmlformats.org/officeDocument/2006/relationships/hyperlink" Target="https://earthexplorer.usgs.gov/" TargetMode="External"/><Relationship Id="rId4" Type="http://schemas.openxmlformats.org/officeDocument/2006/relationships/hyperlink" Target="http://www.fs.usda.gov/detail/r5/landmanagement/gis/?cid=stelprd38051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257800"/>
            <a:ext cx="8305800" cy="1143000"/>
          </a:xfrm>
        </p:spPr>
        <p:txBody>
          <a:bodyPr/>
          <a:lstStyle/>
          <a:p>
            <a:pPr algn="r"/>
            <a:r>
              <a:rPr lang="en-US" sz="2800" dirty="0" smtClean="0"/>
              <a:t>Katie Miller</a:t>
            </a:r>
          </a:p>
          <a:p>
            <a:pPr algn="r"/>
            <a:r>
              <a:rPr lang="en-US" dirty="0" smtClean="0"/>
              <a:t>12/12/2016</a:t>
            </a:r>
          </a:p>
          <a:p>
            <a:pPr algn="r"/>
            <a:r>
              <a:rPr lang="en-US" sz="1200" dirty="0" smtClean="0"/>
              <a:t>kmiller74@mail.csuchico.edu</a:t>
            </a:r>
          </a:p>
          <a:p>
            <a:pPr algn="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Remote Sensing</a:t>
            </a:r>
            <a:br>
              <a:rPr lang="en-US" dirty="0" smtClean="0"/>
            </a:br>
            <a:r>
              <a:rPr lang="en-US" dirty="0" smtClean="0"/>
              <a:t>Landscape Changes</a:t>
            </a:r>
            <a:br>
              <a:rPr lang="en-US" dirty="0" smtClean="0"/>
            </a:br>
            <a:r>
              <a:rPr lang="en-US" dirty="0" smtClean="0"/>
              <a:t>Before and After</a:t>
            </a:r>
            <a:br>
              <a:rPr lang="en-US" dirty="0" smtClean="0"/>
            </a:br>
            <a:r>
              <a:rPr lang="en-US" dirty="0" smtClean="0"/>
              <a:t>King Fire 2014</a:t>
            </a:r>
            <a:endParaRPr lang="en-US" dirty="0"/>
          </a:p>
        </p:txBody>
      </p:sp>
      <p:pic>
        <p:nvPicPr>
          <p:cNvPr id="6" name="Picture 5" descr="2014_09_26-10.46.15.396-CDT.jpeg"/>
          <p:cNvPicPr>
            <a:picLocks noChangeAspect="1"/>
          </p:cNvPicPr>
          <p:nvPr/>
        </p:nvPicPr>
        <p:blipFill>
          <a:blip r:embed="rId2" cstate="print"/>
          <a:srcRect t="5074" b="38055"/>
          <a:stretch>
            <a:fillRect/>
          </a:stretch>
        </p:blipFill>
        <p:spPr>
          <a:xfrm>
            <a:off x="609600" y="3657600"/>
            <a:ext cx="5163830" cy="29362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324600"/>
            <a:ext cx="47740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http://inciweb.nwcg.gov/photos/CAENF/2014-09-14-2321-King/picts/2014_09_26-10.46.15.396-CDT.jpeg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September 13, 2014 by arsonist</a:t>
            </a:r>
          </a:p>
          <a:p>
            <a:r>
              <a:rPr lang="en-US" dirty="0" smtClean="0"/>
              <a:t>100% contained October 9, 2014</a:t>
            </a:r>
          </a:p>
          <a:p>
            <a:r>
              <a:rPr lang="en-US" dirty="0" smtClean="0"/>
              <a:t>97.717 acres burned</a:t>
            </a:r>
          </a:p>
          <a:p>
            <a:r>
              <a:rPr lang="en-US" dirty="0" smtClean="0"/>
              <a:t>80 structures destroyed</a:t>
            </a:r>
          </a:p>
          <a:p>
            <a:r>
              <a:rPr lang="en-US" dirty="0" smtClean="0"/>
              <a:t>12 injuries</a:t>
            </a:r>
          </a:p>
          <a:p>
            <a:r>
              <a:rPr lang="en-US" dirty="0" smtClean="0"/>
              <a:t>El Dorado County near Pollock Pines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 Fire</a:t>
            </a:r>
            <a:endParaRPr lang="en-US" dirty="0"/>
          </a:p>
        </p:txBody>
      </p:sp>
      <p:pic>
        <p:nvPicPr>
          <p:cNvPr id="24578" name="Picture 2" descr="http://ww2.kqed.org/news/wp-content/uploads/sites/10/2014/09/kingfireoverl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981200"/>
            <a:ext cx="2705100" cy="45085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315200" y="6248400"/>
            <a:ext cx="1437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Dan Brekke/KQED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Operational Land Imager</a:t>
            </a:r>
          </a:p>
          <a:p>
            <a:r>
              <a:rPr lang="en-US" dirty="0" smtClean="0"/>
              <a:t>Thermal Infrared Sensor</a:t>
            </a:r>
          </a:p>
          <a:p>
            <a:r>
              <a:rPr lang="en-US" dirty="0" smtClean="0"/>
              <a:t>Sensors on the Landsat 8 satellite</a:t>
            </a:r>
          </a:p>
          <a:p>
            <a:pPr lvl="1"/>
            <a:r>
              <a:rPr lang="en-US" dirty="0" smtClean="0"/>
              <a:t>Launched February 2013</a:t>
            </a:r>
          </a:p>
          <a:p>
            <a:pPr lvl="1"/>
            <a:r>
              <a:rPr lang="en-US" dirty="0" smtClean="0"/>
              <a:t>Collects images of Earth on 16-day repeat cycle</a:t>
            </a:r>
          </a:p>
          <a:p>
            <a:pPr lvl="0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30-meter pixel size</a:t>
            </a:r>
          </a:p>
          <a:p>
            <a:pPr lvl="0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9 spectral bands, 2 thermal bands</a:t>
            </a:r>
          </a:p>
          <a:p>
            <a:pPr lvl="0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Available from GloVIS or EarthExplorer</a:t>
            </a:r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Landsat 8 OLI &amp; TIRS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800603"/>
        </p:xfrm>
        <a:graphic>
          <a:graphicData uri="http://schemas.openxmlformats.org/drawingml/2006/table">
            <a:tbl>
              <a:tblPr/>
              <a:tblGrid>
                <a:gridCol w="990600"/>
                <a:gridCol w="3200400"/>
                <a:gridCol w="2590800"/>
                <a:gridCol w="1447800"/>
              </a:tblGrid>
              <a:tr h="35559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Landsat 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Wavelength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Resolution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Operational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(micrometers)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(meters)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Land Imager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1 - Ultra Blue (coastal/aerosol)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0.43 - 0.45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(OLI)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2 - Blue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0.45 - 0.51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and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3 - Green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0.53 - 0.59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Thermal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4 - Red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0.64 - 0.67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Infrared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5 - Near Infrared (NIR)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0.85 - 0.88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Sensor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6 - Shortwave Infrared (SWIR) 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1.57 - 1.65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(TIRS)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7 - Shortwave Infrared (SWIR) 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2.11 - 2.29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8 - Panchromatic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0.50 - 0.68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9 - Cirrus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1.36 - 1.38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30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10 - Thermal Infrared (TIRS) 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10.60 - 11.19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100 * (30)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Band 11 - Thermal Infrared (TIRS) 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11.50 - 12.51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100 * (30)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 Designations for Landsat 8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6324600"/>
            <a:ext cx="5423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https://landsat.usgs.gov/what-are-band-designations-landsat-satellites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371600"/>
          <a:ext cx="5245100" cy="32004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17554"/>
                <a:gridCol w="727546"/>
              </a:tblGrid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Natural Color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4 3 2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False Color (urban)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7 6 4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Color Infrared (vegetation)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5 4 3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Agriculture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6 5 2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sng" strike="noStrike" dirty="0">
                          <a:solidFill>
                            <a:schemeClr val="bg1"/>
                          </a:solidFill>
                        </a:rPr>
                        <a:t>Healthy Vegetation</a:t>
                      </a:r>
                      <a:endParaRPr lang="en-US" sz="1600" b="1" i="0" u="sng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5 6 2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Land/Water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5 6 4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Natural With Atmospheric Removal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7 5 3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sng" strike="noStrike" dirty="0">
                          <a:solidFill>
                            <a:schemeClr val="bg1"/>
                          </a:solidFill>
                        </a:rPr>
                        <a:t>Shortwave Infrared</a:t>
                      </a:r>
                      <a:endParaRPr lang="en-US" sz="1600" b="1" i="0" u="sng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7 5 4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Vegetation Analysis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/>
                        <a:t>6 5 4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 Combinations for Landsat8</a:t>
            </a:r>
            <a:endParaRPr lang="en-US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295400"/>
            <a:ext cx="2667000" cy="2126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505200"/>
            <a:ext cx="2703183" cy="236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724400"/>
            <a:ext cx="2971800" cy="185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3776" y="4724400"/>
            <a:ext cx="270039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381000" y="2971800"/>
            <a:ext cx="228600" cy="1752600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514600" y="3429000"/>
            <a:ext cx="3505200" cy="685800"/>
          </a:xfrm>
          <a:prstGeom prst="straightConnector1">
            <a:avLst/>
          </a:prstGeom>
          <a:ln w="539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8600" y="61722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9800" y="3048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1800" y="61722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9800" y="54864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Fire 9/3/2014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6277" t="11215" r="23775" b="13084"/>
          <a:stretch>
            <a:fillRect/>
          </a:stretch>
        </p:blipFill>
        <p:spPr bwMode="auto">
          <a:xfrm rot="20870475">
            <a:off x="1482375" y="1091264"/>
            <a:ext cx="5939102" cy="602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Fire 10/21/2014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7010" t="11356" r="21865" b="13249"/>
          <a:stretch>
            <a:fillRect/>
          </a:stretch>
        </p:blipFill>
        <p:spPr bwMode="auto">
          <a:xfrm rot="20826360">
            <a:off x="1584397" y="946186"/>
            <a:ext cx="5538489" cy="594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 rot="20826360">
            <a:off x="3043416" y="3376557"/>
            <a:ext cx="1059118" cy="14445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 Landsat Bands, Create Composite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75625" t="11628" b="34884"/>
          <a:stretch>
            <a:fillRect/>
          </a:stretch>
        </p:blipFill>
        <p:spPr bwMode="auto">
          <a:xfrm>
            <a:off x="381000" y="1524000"/>
            <a:ext cx="368259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828800"/>
            <a:ext cx="2484120" cy="89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 t="15556" r="76364" b="37778"/>
          <a:stretch>
            <a:fillRect/>
          </a:stretch>
        </p:blipFill>
        <p:spPr bwMode="auto">
          <a:xfrm>
            <a:off x="4088194" y="2971800"/>
            <a:ext cx="478017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Analysis, Processing, Clip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5791200" cy="5313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6096000" y="1524000"/>
            <a:ext cx="2743200" cy="4572000"/>
          </a:xfrm>
        </p:spPr>
        <p:txBody>
          <a:bodyPr/>
          <a:lstStyle/>
          <a:p>
            <a:r>
              <a:rPr lang="en-US" dirty="0" smtClean="0"/>
              <a:t>Use King Fire boundary to clip Landsat  8 images</a:t>
            </a:r>
          </a:p>
          <a:p>
            <a:r>
              <a:rPr lang="en-US" dirty="0" smtClean="0"/>
              <a:t>Exported each imaged to save as a clipped image for project area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September 9, 2014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Landsat8 – True Color of Fire Area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smtClean="0"/>
              <a:t>October 21, 2014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2214" t="10895" r="4428" b="1556"/>
          <a:stretch>
            <a:fillRect/>
          </a:stretch>
        </p:blipFill>
        <p:spPr bwMode="auto">
          <a:xfrm>
            <a:off x="5105400" y="1676400"/>
            <a:ext cx="3636977" cy="485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650274"/>
            <a:ext cx="4457700" cy="520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533400" y="2514600"/>
            <a:ext cx="1892808" cy="941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Before Fire</a:t>
            </a:r>
            <a:endParaRPr lang="en-US" sz="2000" b="1" dirty="0"/>
          </a:p>
        </p:txBody>
      </p:sp>
      <p:sp>
        <p:nvSpPr>
          <p:cNvPr id="7" name="Right Arrow 6"/>
          <p:cNvSpPr/>
          <p:nvPr/>
        </p:nvSpPr>
        <p:spPr>
          <a:xfrm>
            <a:off x="4800600" y="2514600"/>
            <a:ext cx="1816608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After Fire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0" y="1600200"/>
            <a:ext cx="32004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Land Cover Types</a:t>
            </a:r>
          </a:p>
          <a:p>
            <a:r>
              <a:rPr lang="en-US" dirty="0" smtClean="0"/>
              <a:t>High density forest</a:t>
            </a:r>
          </a:p>
          <a:p>
            <a:r>
              <a:rPr lang="en-US" dirty="0" smtClean="0"/>
              <a:t>Med density forest</a:t>
            </a:r>
          </a:p>
          <a:p>
            <a:r>
              <a:rPr lang="en-US" dirty="0" smtClean="0"/>
              <a:t>Low density forest</a:t>
            </a:r>
          </a:p>
          <a:p>
            <a:r>
              <a:rPr lang="en-US" dirty="0" smtClean="0"/>
              <a:t>Regrowth</a:t>
            </a:r>
          </a:p>
          <a:p>
            <a:r>
              <a:rPr lang="en-US" dirty="0" smtClean="0"/>
              <a:t>Shrubs</a:t>
            </a:r>
          </a:p>
          <a:p>
            <a:r>
              <a:rPr lang="en-US" dirty="0" smtClean="0"/>
              <a:t>Barren</a:t>
            </a:r>
          </a:p>
          <a:p>
            <a:r>
              <a:rPr lang="en-US" dirty="0" smtClean="0"/>
              <a:t>Sparse vegetation</a:t>
            </a:r>
          </a:p>
          <a:p>
            <a:r>
              <a:rPr lang="en-US" dirty="0" smtClean="0"/>
              <a:t>Bare soil</a:t>
            </a:r>
          </a:p>
          <a:p>
            <a:r>
              <a:rPr lang="en-US" dirty="0" smtClean="0"/>
              <a:t>Bare soil – water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Unsupervised Classification, 15 classes</a:t>
            </a:r>
            <a:br>
              <a:rPr lang="en-US" dirty="0" smtClean="0"/>
            </a:br>
            <a:r>
              <a:rPr lang="en-US" dirty="0" smtClean="0"/>
              <a:t>Before King Fire</a:t>
            </a:r>
            <a:endParaRPr lang="en-US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172200"/>
            <a:ext cx="396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371600"/>
            <a:ext cx="3699019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1524000"/>
            <a:ext cx="3487865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62600" y="1219200"/>
            <a:ext cx="3124200" cy="4572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Land Cover Types</a:t>
            </a:r>
          </a:p>
          <a:p>
            <a:r>
              <a:rPr lang="en-US" dirty="0" smtClean="0"/>
              <a:t>Shadow</a:t>
            </a:r>
          </a:p>
          <a:p>
            <a:r>
              <a:rPr lang="en-US" dirty="0" smtClean="0"/>
              <a:t>High density forest</a:t>
            </a:r>
          </a:p>
          <a:p>
            <a:r>
              <a:rPr lang="en-US" dirty="0" smtClean="0"/>
              <a:t>Med density forest</a:t>
            </a:r>
          </a:p>
          <a:p>
            <a:r>
              <a:rPr lang="en-US" dirty="0" smtClean="0"/>
              <a:t>Low density forest</a:t>
            </a:r>
          </a:p>
          <a:p>
            <a:r>
              <a:rPr lang="en-US" dirty="0" smtClean="0"/>
              <a:t>Shrubs</a:t>
            </a:r>
          </a:p>
          <a:p>
            <a:r>
              <a:rPr lang="en-US" dirty="0" smtClean="0"/>
              <a:t>Barren</a:t>
            </a:r>
          </a:p>
          <a:p>
            <a:r>
              <a:rPr lang="en-US" dirty="0" smtClean="0"/>
              <a:t>Sparse vegetation</a:t>
            </a:r>
          </a:p>
          <a:p>
            <a:r>
              <a:rPr lang="en-US" dirty="0" smtClean="0"/>
              <a:t>Bare soil</a:t>
            </a:r>
          </a:p>
          <a:p>
            <a:r>
              <a:rPr lang="en-US" dirty="0" smtClean="0"/>
              <a:t>Bare soil – water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Unsupervised Classification, 15 classes</a:t>
            </a:r>
            <a:br>
              <a:rPr lang="en-US" dirty="0" smtClean="0"/>
            </a:br>
            <a:r>
              <a:rPr lang="en-US" dirty="0" smtClean="0"/>
              <a:t>After King Fire</a:t>
            </a:r>
            <a:endParaRPr lang="en-US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00200"/>
            <a:ext cx="3396063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1828800"/>
            <a:ext cx="3321769" cy="437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5715000"/>
            <a:ext cx="3919537" cy="95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of Unsupervised Classification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846605"/>
            <a:ext cx="4114800" cy="544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4800" y="838200"/>
            <a:ext cx="4191000" cy="5518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457200" y="1676400"/>
            <a:ext cx="1892808" cy="941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Before Fire</a:t>
            </a:r>
            <a:endParaRPr lang="en-US" sz="2000" b="1" dirty="0"/>
          </a:p>
        </p:txBody>
      </p:sp>
      <p:sp>
        <p:nvSpPr>
          <p:cNvPr id="7" name="Right Arrow 6"/>
          <p:cNvSpPr/>
          <p:nvPr/>
        </p:nvSpPr>
        <p:spPr>
          <a:xfrm>
            <a:off x="4648200" y="1524000"/>
            <a:ext cx="1816608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After Fire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Reclassified using Same Land Cover Type</a:t>
            </a:r>
            <a:endParaRPr lang="en-US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47356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905000"/>
            <a:ext cx="304692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Symbolized by land cover type</a:t>
            </a:r>
            <a:endParaRPr lang="en-U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295400"/>
            <a:ext cx="41211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91100" y="1219200"/>
            <a:ext cx="4152900" cy="540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1524000"/>
            <a:ext cx="2004587" cy="255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>
            <a:off x="457200" y="1752600"/>
            <a:ext cx="1892808" cy="941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Before Fire</a:t>
            </a:r>
            <a:endParaRPr lang="en-US" sz="2000" b="1" dirty="0"/>
          </a:p>
        </p:txBody>
      </p:sp>
      <p:sp>
        <p:nvSpPr>
          <p:cNvPr id="8" name="Right Arrow 7"/>
          <p:cNvSpPr/>
          <p:nvPr/>
        </p:nvSpPr>
        <p:spPr>
          <a:xfrm>
            <a:off x="3581400" y="4343400"/>
            <a:ext cx="1816608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After Fire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Cell Count and % Change for Land Cover Types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1447804"/>
          <a:ext cx="8305799" cy="4267194"/>
        </p:xfrm>
        <a:graphic>
          <a:graphicData uri="http://schemas.openxmlformats.org/drawingml/2006/table">
            <a:tbl>
              <a:tblPr/>
              <a:tblGrid>
                <a:gridCol w="2209800"/>
                <a:gridCol w="1066800"/>
                <a:gridCol w="990600"/>
                <a:gridCol w="990600"/>
                <a:gridCol w="990600"/>
                <a:gridCol w="990600"/>
                <a:gridCol w="1066799"/>
              </a:tblGrid>
              <a:tr h="353147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9/3/2014, Before Fire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10/21/2015, After Fire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Land Cover Type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Shadow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19179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22615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High Density Forest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45551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35320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-2.33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Medium Density Forest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72316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66163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-1.40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Low Density Forest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36139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-3.96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Sparse 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39584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-13.04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96890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Shrubs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179932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40.95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36.55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-36.55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Barren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17924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-5.92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Bare Soil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17672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-25.26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128695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29.29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67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Bare Soil-Water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11145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786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NDVI – </a:t>
            </a:r>
            <a:r>
              <a:rPr lang="en-US" sz="3300" dirty="0" smtClean="0"/>
              <a:t>Normalized Difference Vegetation Index</a:t>
            </a:r>
            <a:endParaRPr lang="en-US" sz="33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2286000" cy="126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0450" y="1066800"/>
            <a:ext cx="42735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1143000"/>
            <a:ext cx="41275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429000"/>
            <a:ext cx="14382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1676400"/>
            <a:ext cx="1504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NDVI Reclassify for Comparison with Unsupervised Classification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49091"/>
          <a:stretch>
            <a:fillRect/>
          </a:stretch>
        </p:blipFill>
        <p:spPr bwMode="auto">
          <a:xfrm>
            <a:off x="4800600" y="1447800"/>
            <a:ext cx="2971800" cy="100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b="19005"/>
          <a:stretch>
            <a:fillRect/>
          </a:stretch>
        </p:blipFill>
        <p:spPr bwMode="auto">
          <a:xfrm>
            <a:off x="0" y="4003467"/>
            <a:ext cx="5557471" cy="285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56427" y="457200"/>
            <a:ext cx="3687573" cy="49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3292" t="38908" r="19753" b="4096"/>
          <a:stretch>
            <a:fillRect/>
          </a:stretch>
        </p:blipFill>
        <p:spPr bwMode="auto">
          <a:xfrm>
            <a:off x="457200" y="1447800"/>
            <a:ext cx="4274766" cy="254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5410200"/>
            <a:ext cx="248194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Reclassify Land Cover Types for Comparison with NDVI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4140777" cy="452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53149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533400"/>
            <a:ext cx="327681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6831" y="2514600"/>
            <a:ext cx="312716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NDVI vs. Unsupervised Classification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447800"/>
          <a:ext cx="6705600" cy="1981199"/>
        </p:xfrm>
        <a:graphic>
          <a:graphicData uri="http://schemas.openxmlformats.org/drawingml/2006/table">
            <a:tbl>
              <a:tblPr/>
              <a:tblGrid>
                <a:gridCol w="1524000"/>
                <a:gridCol w="1066800"/>
                <a:gridCol w="990600"/>
                <a:gridCol w="1066800"/>
                <a:gridCol w="1066800"/>
                <a:gridCol w="990600"/>
              </a:tblGrid>
              <a:tr h="360667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9/3/2014, Before Fire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NDVI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853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Cover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Differ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6066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65920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32102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-7.12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6066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373522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407340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92.69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60667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00" y="3810000"/>
          <a:ext cx="6781800" cy="2580642"/>
        </p:xfrm>
        <a:graphic>
          <a:graphicData uri="http://schemas.openxmlformats.org/drawingml/2006/table">
            <a:tbl>
              <a:tblPr/>
              <a:tblGrid>
                <a:gridCol w="1524000"/>
                <a:gridCol w="1066800"/>
                <a:gridCol w="990600"/>
                <a:gridCol w="1066800"/>
                <a:gridCol w="1137722"/>
                <a:gridCol w="995878"/>
              </a:tblGrid>
              <a:tr h="48864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6" marR="6046" marT="60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10/21/2015, After Fire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NDVI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0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Cover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Differ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4886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Vegetation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203017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46.20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239597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54.52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8.32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886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Vegetation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236425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53.80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199845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45.48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-8.32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8864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6" marR="6046" marT="60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6046" marR="6046" marT="6046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6" marR="6046" marT="6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6" marR="6046" marT="60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NDVI Before vs. NDVI After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00200"/>
          <a:ext cx="6948280" cy="2057400"/>
        </p:xfrm>
        <a:graphic>
          <a:graphicData uri="http://schemas.openxmlformats.org/drawingml/2006/table">
            <a:tbl>
              <a:tblPr/>
              <a:tblGrid>
                <a:gridCol w="1447802"/>
                <a:gridCol w="1143000"/>
                <a:gridCol w="1143000"/>
                <a:gridCol w="1098015"/>
                <a:gridCol w="973462"/>
                <a:gridCol w="1143001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NDVI, Before Fire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NDVI, After Fire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00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Cover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269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32102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239597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54.52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278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407340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92.69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199845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45.48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-47.22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40554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3276600"/>
            <a:ext cx="2590800" cy="344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3352800"/>
            <a:ext cx="2559027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524000"/>
          <a:ext cx="7467600" cy="1945148"/>
        </p:xfrm>
        <a:graphic>
          <a:graphicData uri="http://schemas.openxmlformats.org/drawingml/2006/table">
            <a:tbl>
              <a:tblPr/>
              <a:tblGrid>
                <a:gridCol w="1525970"/>
                <a:gridCol w="889045"/>
                <a:gridCol w="1341465"/>
                <a:gridCol w="1288807"/>
                <a:gridCol w="1191288"/>
                <a:gridCol w="1231025"/>
              </a:tblGrid>
              <a:tr h="35350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9/3/2014, Before Fire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10/21/2015, After Fire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61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Cover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Cell Count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3229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65920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203017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51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Vegetation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373522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236425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53.80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-31.20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51547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439442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Change in Vegetation</a:t>
            </a:r>
            <a:endParaRPr lang="en-US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3197570"/>
            <a:ext cx="2743200" cy="3660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3079740"/>
            <a:ext cx="2819400" cy="377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Unsupervised Classification is a good starting point for comparing land cover types</a:t>
            </a:r>
          </a:p>
          <a:p>
            <a:r>
              <a:rPr lang="en-US" dirty="0" smtClean="0"/>
              <a:t>NDVI provides index values ranging from -1 to 1</a:t>
            </a:r>
          </a:p>
          <a:p>
            <a:pPr lvl="1"/>
            <a:r>
              <a:rPr lang="en-US" dirty="0" smtClean="0"/>
              <a:t>Values close to zero represent rock and bare soil</a:t>
            </a:r>
          </a:p>
          <a:p>
            <a:pPr lvl="1"/>
            <a:r>
              <a:rPr lang="en-US" dirty="0" smtClean="0"/>
              <a:t>Values close to 1 represent healthy, dense vegetation</a:t>
            </a:r>
          </a:p>
          <a:p>
            <a:pPr lvl="0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Unsupervised Classification &amp; NDVI</a:t>
            </a:r>
          </a:p>
          <a:p>
            <a:pPr lvl="1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Less than 8.5% difference between output comparison</a:t>
            </a:r>
          </a:p>
          <a:p>
            <a:pPr lvl="0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Shadows, water, and bare soil need more work</a:t>
            </a:r>
          </a:p>
          <a:p>
            <a:pPr lvl="1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Perform Supervised Classification</a:t>
            </a:r>
          </a:p>
          <a:p>
            <a:pPr lvl="1">
              <a:buClr>
                <a:srgbClr val="F3A447"/>
              </a:buClr>
            </a:pPr>
            <a:r>
              <a:rPr lang="en-US" dirty="0" smtClean="0">
                <a:solidFill>
                  <a:prstClr val="white"/>
                </a:solidFill>
              </a:rPr>
              <a:t>Need Accuracy Assessment</a:t>
            </a:r>
          </a:p>
          <a:p>
            <a:pPr lvl="1">
              <a:buClr>
                <a:srgbClr val="F3A447"/>
              </a:buClr>
            </a:pPr>
            <a:endParaRPr lang="en-US" dirty="0" smtClean="0">
              <a:solidFill>
                <a:prstClr val="white"/>
              </a:solidFill>
            </a:endParaRPr>
          </a:p>
          <a:p>
            <a:pPr lvl="1">
              <a:buClr>
                <a:srgbClr val="F3A447"/>
              </a:buClr>
            </a:pPr>
            <a:endParaRPr lang="en-US" dirty="0" smtClean="0">
              <a:solidFill>
                <a:prstClr val="white"/>
              </a:solidFill>
            </a:endParaRP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Landsat 8 OLI &amp; TIRS information, </a:t>
            </a:r>
            <a:r>
              <a:rPr lang="en-US" sz="1400" dirty="0" smtClean="0">
                <a:hlinkClick r:id="rId2"/>
              </a:rPr>
              <a:t>https://lta.cr.usgs.gov/L8</a:t>
            </a:r>
            <a:endParaRPr lang="en-US" sz="1400" dirty="0" smtClean="0"/>
          </a:p>
          <a:p>
            <a:r>
              <a:rPr lang="en-US" sz="1400" dirty="0" smtClean="0"/>
              <a:t>Image of King Fire overlaid on map of the South Bay, </a:t>
            </a:r>
            <a:r>
              <a:rPr lang="en-US" sz="1400" dirty="0" smtClean="0">
                <a:hlinkClick r:id="rId3"/>
              </a:rPr>
              <a:t>https://ww2.kqed.org/news/2014/09/18/king-fire-update-pollock-pines-el-dorado-county/</a:t>
            </a:r>
            <a:endParaRPr lang="en-US" sz="1400" dirty="0" smtClean="0"/>
          </a:p>
          <a:p>
            <a:r>
              <a:rPr lang="en-US" sz="1400" dirty="0" smtClean="0"/>
              <a:t>USFS Vegetation Burn Data, </a:t>
            </a:r>
            <a:r>
              <a:rPr lang="en-US" sz="1400" dirty="0" smtClean="0">
                <a:hlinkClick r:id="rId4"/>
              </a:rPr>
              <a:t>http://www.fs.usda.gov/detail/r5/landmanagement/gis/?cid=stelprd3805100</a:t>
            </a:r>
            <a:endParaRPr lang="en-US" sz="1400" dirty="0" smtClean="0"/>
          </a:p>
          <a:p>
            <a:r>
              <a:rPr lang="en-US" sz="1400" dirty="0" smtClean="0"/>
              <a:t>Earth Explorer, </a:t>
            </a:r>
            <a:r>
              <a:rPr lang="en-US" sz="1400" dirty="0" smtClean="0">
                <a:hlinkClick r:id="rId5"/>
              </a:rPr>
              <a:t>https://earthexplorer.usgs.gov/</a:t>
            </a:r>
            <a:endParaRPr lang="en-US" sz="1400" dirty="0" smtClean="0"/>
          </a:p>
          <a:p>
            <a:r>
              <a:rPr lang="en-US" sz="1400" dirty="0" smtClean="0"/>
              <a:t>Landsat Program information: </a:t>
            </a:r>
            <a:r>
              <a:rPr lang="en-US" sz="1400" dirty="0" smtClean="0">
                <a:hlinkClick r:id="rId6"/>
              </a:rPr>
              <a:t>http://gisgeography.com/landsat-program-satellite-imagery-bands/</a:t>
            </a:r>
            <a:endParaRPr lang="en-US" sz="1400" dirty="0" smtClean="0"/>
          </a:p>
          <a:p>
            <a:r>
              <a:rPr lang="en-US" sz="1400" dirty="0" smtClean="0"/>
              <a:t>Raster Calculator, </a:t>
            </a:r>
            <a:r>
              <a:rPr lang="en-US" sz="1400" dirty="0" smtClean="0">
                <a:hlinkClick r:id="rId7"/>
              </a:rPr>
              <a:t>http://desktop.arcgis.com/en/arcmap/latest/tools/spatial-analyst-toolbox/raster-calculator.htm</a:t>
            </a:r>
            <a:endParaRPr lang="en-US" sz="1400" dirty="0" smtClean="0"/>
          </a:p>
          <a:p>
            <a:r>
              <a:rPr lang="en-US" sz="1400" dirty="0" smtClean="0"/>
              <a:t>American River College, Geog 342 class materials</a:t>
            </a:r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992</TotalTime>
  <Words>874</Words>
  <Application>Microsoft Office PowerPoint</Application>
  <PresentationFormat>On-screen Show (4:3)</PresentationFormat>
  <Paragraphs>327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Paper</vt:lpstr>
      <vt:lpstr>Remote Sensing Landscape Changes Before and After King Fire 2014</vt:lpstr>
      <vt:lpstr>King Fire</vt:lpstr>
      <vt:lpstr>Landsat 8 OLI &amp; TIRS</vt:lpstr>
      <vt:lpstr>Band Designations for Landsat 8</vt:lpstr>
      <vt:lpstr>Band Combinations for Landsat8</vt:lpstr>
      <vt:lpstr>Before Fire 9/3/2014</vt:lpstr>
      <vt:lpstr>After Fire 10/21/2014</vt:lpstr>
      <vt:lpstr>Add Landsat Bands, Create Composite</vt:lpstr>
      <vt:lpstr>Image Analysis, Processing, Clip</vt:lpstr>
      <vt:lpstr>Landsat8 – True Color of Fire Area</vt:lpstr>
      <vt:lpstr>Unsupervised Classification, 15 classes Before King Fire</vt:lpstr>
      <vt:lpstr>Unsupervised Classification, 15 classes After King Fire</vt:lpstr>
      <vt:lpstr>Comparison of Unsupervised Classification</vt:lpstr>
      <vt:lpstr>Reclassified using Same Land Cover Type</vt:lpstr>
      <vt:lpstr>Symbolized by land cover type</vt:lpstr>
      <vt:lpstr>Comparing Cell Count and % Change for Land Cover Types</vt:lpstr>
      <vt:lpstr>NDVI – Normalized Difference Vegetation Index</vt:lpstr>
      <vt:lpstr>NDVI Reclassify for Comparison with Unsupervised Classification</vt:lpstr>
      <vt:lpstr>Reclassify Land Cover Types for Comparison with NDVI</vt:lpstr>
      <vt:lpstr>NDVI vs. Unsupervised Classification</vt:lpstr>
      <vt:lpstr>NDVI Before vs. NDVI After</vt:lpstr>
      <vt:lpstr>Overall Change in Vegetation</vt:lpstr>
      <vt:lpstr>Conclusions</vt:lpstr>
      <vt:lpstr>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Remote Sensing King Fire Comparison</dc:title>
  <dc:creator>Rocio</dc:creator>
  <cp:lastModifiedBy>Rocio</cp:lastModifiedBy>
  <cp:revision>112</cp:revision>
  <dcterms:created xsi:type="dcterms:W3CDTF">2016-12-11T23:44:13Z</dcterms:created>
  <dcterms:modified xsi:type="dcterms:W3CDTF">2016-12-13T06:49:27Z</dcterms:modified>
</cp:coreProperties>
</file>