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66" r:id="rId3"/>
    <p:sldId id="257" r:id="rId4"/>
    <p:sldId id="265" r:id="rId5"/>
    <p:sldId id="258" r:id="rId6"/>
    <p:sldId id="259" r:id="rId7"/>
    <p:sldId id="264" r:id="rId8"/>
    <p:sldId id="267" r:id="rId9"/>
    <p:sldId id="262" r:id="rId10"/>
    <p:sldId id="261" r:id="rId11"/>
    <p:sldId id="260" r:id="rId12"/>
    <p:sldId id="263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-90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07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4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3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6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35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2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6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3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5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3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5836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50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60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61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9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98D00-8C8D-4891-998D-8C6F5B23A248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EF4C9-AC7A-450E-94F4-6FBF283C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18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ol.org/pages/4182" TargetMode="External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601155"/>
            <a:ext cx="9590152" cy="2387600"/>
          </a:xfrm>
        </p:spPr>
        <p:txBody>
          <a:bodyPr>
            <a:noAutofit/>
          </a:bodyPr>
          <a:lstStyle/>
          <a:p>
            <a:r>
              <a:rPr lang="en-US" sz="4000" dirty="0"/>
              <a:t>Quantifying Efficacy of Submersed Aquatic Vegetation Management </a:t>
            </a:r>
            <a:br>
              <a:rPr lang="en-US" sz="4000" dirty="0"/>
            </a:br>
            <a:r>
              <a:rPr lang="en-US" sz="4000" dirty="0"/>
              <a:t>in the Sacramento-San Joaquin Delta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Micheal Finnell</a:t>
            </a:r>
          </a:p>
          <a:p>
            <a:r>
              <a:rPr lang="en-US" sz="2400" dirty="0"/>
              <a:t>California Department of Parks and Recreation</a:t>
            </a:r>
          </a:p>
          <a:p>
            <a:r>
              <a:rPr lang="en-US" sz="2400" dirty="0"/>
              <a:t>Division of boating and Waterways</a:t>
            </a:r>
          </a:p>
          <a:p>
            <a:r>
              <a:rPr lang="en-US" sz="2400" dirty="0"/>
              <a:t>Aquatic Invasive species Unit</a:t>
            </a:r>
          </a:p>
        </p:txBody>
      </p:sp>
    </p:spTree>
    <p:extLst>
      <p:ext uri="{BB962C8B-B14F-4D97-AF65-F5344CB8AC3E}">
        <p14:creationId xmlns:p14="http://schemas.microsoft.com/office/powerpoint/2010/main" val="23506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Purpose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Use </a:t>
            </a:r>
            <a:r>
              <a:rPr lang="en-US" sz="2800" dirty="0" err="1" smtClean="0"/>
              <a:t>hydroacoustics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dirty="0" smtClean="0"/>
              <a:t>map Submersed Aquatic Vegetation (SAV) in the Sacramento-San Joaquin </a:t>
            </a:r>
            <a:r>
              <a:rPr lang="en-US" sz="2800" dirty="0" smtClean="0"/>
              <a:t>Delta</a:t>
            </a:r>
          </a:p>
          <a:p>
            <a:r>
              <a:rPr lang="en-US" sz="2800" dirty="0" smtClean="0"/>
              <a:t>Use online GIS algorithm to process raw sonar files</a:t>
            </a:r>
            <a:endParaRPr lang="en-US" sz="2800" dirty="0" smtClean="0"/>
          </a:p>
          <a:p>
            <a:r>
              <a:rPr lang="en-US" sz="2800" dirty="0" smtClean="0"/>
              <a:t>Create a model that will process </a:t>
            </a:r>
            <a:r>
              <a:rPr lang="en-US" sz="2800" dirty="0" err="1" smtClean="0"/>
              <a:t>hydroacoustic</a:t>
            </a:r>
            <a:r>
              <a:rPr lang="en-US" sz="2800" dirty="0" smtClean="0"/>
              <a:t> </a:t>
            </a:r>
            <a:r>
              <a:rPr lang="en-US" sz="2800" dirty="0" smtClean="0"/>
              <a:t>data and produce raster-based map</a:t>
            </a:r>
          </a:p>
          <a:p>
            <a:r>
              <a:rPr lang="en-US" sz="2800" dirty="0" smtClean="0"/>
              <a:t>Compare </a:t>
            </a:r>
            <a:r>
              <a:rPr lang="en-US" sz="2800" dirty="0" err="1" smtClean="0"/>
              <a:t>rasters</a:t>
            </a:r>
            <a:r>
              <a:rPr lang="en-US" sz="2800" dirty="0" smtClean="0"/>
              <a:t> over time and create quantitative metric from data</a:t>
            </a:r>
          </a:p>
          <a:p>
            <a:r>
              <a:rPr lang="en-US" sz="2800" dirty="0" smtClean="0"/>
              <a:t>Provide measure of accuracy </a:t>
            </a:r>
            <a:endParaRPr lang="en-US" sz="2800" dirty="0" smtClean="0"/>
          </a:p>
          <a:p>
            <a:r>
              <a:rPr lang="en-US" sz="2800" dirty="0" smtClean="0"/>
              <a:t>Use </a:t>
            </a:r>
            <a:r>
              <a:rPr lang="en-US" sz="2800" dirty="0" smtClean="0"/>
              <a:t>metric </a:t>
            </a:r>
            <a:r>
              <a:rPr lang="en-US" sz="2800" dirty="0" smtClean="0"/>
              <a:t>for SAV </a:t>
            </a:r>
            <a:r>
              <a:rPr lang="en-US" sz="2800" dirty="0" smtClean="0"/>
              <a:t>management practices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953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1" y="367145"/>
            <a:ext cx="9905998" cy="147857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Background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4600" y="1845715"/>
            <a:ext cx="9905999" cy="3541714"/>
          </a:xfrm>
        </p:spPr>
        <p:txBody>
          <a:bodyPr>
            <a:noAutofit/>
          </a:bodyPr>
          <a:lstStyle/>
          <a:p>
            <a:r>
              <a:rPr lang="en-US" sz="2800" dirty="0"/>
              <a:t>Division of Boating and Waterways </a:t>
            </a:r>
            <a:r>
              <a:rPr lang="en-US" sz="2800" dirty="0" smtClean="0"/>
              <a:t>designated state lead agency in controlling </a:t>
            </a:r>
            <a:r>
              <a:rPr lang="en-US" sz="2800" dirty="0"/>
              <a:t>invasive aquatic </a:t>
            </a:r>
            <a:r>
              <a:rPr lang="en-US" sz="2800" dirty="0" smtClean="0"/>
              <a:t>plants in the Sacramento-San Joaquin Delta (</a:t>
            </a:r>
            <a:r>
              <a:rPr lang="en-US" altLang="en-US" sz="2800" dirty="0" smtClean="0"/>
              <a:t>Harbors </a:t>
            </a:r>
            <a:r>
              <a:rPr lang="en-US" altLang="en-US" sz="2800" dirty="0"/>
              <a:t>&amp; Navigation Code 64 &amp; 64.5</a:t>
            </a:r>
            <a:r>
              <a:rPr lang="en-US" altLang="en-US" sz="2800" dirty="0" smtClean="0"/>
              <a:t>)</a:t>
            </a:r>
            <a:endParaRPr lang="en-US" sz="2800" i="1" dirty="0" smtClean="0"/>
          </a:p>
          <a:p>
            <a:r>
              <a:rPr lang="en-US" sz="2800" dirty="0" smtClean="0"/>
              <a:t>Invasive Submersed Aquatic Vegetation (SAV) clog waterways, eco-engineer environment, and displace native species (become monocultures) </a:t>
            </a:r>
          </a:p>
          <a:p>
            <a:r>
              <a:rPr lang="en-US" sz="2800" dirty="0" smtClean="0"/>
              <a:t>Current method of control: </a:t>
            </a:r>
            <a:r>
              <a:rPr lang="en-US" sz="2800" dirty="0" err="1" smtClean="0"/>
              <a:t>Fluridone</a:t>
            </a:r>
            <a:r>
              <a:rPr lang="en-US" sz="2800" dirty="0" smtClean="0"/>
              <a:t> (herbicide)</a:t>
            </a:r>
          </a:p>
          <a:p>
            <a:pPr marL="0" indent="0">
              <a:buNone/>
            </a:pPr>
            <a:endParaRPr lang="en-US" sz="2800" dirty="0" smtClean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5680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0"/>
            <a:ext cx="9905998" cy="147857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Background 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901700" y="1364270"/>
            <a:ext cx="109474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Three </a:t>
            </a:r>
            <a:r>
              <a:rPr lang="en-US" sz="3600" dirty="0"/>
              <a:t>methods of </a:t>
            </a:r>
            <a:r>
              <a:rPr lang="en-US" sz="3600" dirty="0" smtClean="0"/>
              <a:t>monitoring and mapping </a:t>
            </a:r>
            <a:r>
              <a:rPr lang="en-US" sz="3600" dirty="0"/>
              <a:t>SAV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Remotely sensed hyperspectral </a:t>
            </a:r>
            <a:r>
              <a:rPr lang="en-US" sz="2800" dirty="0" smtClean="0"/>
              <a:t>imagery from outside agencies</a:t>
            </a: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Time intensive, costly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Rigorous scheduling for imagery to be collected during low tide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Questionable whether funding for Delta-wide project will continue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prstClr val="white"/>
                </a:solidFill>
              </a:rPr>
              <a:t>Hydroacoustic</a:t>
            </a:r>
            <a:r>
              <a:rPr lang="en-US" sz="2800" dirty="0">
                <a:solidFill>
                  <a:prstClr val="white"/>
                </a:solidFill>
              </a:rPr>
              <a:t> (sonar</a:t>
            </a:r>
            <a:r>
              <a:rPr lang="en-US" sz="2800" dirty="0" smtClean="0">
                <a:solidFill>
                  <a:prstClr val="white"/>
                </a:solidFill>
              </a:rPr>
              <a:t>)</a:t>
            </a:r>
            <a:endParaRPr lang="en-US" sz="2800" dirty="0">
              <a:solidFill>
                <a:prstClr val="white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</a:rPr>
              <a:t>DBW currently using commercial grade and </a:t>
            </a:r>
            <a:r>
              <a:rPr lang="en-US" sz="2800" dirty="0" smtClean="0">
                <a:solidFill>
                  <a:prstClr val="white"/>
                </a:solidFill>
              </a:rPr>
              <a:t>online GIS platform, </a:t>
            </a:r>
            <a:r>
              <a:rPr lang="en-US" sz="2800" dirty="0" err="1" smtClean="0">
                <a:solidFill>
                  <a:prstClr val="white"/>
                </a:solidFill>
              </a:rPr>
              <a:t>BioBase</a:t>
            </a:r>
            <a:r>
              <a:rPr lang="en-US" sz="2800" dirty="0" smtClean="0">
                <a:solidFill>
                  <a:prstClr val="white"/>
                </a:solidFill>
              </a:rPr>
              <a:t> (www.cibiobase.com)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white"/>
                </a:solidFill>
              </a:rPr>
              <a:t>Field Surveys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white"/>
                </a:solidFill>
              </a:rPr>
              <a:t>Only method that can determine exact species composition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prstClr val="white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white"/>
              </a:solidFill>
            </a:endParaRPr>
          </a:p>
          <a:p>
            <a:pPr lvl="0"/>
            <a:r>
              <a:rPr lang="en-US" sz="2800" dirty="0" smtClean="0">
                <a:solidFill>
                  <a:prstClr val="white"/>
                </a:solidFill>
              </a:rPr>
              <a:t> </a:t>
            </a:r>
            <a:endParaRPr lang="en-US" sz="2800" dirty="0">
              <a:solidFill>
                <a:prstClr val="white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prstClr val="white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45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1" y="224818"/>
            <a:ext cx="9905998" cy="72768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Invasive SAV Species</a:t>
            </a:r>
          </a:p>
        </p:txBody>
      </p:sp>
      <p:pic>
        <p:nvPicPr>
          <p:cNvPr id="6" name="Picture 5"/>
          <p:cNvPicPr>
            <a:picLocks noGrp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433" y="3890851"/>
            <a:ext cx="3657600" cy="27432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394" y="3784600"/>
            <a:ext cx="3657600" cy="27432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853218" y="5545296"/>
            <a:ext cx="25359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lang="en-US" sz="2000" dirty="0">
              <a:latin typeface="+mj-lt"/>
            </a:endParaRPr>
          </a:p>
          <a:p>
            <a:pPr algn="ctr"/>
            <a:r>
              <a:rPr lang="en-US" sz="2000" dirty="0" smtClean="0">
                <a:latin typeface="+mj-lt"/>
              </a:rPr>
              <a:t>Fanwort</a:t>
            </a:r>
          </a:p>
          <a:p>
            <a:pPr algn="ctr"/>
            <a:r>
              <a:rPr lang="en-US" sz="2000" dirty="0" smtClean="0">
                <a:latin typeface="+mj-lt"/>
              </a:rPr>
              <a:t>(</a:t>
            </a:r>
            <a:r>
              <a:rPr lang="en-US" sz="2000" dirty="0" err="1" smtClean="0">
                <a:latin typeface="+mj-lt"/>
              </a:rPr>
              <a:t>Cabomba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caroliniana</a:t>
            </a:r>
            <a:r>
              <a:rPr lang="en-US" sz="2000" dirty="0">
                <a:latin typeface="+mj-lt"/>
              </a:rPr>
              <a:t>)</a:t>
            </a:r>
            <a:endParaRPr lang="en-US" altLang="en-US" sz="2000" dirty="0">
              <a:latin typeface="+mj-lt"/>
            </a:endParaRPr>
          </a:p>
        </p:txBody>
      </p:sp>
      <p:pic>
        <p:nvPicPr>
          <p:cNvPr id="12" name="Picture 2" descr="IMG_011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9" y="996950"/>
            <a:ext cx="3657600" cy="27432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025548" y="3005207"/>
            <a:ext cx="22891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Brazilian waterweed</a:t>
            </a:r>
          </a:p>
          <a:p>
            <a:pPr algn="ctr"/>
            <a:r>
              <a:rPr lang="en-US" sz="2000" i="1" dirty="0"/>
              <a:t>(Egeria </a:t>
            </a:r>
            <a:r>
              <a:rPr lang="en-US" sz="2000" i="1" dirty="0" err="1"/>
              <a:t>densa</a:t>
            </a:r>
            <a:r>
              <a:rPr lang="en-US" sz="2000" i="1" dirty="0"/>
              <a:t>)</a:t>
            </a:r>
            <a:endParaRPr lang="en-US" sz="2000" dirty="0"/>
          </a:p>
        </p:txBody>
      </p:sp>
      <p:pic>
        <p:nvPicPr>
          <p:cNvPr id="2050" name="Picture 2" descr="PotamogetonCrispus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85659"/>
            <a:ext cx="3657600" cy="27432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5065510" y="3035988"/>
            <a:ext cx="2184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/>
              <a:t>curlyleaf</a:t>
            </a:r>
            <a:r>
              <a:rPr lang="en-US" dirty="0"/>
              <a:t> pondweed </a:t>
            </a:r>
          </a:p>
          <a:p>
            <a:r>
              <a:rPr lang="en-US" dirty="0"/>
              <a:t>(</a:t>
            </a:r>
            <a:r>
              <a:rPr lang="en-US" i="1" dirty="0" err="1"/>
              <a:t>Potamogeton</a:t>
            </a:r>
            <a:r>
              <a:rPr lang="en-US" i="1" dirty="0"/>
              <a:t> </a:t>
            </a:r>
            <a:r>
              <a:rPr lang="en-US" i="1" dirty="0" err="1"/>
              <a:t>crispus</a:t>
            </a:r>
            <a:r>
              <a:rPr lang="en-US" dirty="0"/>
              <a:t>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588" y="969893"/>
            <a:ext cx="3657600" cy="274320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723110" y="3035988"/>
            <a:ext cx="28925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 smtClean="0">
                <a:latin typeface="+mj-lt"/>
              </a:rPr>
              <a:t>Coontail</a:t>
            </a:r>
            <a:endParaRPr lang="en-US" altLang="en-US" sz="2000" dirty="0" smtClean="0">
              <a:latin typeface="+mj-lt"/>
            </a:endParaRPr>
          </a:p>
          <a:p>
            <a:pPr algn="ctr"/>
            <a:r>
              <a:rPr lang="en-US" altLang="en-US" sz="2000" dirty="0" smtClean="0">
                <a:latin typeface="+mj-lt"/>
              </a:rPr>
              <a:t>(</a:t>
            </a:r>
            <a:r>
              <a:rPr lang="en-US" sz="2000" i="1" dirty="0" err="1">
                <a:latin typeface="+mj-lt"/>
              </a:rPr>
              <a:t>Ceratophyllum</a:t>
            </a:r>
            <a:r>
              <a:rPr lang="en-US" sz="2000" i="1" dirty="0">
                <a:latin typeface="+mj-lt"/>
              </a:rPr>
              <a:t> </a:t>
            </a:r>
            <a:r>
              <a:rPr lang="en-US" sz="2000" i="1" dirty="0" err="1" smtClean="0">
                <a:latin typeface="+mj-lt"/>
              </a:rPr>
              <a:t>demersum</a:t>
            </a:r>
            <a:r>
              <a:rPr lang="en-US" sz="2000" dirty="0" smtClean="0">
                <a:latin typeface="+mj-lt"/>
              </a:rPr>
              <a:t>)</a:t>
            </a:r>
            <a:endParaRPr lang="en-US" alt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380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45553"/>
            <a:ext cx="9905998" cy="71498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Native SAV Species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67" y="3848485"/>
            <a:ext cx="3657600" cy="274320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5" y="846510"/>
            <a:ext cx="3657601" cy="274320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3852" y="846510"/>
            <a:ext cx="3657600" cy="274320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71" y="3905885"/>
            <a:ext cx="3657600" cy="274320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1" y="3905885"/>
            <a:ext cx="3657600" cy="274320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9140029" y="6189175"/>
            <a:ext cx="1757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/>
              <a:t>Potamogeton</a:t>
            </a:r>
            <a:r>
              <a:rPr lang="en-US" dirty="0"/>
              <a:t> sp.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48126" y="6125909"/>
            <a:ext cx="2495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/>
              <a:t>Potamogeton</a:t>
            </a:r>
            <a:r>
              <a:rPr lang="en-US" i="1" dirty="0"/>
              <a:t> </a:t>
            </a:r>
            <a:r>
              <a:rPr lang="en-US" i="1" dirty="0" err="1"/>
              <a:t>richardsonii</a:t>
            </a:r>
            <a:endParaRPr lang="en-US" i="1" dirty="0"/>
          </a:p>
        </p:txBody>
      </p:sp>
      <p:sp>
        <p:nvSpPr>
          <p:cNvPr id="12" name="Rectangle 11"/>
          <p:cNvSpPr/>
          <p:nvPr/>
        </p:nvSpPr>
        <p:spPr>
          <a:xfrm>
            <a:off x="8840866" y="2937370"/>
            <a:ext cx="274357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Threadleaf</a:t>
            </a:r>
            <a:r>
              <a:rPr lang="en-US" b="1" dirty="0">
                <a:solidFill>
                  <a:schemeClr val="bg1"/>
                </a:solidFill>
              </a:rPr>
              <a:t> pondweed</a:t>
            </a:r>
          </a:p>
          <a:p>
            <a:r>
              <a:rPr lang="en-US" b="1" dirty="0">
                <a:solidFill>
                  <a:schemeClr val="bg1"/>
                </a:solidFill>
              </a:rPr>
              <a:t>(</a:t>
            </a:r>
            <a:r>
              <a:rPr lang="en-US" b="1" i="1" dirty="0" err="1">
                <a:solidFill>
                  <a:schemeClr val="bg1"/>
                </a:solidFill>
              </a:rPr>
              <a:t>Potomogeton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diversifoliosus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58330" y="5945356"/>
            <a:ext cx="22490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American pondweed </a:t>
            </a:r>
          </a:p>
          <a:p>
            <a:r>
              <a:rPr lang="en-US" dirty="0"/>
              <a:t>(</a:t>
            </a:r>
            <a:r>
              <a:rPr lang="en-US" i="1" dirty="0" err="1"/>
              <a:t>Potamogeton</a:t>
            </a:r>
            <a:r>
              <a:rPr lang="en-US" i="1" dirty="0"/>
              <a:t> </a:t>
            </a:r>
            <a:r>
              <a:rPr lang="en-US" i="1" dirty="0" err="1"/>
              <a:t>nodosus</a:t>
            </a:r>
            <a:r>
              <a:rPr lang="en-US" dirty="0"/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69465" y="2942763"/>
            <a:ext cx="20896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sago pondweed </a:t>
            </a:r>
          </a:p>
          <a:p>
            <a:r>
              <a:rPr lang="en-US" dirty="0"/>
              <a:t>(</a:t>
            </a:r>
            <a:r>
              <a:rPr lang="en-US" i="1" dirty="0" err="1"/>
              <a:t>Stuckenia</a:t>
            </a:r>
            <a:r>
              <a:rPr lang="en-US" i="1" dirty="0"/>
              <a:t> </a:t>
            </a:r>
            <a:r>
              <a:rPr lang="en-US" i="1" dirty="0" err="1"/>
              <a:t>pectinata</a:t>
            </a:r>
            <a:r>
              <a:rPr lang="en-US" dirty="0"/>
              <a:t>) </a:t>
            </a:r>
          </a:p>
        </p:txBody>
      </p:sp>
      <p:pic>
        <p:nvPicPr>
          <p:cNvPr id="1026" name="Picture 2" descr="http://3.bp.blogspot.com/_VA6LePZ6KNY/SbSi0HO8VwI/AAAAAAAABdw/VBdeVGEP6Yg/s320/Elodea+canadensis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30" y="846509"/>
            <a:ext cx="3657600" cy="27432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988940" y="945813"/>
            <a:ext cx="20735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common waterweed </a:t>
            </a:r>
          </a:p>
          <a:p>
            <a:r>
              <a:rPr lang="en-US" dirty="0"/>
              <a:t>(</a:t>
            </a:r>
            <a:r>
              <a:rPr lang="en-US" i="1" dirty="0"/>
              <a:t>Elodea </a:t>
            </a:r>
            <a:r>
              <a:rPr lang="en-US" i="1" dirty="0" err="1"/>
              <a:t>canadensis</a:t>
            </a:r>
            <a:r>
              <a:rPr lang="en-US" dirty="0"/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45275" y="3265925"/>
            <a:ext cx="2209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Photo by </a:t>
            </a:r>
            <a:r>
              <a:rPr lang="en-US" i="1" dirty="0" err="1">
                <a:hlinkClick r:id="rId8"/>
              </a:rPr>
              <a:t>Ondřej</a:t>
            </a:r>
            <a:r>
              <a:rPr lang="en-US" i="1" dirty="0">
                <a:hlinkClick r:id="rId8"/>
              </a:rPr>
              <a:t> </a:t>
            </a:r>
            <a:r>
              <a:rPr lang="en-US" i="1" dirty="0" err="1">
                <a:hlinkClick r:id="rId8"/>
              </a:rPr>
              <a:t>Zicha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3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8577" y="1954924"/>
            <a:ext cx="61748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Study Area and Sites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Legal San Joaquin-Sacramento Delta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26 Sites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2424.5 surface acres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1936530" y="686321"/>
            <a:ext cx="9905998" cy="14785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Methods</a:t>
            </a:r>
            <a:endParaRPr lang="en-US" sz="4400" dirty="0"/>
          </a:p>
        </p:txBody>
      </p:sp>
      <p:pic>
        <p:nvPicPr>
          <p:cNvPr id="5" name="Picture 4" descr="E:\BiobaseTreatments_104\updatedpolygon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289" y="603504"/>
            <a:ext cx="4061935" cy="5798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38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1662112" y="495821"/>
            <a:ext cx="9905998" cy="14785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Methods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32" y="431691"/>
            <a:ext cx="4961467" cy="372110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03200" y="1384300"/>
            <a:ext cx="64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/>
              <a:t>Lowrance</a:t>
            </a:r>
            <a:r>
              <a:rPr lang="en-US" sz="2800" dirty="0" smtClean="0"/>
              <a:t> HDS5 / HDS7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Consumer-grade </a:t>
            </a:r>
            <a:r>
              <a:rPr lang="en-US" sz="2800" dirty="0" err="1" smtClean="0"/>
              <a:t>echosounder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Single Beam 20 degree </a:t>
            </a:r>
            <a:r>
              <a:rPr lang="en-US" sz="2800" dirty="0" err="1" smtClean="0"/>
              <a:t>tranducer</a:t>
            </a:r>
            <a:endParaRPr lang="en-US" sz="2800" dirty="0" smtClean="0"/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29000"/>
            <a:ext cx="4572000" cy="1666875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55700" y="5575300"/>
            <a:ext cx="803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Field transect design: </a:t>
            </a:r>
            <a:r>
              <a:rPr lang="en-US" sz="2800" dirty="0" smtClean="0"/>
              <a:t>10 </a:t>
            </a:r>
            <a:r>
              <a:rPr lang="en-US" sz="2800" dirty="0" smtClean="0"/>
              <a:t>– 30 meters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737" y="4522787"/>
            <a:ext cx="2752725" cy="2105025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358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1412" y="191021"/>
            <a:ext cx="9905998" cy="147857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Methods: THE DATA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526946"/>
            <a:ext cx="9915524" cy="480443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6602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220" y="1427766"/>
            <a:ext cx="7495560" cy="4598117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999655" y="1427766"/>
            <a:ext cx="3578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Egeria Tool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1141412" y="191021"/>
            <a:ext cx="9905998" cy="14785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Methods: THE MODEL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1362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1" y="182880"/>
            <a:ext cx="4042338" cy="6492240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626100" y="304800"/>
            <a:ext cx="901465" cy="57531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4400" dirty="0" smtClean="0"/>
              <a:t>RESULTS</a:t>
            </a:r>
            <a:endParaRPr lang="en-US" sz="4400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228600"/>
            <a:ext cx="4003081" cy="644652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87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135" y="89861"/>
            <a:ext cx="5288239" cy="6678277"/>
          </a:xfrm>
          <a:prstGeom prst="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229710" y="613773"/>
            <a:ext cx="395714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17 Sites Mapped for Pre-Treatment and Post-Treatment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15 Sites showed improvement (decrease in </a:t>
            </a:r>
            <a:r>
              <a:rPr lang="en-US" sz="2800" dirty="0" err="1" smtClean="0"/>
              <a:t>biovolume</a:t>
            </a:r>
            <a:r>
              <a:rPr lang="en-US" sz="28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2 Sites showed increase in </a:t>
            </a:r>
            <a:r>
              <a:rPr lang="en-US" sz="2800" dirty="0" err="1" smtClean="0"/>
              <a:t>biovolume</a:t>
            </a:r>
            <a:r>
              <a:rPr lang="en-US" sz="2800" dirty="0" smtClean="0"/>
              <a:t> even after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Overall Mean Percent </a:t>
            </a:r>
            <a:r>
              <a:rPr lang="en-US" sz="2800" dirty="0" err="1" smtClean="0"/>
              <a:t>Biovolume</a:t>
            </a:r>
            <a:r>
              <a:rPr lang="en-US" sz="2800" dirty="0" smtClean="0"/>
              <a:t> Reduction: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-</a:t>
            </a:r>
            <a:r>
              <a:rPr lang="en-US" sz="2800" dirty="0" smtClean="0"/>
              <a:t>7.65</a:t>
            </a:r>
            <a:r>
              <a:rPr lang="en-US" sz="2800" u="sng" dirty="0" smtClean="0"/>
              <a:t>+</a:t>
            </a:r>
            <a:r>
              <a:rPr lang="en-US" sz="2800" dirty="0" smtClean="0"/>
              <a:t> 8.44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(</a:t>
            </a:r>
            <a:r>
              <a:rPr lang="en-US" sz="2800" dirty="0"/>
              <a:t>t = -1.9209, </a:t>
            </a:r>
            <a:r>
              <a:rPr lang="en-US" sz="2800" dirty="0" err="1"/>
              <a:t>df</a:t>
            </a:r>
            <a:r>
              <a:rPr lang="en-US" sz="2800" dirty="0"/>
              <a:t> = 16</a:t>
            </a:r>
            <a:r>
              <a:rPr lang="en-US" sz="2800" dirty="0" smtClean="0"/>
              <a:t>,</a:t>
            </a:r>
          </a:p>
          <a:p>
            <a:r>
              <a:rPr lang="en-US" sz="2800" dirty="0" smtClean="0"/>
              <a:t>    p </a:t>
            </a:r>
            <a:r>
              <a:rPr lang="en-US" sz="2800" dirty="0"/>
              <a:t>= </a:t>
            </a:r>
            <a:r>
              <a:rPr lang="en-US" sz="2800" dirty="0" smtClean="0"/>
              <a:t>0.07275)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371599" y="-20498"/>
            <a:ext cx="3673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RESULTS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0753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444" y="292100"/>
            <a:ext cx="4847937" cy="627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6056" y="707136"/>
            <a:ext cx="32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Results </a:t>
            </a:r>
            <a:r>
              <a:rPr lang="en-US" sz="4400" dirty="0" smtClean="0"/>
              <a:t>Accuracy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" y="2304288"/>
            <a:ext cx="4736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22 Geotagged Photos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Correspond with areas of high </a:t>
            </a:r>
            <a:r>
              <a:rPr lang="en-US" sz="2800" dirty="0" err="1" smtClean="0"/>
              <a:t>biovolume</a:t>
            </a:r>
            <a:r>
              <a:rPr lang="en-US" sz="2800" dirty="0" smtClean="0"/>
              <a:t> (&gt;80%)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664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5500" y="952500"/>
            <a:ext cx="787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Conclusions and Considerations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2095500" y="2070100"/>
            <a:ext cx="7518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First season results seem low, but sets baseline for future mapping and </a:t>
            </a:r>
            <a:r>
              <a:rPr lang="en-US" sz="2800" dirty="0" smtClean="0"/>
              <a:t>treatments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Hydrologic considerations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Comparison with recent hyperspectral imagery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225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2551</TotalTime>
  <Words>403</Words>
  <Application>Microsoft Office PowerPoint</Application>
  <PresentationFormat>Custom</PresentationFormat>
  <Paragraphs>85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Circuit</vt:lpstr>
      <vt:lpstr>Quantifying Efficacy of Submersed Aquatic Vegetation Management  in the Sacramento-San Joaquin Delta</vt:lpstr>
      <vt:lpstr>Purpose</vt:lpstr>
      <vt:lpstr>Background</vt:lpstr>
      <vt:lpstr>Background </vt:lpstr>
      <vt:lpstr>Invasive SAV Species</vt:lpstr>
      <vt:lpstr>Native SAV Species</vt:lpstr>
      <vt:lpstr>PowerPoint Presentation</vt:lpstr>
      <vt:lpstr>PowerPoint Presentation</vt:lpstr>
      <vt:lpstr>Methods: THE DATA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Hydroacoustic mapping of submerged Aquatic Vegetation in the Sacramento-san Joaquin Delta</dc:title>
  <dc:creator>Micheal</dc:creator>
  <cp:lastModifiedBy>Ca. Dept of Parks and Recreation</cp:lastModifiedBy>
  <cp:revision>55</cp:revision>
  <dcterms:created xsi:type="dcterms:W3CDTF">2016-12-01T20:17:23Z</dcterms:created>
  <dcterms:modified xsi:type="dcterms:W3CDTF">2016-12-13T02:46:16Z</dcterms:modified>
</cp:coreProperties>
</file>