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10"/>
  </p:notesMasterIdLst>
  <p:sldIdLst>
    <p:sldId id="256" r:id="rId2"/>
    <p:sldId id="303" r:id="rId3"/>
    <p:sldId id="299" r:id="rId4"/>
    <p:sldId id="302" r:id="rId5"/>
    <p:sldId id="304" r:id="rId6"/>
    <p:sldId id="310" r:id="rId7"/>
    <p:sldId id="309" r:id="rId8"/>
    <p:sldId id="28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27BC6-67BB-4CFD-9745-774C6398BEAE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D4B57A-BD91-4392-94FF-AA024DF0D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7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C663B75-714F-45F3-8806-826159FCC10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C14B68FF-FA79-41BC-8842-EA0F7ED995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5638800"/>
            <a:ext cx="6279572" cy="990600"/>
          </a:xfrm>
        </p:spPr>
        <p:txBody>
          <a:bodyPr>
            <a:noAutofit/>
          </a:bodyPr>
          <a:lstStyle/>
          <a:p>
            <a:r>
              <a:rPr lang="en-US" sz="2400" dirty="0" smtClean="0">
                <a:cs typeface="Arial" panose="020B0604020202020204" pitchFamily="34" charset="0"/>
              </a:rPr>
              <a:t>Elena </a:t>
            </a:r>
            <a:r>
              <a:rPr lang="en-US" sz="2400" dirty="0" err="1" smtClean="0">
                <a:cs typeface="Arial" panose="020B0604020202020204" pitchFamily="34" charset="0"/>
              </a:rPr>
              <a:t>Davert</a:t>
            </a:r>
            <a:endParaRPr lang="en-US" sz="2400" dirty="0" smtClean="0">
              <a:cs typeface="Arial" panose="020B0604020202020204" pitchFamily="34" charset="0"/>
            </a:endParaRPr>
          </a:p>
          <a:p>
            <a:r>
              <a:rPr lang="en-US" sz="2400" dirty="0" smtClean="0">
                <a:cs typeface="Arial" panose="020B0604020202020204" pitchFamily="34" charset="0"/>
              </a:rPr>
              <a:t>Geography </a:t>
            </a:r>
            <a:r>
              <a:rPr lang="en-US" sz="2400" dirty="0" smtClean="0">
                <a:cs typeface="Arial" panose="020B0604020202020204" pitchFamily="34" charset="0"/>
              </a:rPr>
              <a:t>385, Fall </a:t>
            </a:r>
            <a:r>
              <a:rPr lang="en-US" sz="2400" dirty="0" smtClean="0"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6520589" cy="2286000"/>
          </a:xfrm>
        </p:spPr>
        <p:txBody>
          <a:bodyPr/>
          <a:lstStyle/>
          <a:p>
            <a:r>
              <a:rPr lang="en-US" sz="4800" dirty="0" smtClean="0">
                <a:latin typeface="+mn-lt"/>
                <a:cs typeface="Arial" panose="020B0604020202020204" pitchFamily="34" charset="0"/>
              </a:rPr>
              <a:t>Food access in</a:t>
            </a:r>
            <a:br>
              <a:rPr lang="en-US" sz="4800" dirty="0" smtClean="0">
                <a:latin typeface="+mn-lt"/>
                <a:cs typeface="Arial" panose="020B0604020202020204" pitchFamily="34" charset="0"/>
              </a:rPr>
            </a:br>
            <a:r>
              <a:rPr lang="en-US" sz="4800" dirty="0" smtClean="0">
                <a:latin typeface="+mn-lt"/>
                <a:cs typeface="Arial" panose="020B0604020202020204" pitchFamily="34" charset="0"/>
              </a:rPr>
              <a:t>Sacramento county</a:t>
            </a:r>
            <a:endParaRPr lang="en-US" sz="1800" dirty="0"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590800" y="2590801"/>
            <a:ext cx="4082190" cy="2019301"/>
            <a:chOff x="2514600" y="380998"/>
            <a:chExt cx="4267200" cy="2133602"/>
          </a:xfrm>
        </p:grpSpPr>
        <p:sp>
          <p:nvSpPr>
            <p:cNvPr id="7" name="Rectangle 6"/>
            <p:cNvSpPr/>
            <p:nvPr/>
          </p:nvSpPr>
          <p:spPr>
            <a:xfrm>
              <a:off x="2514600" y="380998"/>
              <a:ext cx="4267200" cy="21336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610" y="495298"/>
              <a:ext cx="3929790" cy="1905001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346857" y="2590800"/>
            <a:ext cx="2035135" cy="2019302"/>
            <a:chOff x="7947067" y="1333499"/>
            <a:chExt cx="2187535" cy="2133602"/>
          </a:xfrm>
        </p:grpSpPr>
        <p:sp>
          <p:nvSpPr>
            <p:cNvPr id="6" name="Rectangle 5"/>
            <p:cNvSpPr/>
            <p:nvPr/>
          </p:nvSpPr>
          <p:spPr>
            <a:xfrm>
              <a:off x="7947067" y="1333499"/>
              <a:ext cx="2187535" cy="21336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200" y="1465613"/>
              <a:ext cx="1905002" cy="19050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834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904999"/>
            <a:ext cx="8407893" cy="4221479"/>
          </a:xfrm>
        </p:spPr>
        <p:txBody>
          <a:bodyPr>
            <a:noAutofit/>
          </a:bodyPr>
          <a:lstStyle/>
          <a:p>
            <a:r>
              <a:rPr lang="en-US" sz="3600" dirty="0" smtClean="0"/>
              <a:t>Create a </a:t>
            </a:r>
            <a:r>
              <a:rPr lang="en-US" sz="3600" dirty="0" smtClean="0"/>
              <a:t>mock-up store locator tool </a:t>
            </a:r>
            <a:endParaRPr lang="en-US" sz="3600" dirty="0" smtClean="0"/>
          </a:p>
          <a:p>
            <a:pPr lvl="1"/>
            <a:r>
              <a:rPr lang="en-US" sz="2600" dirty="0" smtClean="0"/>
              <a:t>Parse data from </a:t>
            </a:r>
            <a:r>
              <a:rPr lang="en-US" sz="2600" dirty="0" smtClean="0">
                <a:solidFill>
                  <a:srgbClr val="0070C0"/>
                </a:solidFill>
              </a:rPr>
              <a:t>Sacramento </a:t>
            </a:r>
            <a:r>
              <a:rPr lang="en-US" sz="2600" dirty="0">
                <a:solidFill>
                  <a:srgbClr val="0070C0"/>
                </a:solidFill>
              </a:rPr>
              <a:t>Food Bank &amp; Family Services</a:t>
            </a:r>
            <a:r>
              <a:rPr lang="en-US" sz="2600" dirty="0"/>
              <a:t> </a:t>
            </a:r>
            <a:r>
              <a:rPr lang="en-US" sz="2600" dirty="0" smtClean="0"/>
              <a:t>(“Food Bank”) to </a:t>
            </a:r>
            <a:r>
              <a:rPr lang="en-US" sz="2600" dirty="0"/>
              <a:t>create </a:t>
            </a:r>
            <a:r>
              <a:rPr lang="en-US" sz="2600" dirty="0" smtClean="0"/>
              <a:t>county-wide map and tables that can be easily queried</a:t>
            </a:r>
            <a:endParaRPr lang="en-US" sz="2600" dirty="0"/>
          </a:p>
          <a:p>
            <a:pPr lvl="1"/>
            <a:r>
              <a:rPr lang="en-US" sz="2600" dirty="0" smtClean="0"/>
              <a:t>Create a Web Map App through </a:t>
            </a:r>
            <a:r>
              <a:rPr lang="en-US" sz="2600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ArcGIS Online </a:t>
            </a:r>
            <a:r>
              <a:rPr lang="en-US" sz="2600" dirty="0" smtClean="0"/>
              <a:t>that allows users to explore SFBFS data via </a:t>
            </a:r>
            <a:r>
              <a:rPr lang="en-US" sz="2600" dirty="0" smtClean="0"/>
              <a:t>various </a:t>
            </a:r>
            <a:r>
              <a:rPr lang="en-US" sz="2600" dirty="0" smtClean="0"/>
              <a:t>widgets</a:t>
            </a:r>
            <a:endParaRPr lang="en-US" sz="2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PURPOSE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5608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7312"/>
            <a:ext cx="4648200" cy="4774609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2014: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Merged with Senior Gleaners, Inc.</a:t>
            </a:r>
          </a:p>
          <a:p>
            <a:r>
              <a:rPr lang="en-US" sz="3200" dirty="0" smtClean="0">
                <a:solidFill>
                  <a:srgbClr val="0070C0"/>
                </a:solidFill>
              </a:rPr>
              <a:t>2015: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Adopted partner agencies left behind after California Emergency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</a:rPr>
              <a:t>Foodlink’s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 exit from Sacramento</a:t>
            </a:r>
          </a:p>
          <a:p>
            <a:r>
              <a:rPr lang="en-US" sz="3200" dirty="0" smtClean="0">
                <a:solidFill>
                  <a:srgbClr val="0070C0"/>
                </a:solidFill>
              </a:rPr>
              <a:t>2015: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Joined the Feeding America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55847"/>
            <a:ext cx="8991600" cy="1054394"/>
          </a:xfrm>
        </p:spPr>
        <p:txBody>
          <a:bodyPr/>
          <a:lstStyle/>
          <a:p>
            <a:r>
              <a:rPr lang="en-US" sz="4000" dirty="0" smtClean="0">
                <a:latin typeface="+mn-lt"/>
                <a:cs typeface="Arial" panose="020B0604020202020204" pitchFamily="34" charset="0"/>
              </a:rPr>
              <a:t>Food bank </a:t>
            </a:r>
            <a:r>
              <a:rPr lang="en-US" sz="4000" dirty="0" smtClean="0">
                <a:latin typeface="+mn-lt"/>
                <a:cs typeface="Arial" panose="020B0604020202020204" pitchFamily="34" charset="0"/>
              </a:rPr>
              <a:t>History</a:t>
            </a:r>
            <a:endParaRPr lang="en-US" sz="4000" dirty="0"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029199" y="1757312"/>
            <a:ext cx="3581401" cy="5053417"/>
            <a:chOff x="381000" y="1728383"/>
            <a:chExt cx="3581401" cy="505341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1" r="3000"/>
            <a:stretch/>
          </p:blipFill>
          <p:spPr>
            <a:xfrm>
              <a:off x="381001" y="4534972"/>
              <a:ext cx="3581400" cy="224682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335678"/>
              <a:ext cx="3581400" cy="133692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728383"/>
              <a:ext cx="3581400" cy="1472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554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" t="1309" r="1254" b="2370"/>
          <a:stretch/>
        </p:blipFill>
        <p:spPr>
          <a:xfrm>
            <a:off x="208108" y="1656240"/>
            <a:ext cx="4135292" cy="4211160"/>
          </a:xfrm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1000" y="5410200"/>
            <a:ext cx="4040188" cy="1443251"/>
          </a:xfrm>
        </p:spPr>
        <p:txBody>
          <a:bodyPr>
            <a:noAutofit/>
          </a:bodyPr>
          <a:lstStyle/>
          <a:p>
            <a:r>
              <a:rPr lang="en-US" sz="12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2014:</a:t>
            </a:r>
          </a:p>
          <a:p>
            <a:r>
              <a:rPr lang="en-US" sz="12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12 distribution sites</a:t>
            </a:r>
          </a:p>
          <a:p>
            <a:r>
              <a:rPr lang="en-US" sz="12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Farmers market style events held in church and school parking lots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876800" y="5867400"/>
            <a:ext cx="4041775" cy="986051"/>
          </a:xfrm>
        </p:spPr>
        <p:txBody>
          <a:bodyPr>
            <a:noAutofit/>
          </a:bodyPr>
          <a:lstStyle/>
          <a:p>
            <a:r>
              <a:rPr lang="en-US" sz="12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2015:  </a:t>
            </a:r>
          </a:p>
          <a:p>
            <a:r>
              <a:rPr lang="en-US" sz="12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220 partner agencies (113 </a:t>
            </a:r>
            <a:r>
              <a:rPr lang="en-US" sz="12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open to public)</a:t>
            </a:r>
            <a:endParaRPr lang="en-US" sz="1200" dirty="0" smtClean="0">
              <a:solidFill>
                <a:schemeClr val="accent2">
                  <a:lumMod val="90000"/>
                  <a:lumOff val="1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Includes original sites plus churches, food banks, food closets, </a:t>
            </a:r>
            <a:r>
              <a:rPr lang="en-US" sz="12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apartment buildings, etc.</a:t>
            </a:r>
            <a:endParaRPr lang="en-US" sz="1200" dirty="0">
              <a:solidFill>
                <a:schemeClr val="accent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4" t="-1" r="1937" b="1866"/>
          <a:stretch/>
        </p:blipFill>
        <p:spPr>
          <a:xfrm>
            <a:off x="4849107" y="1656240"/>
            <a:ext cx="4064250" cy="4211160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 partner agencies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2537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+mn-lt"/>
                <a:cs typeface="Arial" panose="020B0604020202020204" pitchFamily="34" charset="0"/>
              </a:rPr>
              <a:t>Unsearchable pdfs…</a:t>
            </a:r>
            <a:endParaRPr lang="en-US" sz="40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996837"/>
            <a:ext cx="5086501" cy="2779449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9038"/>
            <a:ext cx="5105399" cy="5626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35"/>
          <a:stretch/>
        </p:blipFill>
        <p:spPr>
          <a:xfrm>
            <a:off x="5257799" y="2234838"/>
            <a:ext cx="3752851" cy="355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65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2819399"/>
            <a:ext cx="8407893" cy="330707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Food bank clients want to know:</a:t>
            </a:r>
          </a:p>
          <a:p>
            <a:pPr lvl="1"/>
            <a:r>
              <a:rPr lang="en-US" sz="2400" dirty="0" smtClean="0"/>
              <a:t>What sites are open today/right now?</a:t>
            </a:r>
          </a:p>
          <a:p>
            <a:pPr lvl="1"/>
            <a:r>
              <a:rPr lang="en-US" sz="2400" dirty="0" smtClean="0"/>
              <a:t>What other sites are in this neighborhood?</a:t>
            </a:r>
          </a:p>
          <a:p>
            <a:pPr lvl="1"/>
            <a:r>
              <a:rPr lang="en-US" sz="2400" dirty="0" smtClean="0"/>
              <a:t>How do I get there</a:t>
            </a:r>
            <a:r>
              <a:rPr lang="en-US" sz="2400" dirty="0" smtClean="0"/>
              <a:t>?</a:t>
            </a:r>
            <a:endParaRPr lang="en-US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Questions to consider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11099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Data Acquisition: Food Bank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152400" y="2209800"/>
            <a:ext cx="4495800" cy="441960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ranslating Event information into fields that can be queried:</a:t>
            </a:r>
          </a:p>
          <a:p>
            <a:endParaRPr lang="en-US" sz="3200" dirty="0" smtClean="0"/>
          </a:p>
          <a:p>
            <a:pPr marL="640080" lvl="2" indent="0">
              <a:buNone/>
            </a:pPr>
            <a:r>
              <a:rPr lang="en-US" sz="2800" dirty="0" smtClean="0"/>
              <a:t>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		2</a:t>
            </a:r>
            <a:endParaRPr lang="en-US" sz="2800" baseline="30000" dirty="0" smtClean="0"/>
          </a:p>
          <a:p>
            <a:pPr marL="640080" lvl="2" indent="0">
              <a:buNone/>
            </a:pPr>
            <a:r>
              <a:rPr lang="en-US" sz="2800" dirty="0" smtClean="0"/>
              <a:t>Monday	M</a:t>
            </a:r>
          </a:p>
          <a:p>
            <a:pPr marL="640080" lvl="2" indent="0">
              <a:buNone/>
            </a:pPr>
            <a:r>
              <a:rPr lang="en-US" sz="2800" dirty="0" smtClean="0"/>
              <a:t>11:30 AM	1130</a:t>
            </a:r>
          </a:p>
          <a:p>
            <a:pPr marL="640080" lvl="2" indent="0">
              <a:buNone/>
            </a:pPr>
            <a:r>
              <a:rPr lang="en-US" sz="2800" dirty="0" smtClean="0"/>
              <a:t>2:30 PM 	1430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07"/>
          <a:stretch/>
        </p:blipFill>
        <p:spPr>
          <a:xfrm>
            <a:off x="4876800" y="1676400"/>
            <a:ext cx="4048125" cy="491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3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challenges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Data </a:t>
            </a:r>
            <a:r>
              <a:rPr lang="en-US" sz="3200" dirty="0" smtClean="0"/>
              <a:t>format compatibility with AGOL</a:t>
            </a:r>
            <a:endParaRPr lang="en-US" sz="3200" dirty="0" smtClean="0"/>
          </a:p>
          <a:p>
            <a:r>
              <a:rPr lang="en-US" sz="3200" dirty="0" smtClean="0"/>
              <a:t>Using correct </a:t>
            </a:r>
            <a:r>
              <a:rPr lang="en-US" sz="3200" dirty="0" err="1" smtClean="0"/>
              <a:t>b</a:t>
            </a:r>
            <a:r>
              <a:rPr lang="en-US" sz="3200" dirty="0" err="1" smtClean="0"/>
              <a:t>oolean</a:t>
            </a:r>
            <a:r>
              <a:rPr lang="en-US" sz="3200" dirty="0" smtClean="0"/>
              <a:t> operators</a:t>
            </a:r>
          </a:p>
          <a:p>
            <a:r>
              <a:rPr lang="en-US" sz="3200" dirty="0" smtClean="0"/>
              <a:t>Creating a user-friendly interface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49707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SFBFS_Pres">
      <a:dk1>
        <a:srgbClr val="4C4C4C"/>
      </a:dk1>
      <a:lt1>
        <a:sysClr val="window" lastClr="FFFFFF"/>
      </a:lt1>
      <a:dk2>
        <a:srgbClr val="4C4C4C"/>
      </a:dk2>
      <a:lt2>
        <a:srgbClr val="FFFFFF"/>
      </a:lt2>
      <a:accent1>
        <a:srgbClr val="FFFF65"/>
      </a:accent1>
      <a:accent2>
        <a:srgbClr val="002060"/>
      </a:accent2>
      <a:accent3>
        <a:srgbClr val="FFFF65"/>
      </a:accent3>
      <a:accent4>
        <a:srgbClr val="002060"/>
      </a:accent4>
      <a:accent5>
        <a:srgbClr val="FFFF65"/>
      </a:accent5>
      <a:accent6>
        <a:srgbClr val="002060"/>
      </a:accent6>
      <a:hlink>
        <a:srgbClr val="6B9F25"/>
      </a:hlink>
      <a:folHlink>
        <a:srgbClr val="B26B02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1591</TotalTime>
  <Words>203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Franklin Gothic Medium</vt:lpstr>
      <vt:lpstr>Wingdings</vt:lpstr>
      <vt:lpstr>Wingdings 2</vt:lpstr>
      <vt:lpstr>Grid</vt:lpstr>
      <vt:lpstr>Food access in Sacramento county</vt:lpstr>
      <vt:lpstr>PURPOSE</vt:lpstr>
      <vt:lpstr>Food bank History</vt:lpstr>
      <vt:lpstr>New partner agencies</vt:lpstr>
      <vt:lpstr>Unsearchable pdfs…</vt:lpstr>
      <vt:lpstr>Questions to consider</vt:lpstr>
      <vt:lpstr>Data Acquisition: Food Bank</vt:lpstr>
      <vt:lpstr>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Landcover in Bakersfield, CA An experiment with supervised classification</dc:title>
  <dc:creator>Elena</dc:creator>
  <cp:lastModifiedBy>Davert, Elena</cp:lastModifiedBy>
  <cp:revision>88</cp:revision>
  <dcterms:created xsi:type="dcterms:W3CDTF">2015-12-14T16:38:43Z</dcterms:created>
  <dcterms:modified xsi:type="dcterms:W3CDTF">2016-12-14T02:25:26Z</dcterms:modified>
</cp:coreProperties>
</file>