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9" r:id="rId3"/>
    <p:sldId id="259" r:id="rId4"/>
    <p:sldId id="260" r:id="rId5"/>
    <p:sldId id="261" r:id="rId6"/>
    <p:sldId id="270" r:id="rId7"/>
    <p:sldId id="271" r:id="rId8"/>
    <p:sldId id="273" r:id="rId9"/>
    <p:sldId id="272" r:id="rId10"/>
    <p:sldId id="268" r:id="rId1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40323" autoAdjust="0"/>
  </p:normalViewPr>
  <p:slideViewPr>
    <p:cSldViewPr>
      <p:cViewPr varScale="1">
        <p:scale>
          <a:sx n="27" d="100"/>
          <a:sy n="27" d="100"/>
        </p:scale>
        <p:origin x="-26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1956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GIS\Liveys_School_Files\Advanced%20GIS\GIS\GIS_93_Final_Project\Support%20Material\Transfer%20to%20Flash%20Drive\Firewise%20Communities%20SIze%20Data%201605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GIS\Liveys_School_Files\Advanced%20GIS\GIS\GIS_93_Final_Project\Support%20Material\Transfer%20to%20Flash%20Drive\Firewise%20Communities%20SIze%20Data%201605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0496488286186449"/>
          <c:y val="0"/>
          <c:w val="0.62716049382716033"/>
          <c:h val="1"/>
        </c:manualLayout>
      </c:layout>
      <c:pieChart>
        <c:varyColors val="1"/>
        <c:ser>
          <c:idx val="0"/>
          <c:order val="0"/>
          <c:tx>
            <c:strRef>
              <c:f>Sheet1!$L$24</c:f>
              <c:strCache>
                <c:ptCount val="1"/>
                <c:pt idx="0">
                  <c:v>Total Acres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598.45, </a:t>
                    </a:r>
                    <a:endParaRPr lang="en-US" smtClean="0"/>
                  </a:p>
                  <a:p>
                    <a:r>
                      <a:rPr lang="en-US" smtClean="0"/>
                      <a:t>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2"/>
              <c:layout>
                <c:manualLayout>
                  <c:x val="-0.20087726013414989"/>
                  <c:y val="-0.17856481481481484"/>
                </c:manualLayout>
              </c:layout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358,943.85</a:t>
                    </a:r>
                    <a:r>
                      <a:rPr lang="en-US" dirty="0"/>
                      <a:t>, </a:t>
                    </a:r>
                    <a:endParaRPr lang="en-US" dirty="0" smtClean="0"/>
                  </a:p>
                  <a:p>
                    <a:r>
                      <a:rPr lang="en-US" dirty="0" smtClean="0"/>
                      <a:t>58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3"/>
              <c:layout>
                <c:manualLayout>
                  <c:x val="0.22597301205404879"/>
                  <c:y val="0.1136657917760280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224,047.26, </a:t>
                    </a:r>
                    <a:endParaRPr lang="en-US" dirty="0" smtClean="0"/>
                  </a:p>
                  <a:p>
                    <a:r>
                      <a:rPr lang="en-US" dirty="0" smtClean="0"/>
                      <a:t>36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200" b="1" i="0" baseline="0">
                    <a:latin typeface="Tahoma" panose="020B0604030504040204" pitchFamily="34" charset="0"/>
                  </a:defRPr>
                </a:pPr>
                <a:endParaRPr lang="en-US"/>
              </a:p>
            </c:txPr>
            <c:showVal val="1"/>
            <c:showPercent val="1"/>
            <c:showLeaderLines val="1"/>
          </c:dLbls>
          <c:cat>
            <c:strRef>
              <c:f>Sheet1!$H$25:$H$28</c:f>
              <c:strCache>
                <c:ptCount val="4"/>
                <c:pt idx="0">
                  <c:v>Within Firewise Community Totals Less Public Land</c:v>
                </c:pt>
                <c:pt idx="1">
                  <c:v>Public Lands In a Firwise Community</c:v>
                </c:pt>
                <c:pt idx="2">
                  <c:v>Nevada County Outside Firewise &amp; Not Public Lands</c:v>
                </c:pt>
                <c:pt idx="3">
                  <c:v>Public Lands Not in Firwise Communities</c:v>
                </c:pt>
              </c:strCache>
            </c:strRef>
          </c:cat>
          <c:val>
            <c:numRef>
              <c:f>Sheet1!$L$25:$L$28</c:f>
              <c:numCache>
                <c:formatCode>#,##0</c:formatCode>
                <c:ptCount val="4"/>
                <c:pt idx="0">
                  <c:v>40179.918594000024</c:v>
                </c:pt>
                <c:pt idx="1">
                  <c:v>598.44950000000006</c:v>
                </c:pt>
                <c:pt idx="2">
                  <c:v>358943.85087883688</c:v>
                </c:pt>
                <c:pt idx="3">
                  <c:v>224047.25693199999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78616433362496352"/>
          <c:y val="0.13565311956814488"/>
          <c:w val="0.20457640711577721"/>
          <c:h val="0.57709795683261222"/>
        </c:manualLayout>
      </c:layout>
      <c:txPr>
        <a:bodyPr/>
        <a:lstStyle/>
        <a:p>
          <a:pPr>
            <a:defRPr sz="1200" baseline="0">
              <a:latin typeface="Tahoma" panose="020B0604030504040204" pitchFamily="34" charset="0"/>
            </a:defRPr>
          </a:pPr>
          <a:endParaRPr lang="en-US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5.9770705745115192E-2"/>
          <c:y val="8.8321503826106249E-2"/>
          <c:w val="0.60168658605174352"/>
          <c:h val="0.89851863517060349"/>
        </c:manualLayout>
      </c:layout>
      <c:pieChart>
        <c:varyColors val="1"/>
        <c:ser>
          <c:idx val="0"/>
          <c:order val="0"/>
          <c:tx>
            <c:strRef>
              <c:f>Sheet1!$I$24</c:f>
              <c:strCache>
                <c:ptCount val="1"/>
                <c:pt idx="0">
                  <c:v>Number of Parcels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22,126, </a:t>
                    </a:r>
                    <a:endParaRPr lang="en-US" smtClean="0"/>
                  </a:p>
                  <a:p>
                    <a:r>
                      <a:rPr lang="en-US" smtClean="0"/>
                      <a:t>35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55, </a:t>
                    </a:r>
                    <a:endParaRPr lang="en-US" smtClean="0"/>
                  </a:p>
                  <a:p>
                    <a:r>
                      <a:rPr lang="en-US" smtClean="0"/>
                      <a:t>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2"/>
              <c:layout>
                <c:manualLayout>
                  <c:x val="0.13588722416642376"/>
                  <c:y val="-0.23771728919965099"/>
                </c:manualLayout>
              </c:layout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39,565</a:t>
                    </a:r>
                    <a:r>
                      <a:rPr lang="en-US" dirty="0"/>
                      <a:t>, </a:t>
                    </a:r>
                    <a:endParaRPr lang="en-US" dirty="0" smtClean="0"/>
                  </a:p>
                  <a:p>
                    <a:r>
                      <a:rPr lang="en-US" dirty="0" smtClean="0"/>
                      <a:t>62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1,587, </a:t>
                    </a:r>
                    <a:endParaRPr lang="en-US" smtClean="0"/>
                  </a:p>
                  <a:p>
                    <a:r>
                      <a:rPr lang="en-US" smtClean="0"/>
                      <a:t>3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200" b="1" i="0" baseline="0">
                    <a:latin typeface="Tahoma" panose="020B0604030504040204" pitchFamily="34" charset="0"/>
                  </a:defRPr>
                </a:pPr>
                <a:endParaRPr lang="en-US"/>
              </a:p>
            </c:txPr>
            <c:showVal val="1"/>
            <c:showPercent val="1"/>
            <c:showLeaderLines val="1"/>
          </c:dLbls>
          <c:cat>
            <c:strRef>
              <c:f>Sheet1!$H$25:$H$28</c:f>
              <c:strCache>
                <c:ptCount val="4"/>
                <c:pt idx="0">
                  <c:v>Within Firewise Community Totals Less Public Land</c:v>
                </c:pt>
                <c:pt idx="1">
                  <c:v>Public Lands In a Firwise Community</c:v>
                </c:pt>
                <c:pt idx="2">
                  <c:v>Nevada County Outside Firewise &amp; Not Public Lands</c:v>
                </c:pt>
                <c:pt idx="3">
                  <c:v>Public Lands Not in Firwise Communities</c:v>
                </c:pt>
              </c:strCache>
            </c:strRef>
          </c:cat>
          <c:val>
            <c:numRef>
              <c:f>Sheet1!$I$25:$I$28</c:f>
              <c:numCache>
                <c:formatCode>#,##0</c:formatCode>
                <c:ptCount val="4"/>
                <c:pt idx="0">
                  <c:v>22126</c:v>
                </c:pt>
                <c:pt idx="1">
                  <c:v>55</c:v>
                </c:pt>
                <c:pt idx="2">
                  <c:v>39565</c:v>
                </c:pt>
                <c:pt idx="3">
                  <c:v>1587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776905074365705"/>
          <c:y val="0.10667301069621848"/>
          <c:w val="0.21383566637503643"/>
          <c:h val="0.54708706096910742"/>
        </c:manualLayout>
      </c:layout>
      <c:txPr>
        <a:bodyPr/>
        <a:lstStyle/>
        <a:p>
          <a:pPr>
            <a:defRPr sz="1200" baseline="0">
              <a:latin typeface="Tahoma" panose="020B0604030504040204" pitchFamily="34" charset="0"/>
            </a:defRPr>
          </a:pPr>
          <a:endParaRPr lang="en-US"/>
        </a:p>
      </c:txPr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Sheet1!$J$24</c:f>
              <c:strCache>
                <c:ptCount val="1"/>
                <c:pt idx="0">
                  <c:v># of Parcels Improved over $10,000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Firewise Communities</a:t>
                    </a:r>
                    <a:r>
                      <a:rPr lang="en-US" baseline="0" dirty="0" smtClean="0"/>
                      <a:t>, Less Public Lands</a:t>
                    </a:r>
                  </a:p>
                  <a:p>
                    <a:r>
                      <a:rPr lang="en-US" dirty="0" smtClean="0"/>
                      <a:t>18,444</a:t>
                    </a:r>
                    <a:r>
                      <a:rPr lang="en-US" dirty="0"/>
                      <a:t>, </a:t>
                    </a:r>
                    <a:endParaRPr lang="en-US" dirty="0" smtClean="0"/>
                  </a:p>
                  <a:p>
                    <a:r>
                      <a:rPr lang="en-US" dirty="0" smtClean="0"/>
                      <a:t>39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CatName val="1"/>
              <c:showSer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Public Lands Within</a:t>
                    </a:r>
                    <a:r>
                      <a:rPr lang="en-US" baseline="0" dirty="0" smtClean="0"/>
                      <a:t> Firewise Communities</a:t>
                    </a:r>
                  </a:p>
                  <a:p>
                    <a:r>
                      <a:rPr lang="en-US" dirty="0" smtClean="0"/>
                      <a:t>2</a:t>
                    </a:r>
                    <a:r>
                      <a:rPr lang="en-US" dirty="0"/>
                      <a:t>, </a:t>
                    </a:r>
                    <a:endParaRPr lang="en-US" dirty="0" smtClean="0"/>
                  </a:p>
                  <a:p>
                    <a:r>
                      <a:rPr lang="en-US" dirty="0" smtClean="0"/>
                      <a:t>0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CatName val="1"/>
              <c:showSerName val="1"/>
              <c:showPercent val="1"/>
            </c:dLbl>
            <c:dLbl>
              <c:idx val="2"/>
              <c:layout>
                <c:manualLayout>
                  <c:x val="0.20106368282912018"/>
                  <c:y val="-0.107926708025133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Nevada County</a:t>
                    </a:r>
                    <a:r>
                      <a:rPr lang="en-US" baseline="0" dirty="0" smtClean="0"/>
                      <a:t> Outside Firewise &amp; Not Public Lands</a:t>
                    </a:r>
                  </a:p>
                  <a:p>
                    <a:r>
                      <a:rPr lang="en-US" dirty="0" smtClean="0"/>
                      <a:t>28,404</a:t>
                    </a:r>
                    <a:r>
                      <a:rPr lang="en-US" dirty="0"/>
                      <a:t>, </a:t>
                    </a:r>
                    <a:endParaRPr lang="en-US" dirty="0" smtClean="0"/>
                  </a:p>
                  <a:p>
                    <a:r>
                      <a:rPr lang="en-US" dirty="0" smtClean="0"/>
                      <a:t>61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CatName val="1"/>
              <c:showSerName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Public Lands not in Firewise Communities</a:t>
                    </a:r>
                  </a:p>
                  <a:p>
                    <a:r>
                      <a:rPr lang="en-US" dirty="0" smtClean="0"/>
                      <a:t>8</a:t>
                    </a:r>
                    <a:r>
                      <a:rPr lang="en-US" dirty="0"/>
                      <a:t>, </a:t>
                    </a:r>
                    <a:endParaRPr lang="en-US" dirty="0" smtClean="0"/>
                  </a:p>
                  <a:p>
                    <a:r>
                      <a:rPr lang="en-US" dirty="0" smtClean="0"/>
                      <a:t>0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  <c:showCatName val="1"/>
              <c:showSerName val="1"/>
              <c:showPercent val="1"/>
            </c:dLbl>
            <c:txPr>
              <a:bodyPr/>
              <a:lstStyle/>
              <a:p>
                <a:pPr>
                  <a:defRPr sz="1200" b="1" i="0" baseline="0">
                    <a:latin typeface="Tahoma" panose="020B0604030504040204" pitchFamily="34" charset="0"/>
                  </a:defRPr>
                </a:pPr>
                <a:endParaRPr lang="en-US"/>
              </a:p>
            </c:txPr>
            <c:showVal val="1"/>
            <c:showCatName val="1"/>
            <c:showSerName val="1"/>
            <c:showPercent val="1"/>
            <c:showLeaderLines val="1"/>
          </c:dLbls>
          <c:cat>
            <c:strRef>
              <c:f>Sheet1!$H$25:$H$28</c:f>
              <c:strCache>
                <c:ptCount val="4"/>
                <c:pt idx="0">
                  <c:v>Within Firewise Community Totals Less Public Land</c:v>
                </c:pt>
                <c:pt idx="1">
                  <c:v>Public Lands In a Firwise Community</c:v>
                </c:pt>
                <c:pt idx="2">
                  <c:v>Nevada County Outside Firewise &amp; Not Public Lands</c:v>
                </c:pt>
                <c:pt idx="3">
                  <c:v>Public Lands Not in Firwise Communities</c:v>
                </c:pt>
              </c:strCache>
            </c:strRef>
          </c:cat>
          <c:val>
            <c:numRef>
              <c:f>Sheet1!$J$25:$J$28</c:f>
              <c:numCache>
                <c:formatCode>#,##0</c:formatCode>
                <c:ptCount val="4"/>
                <c:pt idx="0">
                  <c:v>18444</c:v>
                </c:pt>
                <c:pt idx="1">
                  <c:v>2</c:v>
                </c:pt>
                <c:pt idx="2">
                  <c:v>28404</c:v>
                </c:pt>
                <c:pt idx="3">
                  <c:v>8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>
        <c:manualLayout>
          <c:layoutTarget val="inner"/>
          <c:xMode val="edge"/>
          <c:yMode val="edge"/>
          <c:x val="4.7817633906872818E-2"/>
          <c:y val="3.1154032854444458E-2"/>
          <c:w val="0.77588278895693541"/>
          <c:h val="0.86430246999367866"/>
        </c:manualLayout>
      </c:layout>
      <c:bar3DChart>
        <c:barDir val="col"/>
        <c:grouping val="clustered"/>
        <c:ser>
          <c:idx val="0"/>
          <c:order val="0"/>
          <c:tx>
            <c:strRef>
              <c:f>Totals!$B$2</c:f>
              <c:strCache>
                <c:ptCount val="1"/>
                <c:pt idx="0">
                  <c:v>Within Firewise Communities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 i="0" baseline="0">
                    <a:latin typeface="Tahoma" panose="020B0604030504040204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Totals!$A$3:$A$6</c:f>
              <c:strCache>
                <c:ptCount val="4"/>
                <c:pt idx="0">
                  <c:v>Chipping</c:v>
                </c:pt>
                <c:pt idx="1">
                  <c:v>Special Needs Clearing</c:v>
                </c:pt>
                <c:pt idx="2">
                  <c:v>Defensible Space Advisory Visits</c:v>
                </c:pt>
                <c:pt idx="3">
                  <c:v>Verifications</c:v>
                </c:pt>
              </c:strCache>
            </c:strRef>
          </c:cat>
          <c:val>
            <c:numRef>
              <c:f>Totals!$B$3:$B$6</c:f>
              <c:numCache>
                <c:formatCode>General</c:formatCode>
                <c:ptCount val="4"/>
                <c:pt idx="0">
                  <c:v>76</c:v>
                </c:pt>
                <c:pt idx="1">
                  <c:v>7</c:v>
                </c:pt>
                <c:pt idx="2">
                  <c:v>57</c:v>
                </c:pt>
                <c:pt idx="3">
                  <c:v>15</c:v>
                </c:pt>
              </c:numCache>
            </c:numRef>
          </c:val>
        </c:ser>
        <c:ser>
          <c:idx val="1"/>
          <c:order val="1"/>
          <c:tx>
            <c:strRef>
              <c:f>Totals!$C$2</c:f>
              <c:strCache>
                <c:ptCount val="1"/>
                <c:pt idx="0">
                  <c:v>Outside of Firewise Communities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 i="0" baseline="0">
                    <a:latin typeface="Tahoma" panose="020B0604030504040204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Totals!$A$3:$A$6</c:f>
              <c:strCache>
                <c:ptCount val="4"/>
                <c:pt idx="0">
                  <c:v>Chipping</c:v>
                </c:pt>
                <c:pt idx="1">
                  <c:v>Special Needs Clearing</c:v>
                </c:pt>
                <c:pt idx="2">
                  <c:v>Defensible Space Advisory Visits</c:v>
                </c:pt>
                <c:pt idx="3">
                  <c:v>Verifications</c:v>
                </c:pt>
              </c:strCache>
            </c:strRef>
          </c:cat>
          <c:val>
            <c:numRef>
              <c:f>Totals!$C$3:$C$6</c:f>
              <c:numCache>
                <c:formatCode>General</c:formatCode>
                <c:ptCount val="4"/>
                <c:pt idx="0">
                  <c:v>166</c:v>
                </c:pt>
                <c:pt idx="1">
                  <c:v>19</c:v>
                </c:pt>
                <c:pt idx="2">
                  <c:v>83</c:v>
                </c:pt>
                <c:pt idx="3">
                  <c:v>34</c:v>
                </c:pt>
              </c:numCache>
            </c:numRef>
          </c:val>
        </c:ser>
        <c:dLbls/>
        <c:shape val="box"/>
        <c:axId val="142433664"/>
        <c:axId val="142435456"/>
        <c:axId val="0"/>
      </c:bar3DChart>
      <c:catAx>
        <c:axId val="14243366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aseline="0">
                <a:latin typeface="Tahoma" panose="020B0604030504040204" pitchFamily="34" charset="0"/>
              </a:defRPr>
            </a:pPr>
            <a:endParaRPr lang="en-US"/>
          </a:p>
        </c:txPr>
        <c:crossAx val="142435456"/>
        <c:crosses val="autoZero"/>
        <c:auto val="1"/>
        <c:lblAlgn val="ctr"/>
        <c:lblOffset val="100"/>
      </c:catAx>
      <c:valAx>
        <c:axId val="142435456"/>
        <c:scaling>
          <c:orientation val="minMax"/>
        </c:scaling>
        <c:axPos val="l"/>
        <c:majorGridlines/>
        <c:numFmt formatCode="General" sourceLinked="1"/>
        <c:tickLblPos val="nextTo"/>
        <c:crossAx val="142433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31148536988466"/>
          <c:y val="0.21916396576816918"/>
          <c:w val="0.13942925537085643"/>
          <c:h val="0.33157716932286069"/>
        </c:manualLayout>
      </c:layout>
      <c:txPr>
        <a:bodyPr/>
        <a:lstStyle/>
        <a:p>
          <a:pPr>
            <a:defRPr sz="1200" baseline="0">
              <a:latin typeface="Tahoma" panose="020B0604030504040204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671" tIns="46836" rIns="93671" bIns="4683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671" tIns="46836" rIns="93671" bIns="46836" rtlCol="0"/>
          <a:lstStyle>
            <a:lvl1pPr algn="r">
              <a:defRPr sz="1200"/>
            </a:lvl1pPr>
          </a:lstStyle>
          <a:p>
            <a:fld id="{E89ABB27-0ED7-4CEA-ACF5-EB3EE8F1F478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71" tIns="46836" rIns="93671" bIns="4683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671" tIns="46836" rIns="93671" bIns="4683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671" tIns="46836" rIns="93671" bIns="4683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671" tIns="46836" rIns="93671" bIns="46836" rtlCol="0" anchor="b"/>
          <a:lstStyle>
            <a:lvl1pPr algn="r">
              <a:defRPr sz="1200"/>
            </a:lvl1pPr>
          </a:lstStyle>
          <a:p>
            <a:fld id="{0F7E5375-F4B8-4F34-AE3F-09C5536FF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9372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6711"/>
            <a:r>
              <a:rPr lang="en-US" dirty="0" smtClean="0"/>
              <a:t>http://arcg.is/1LtWJUR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My</a:t>
            </a:r>
            <a:r>
              <a:rPr lang="en-US" baseline="0" dirty="0" smtClean="0"/>
              <a:t> name is Livey and I am the Office Manager at the Fire Safe Council of Nevada County.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of the things we do at the Fire Safe Council is create Firewise Communities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8494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program</a:t>
            </a:r>
            <a:r>
              <a:rPr lang="en-US" baseline="0" dirty="0" smtClean="0"/>
              <a:t> is one of my favorites.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Firewise creates a whole community of people looking at the fire issue not just on a parcel-by-parcel level but on a neighborhood level. </a:t>
            </a:r>
          </a:p>
          <a:p>
            <a:endParaRPr lang="en-US" baseline="0" dirty="0" smtClean="0"/>
          </a:p>
          <a:p>
            <a:pPr defTabSz="936711">
              <a:defRPr/>
            </a:pPr>
            <a:r>
              <a:rPr lang="en-US" baseline="0" dirty="0" smtClean="0"/>
              <a:t>It is such a grass roots, neighbor to neighbor effort that has proven very successful in increasing awareness and actual work on the ground to help prevent catastrophic wildfire.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555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6711">
              <a:defRPr/>
            </a:pPr>
            <a:r>
              <a:rPr lang="en-US" dirty="0" smtClean="0"/>
              <a:t>In Nevada County Cal Fire has rated the fire danger as mostly high to severe with some areas of moderate danger.</a:t>
            </a:r>
          </a:p>
          <a:p>
            <a:pPr defTabSz="936711">
              <a:defRPr/>
            </a:pPr>
            <a:endParaRPr lang="en-US" dirty="0" smtClean="0"/>
          </a:p>
          <a:p>
            <a:pPr defTabSz="936711">
              <a:defRPr/>
            </a:pPr>
            <a:r>
              <a:rPr lang="en-US" dirty="0" smtClean="0"/>
              <a:t>It is the biggest threat we face from nature. Yet there are</a:t>
            </a:r>
            <a:r>
              <a:rPr lang="en-US" baseline="0" dirty="0" smtClean="0"/>
              <a:t> lots of things we can do to minimize this risk.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One of the things</a:t>
            </a:r>
            <a:r>
              <a:rPr lang="en-US" baseline="0" dirty="0" smtClean="0"/>
              <a:t> I wanted to figure out is where the Firewise Communities were in relation to the fire history for the last 50 years. </a:t>
            </a:r>
          </a:p>
          <a:p>
            <a:r>
              <a:rPr lang="en-US" baseline="0" dirty="0" smtClean="0"/>
              <a:t>Are we covering the right areas? Do we need to do more outreach and educate in any areas?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found a few areas that could use a Firewise Community to help address the fire danger. We could really use some more communities in the footprint of the 1988 ‘49er fire. </a:t>
            </a:r>
            <a:r>
              <a:rPr lang="en-US" b="1" baseline="0" dirty="0" smtClean="0"/>
              <a:t>(point out area)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2117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6711">
              <a:defRPr/>
            </a:pPr>
            <a:r>
              <a:rPr lang="en-US" dirty="0" smtClean="0"/>
              <a:t>Nevada County</a:t>
            </a:r>
            <a:r>
              <a:rPr lang="en-US" baseline="0" dirty="0" smtClean="0"/>
              <a:t> is made up of about 623,769 acres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Firewise Communities makes up about 41,000 acres of that or only about 6%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242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you look at it by parcel</a:t>
            </a:r>
            <a:r>
              <a:rPr lang="en-US" baseline="0" dirty="0" smtClean="0"/>
              <a:t> then 35% of the parcels in Nevada County are within the boundaries of a Firewise Community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5688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look at just the parcels</a:t>
            </a:r>
            <a:r>
              <a:rPr lang="en-US" baseline="0" dirty="0" smtClean="0"/>
              <a:t> with improvements over $10,000 then the percentage of parcels in a Firewise Community goes up to 39%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221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Firewise Communities are made up of all different shapes and sizes. Each community is unique onto itself. 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Greater Alta Sierra Firewise</a:t>
            </a:r>
            <a:r>
              <a:rPr lang="en-US" dirty="0"/>
              <a:t> is the biggest Firewise Community in Nevada County by acreage and contains almost 13,000 acres.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Tahoe-Donner Association</a:t>
            </a:r>
            <a:r>
              <a:rPr lang="en-US" dirty="0"/>
              <a:t> has the most parcels in their Firewise Community at 7,093 parcels of which 5,638 have improvements to them.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Brunswick East </a:t>
            </a:r>
            <a:r>
              <a:rPr lang="en-US" dirty="0"/>
              <a:t>is the smallest Firewise Community at only 4.44 acres and is also the first commercial property in the nation to go Firewise. </a:t>
            </a:r>
          </a:p>
          <a:p>
            <a:endParaRPr lang="en-US" dirty="0"/>
          </a:p>
          <a:p>
            <a:r>
              <a:rPr lang="en-US" b="1" dirty="0"/>
              <a:t>Toller Ridge</a:t>
            </a:r>
            <a:r>
              <a:rPr lang="en-US" dirty="0"/>
              <a:t> has the least amount of parcels with only 15 in their community, 9 of those with improvements.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221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6711">
              <a:defRPr/>
            </a:pPr>
            <a:r>
              <a:rPr lang="en-US" dirty="0" smtClean="0"/>
              <a:t>At</a:t>
            </a:r>
            <a:r>
              <a:rPr lang="en-US" baseline="0" dirty="0" smtClean="0"/>
              <a:t> the Fire Safe Council we also have programs that help people with the defensible space around their homes.</a:t>
            </a:r>
            <a:endParaRPr lang="en-US" dirty="0" smtClean="0"/>
          </a:p>
          <a:p>
            <a:endParaRPr lang="en-US" dirty="0" smtClean="0"/>
          </a:p>
          <a:p>
            <a:r>
              <a:rPr lang="en-US" baseline="0" dirty="0" smtClean="0"/>
              <a:t>Between July 1</a:t>
            </a:r>
            <a:r>
              <a:rPr lang="en-US" baseline="30000" dirty="0" smtClean="0"/>
              <a:t>st</a:t>
            </a:r>
            <a:r>
              <a:rPr lang="en-US" baseline="0" dirty="0" smtClean="0"/>
              <a:t>, 2015 and April 30, 2016, t</a:t>
            </a:r>
            <a:r>
              <a:rPr lang="en-US" dirty="0" smtClean="0"/>
              <a:t>here</a:t>
            </a:r>
            <a:r>
              <a:rPr lang="en-US" baseline="0" dirty="0" smtClean="0"/>
              <a:t> was more activity completed outside of the Firewise Communities then there was within.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found this surprising because I thought it would be the opposite.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221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6711"/>
            <a:r>
              <a:rPr lang="en-US" baseline="0" dirty="0" smtClean="0"/>
              <a:t>On this map the diamonds show the Chipping, Special Needs Assistance Clearing, Defensible Space Advisory Visits and Insurance Verifications that were completed in that time frame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When you look at where the activities are taking place you can see in some areas were there is a community on the waiting list, such as Lake Vera up here, </a:t>
            </a:r>
            <a:r>
              <a:rPr lang="en-US" b="1" baseline="0" dirty="0" smtClean="0"/>
              <a:t>(Point to area) </a:t>
            </a:r>
            <a:r>
              <a:rPr lang="en-US" baseline="0" dirty="0" smtClean="0"/>
              <a:t>there is an uptick in activity as awareness increases.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618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biggest</a:t>
            </a:r>
            <a:r>
              <a:rPr lang="en-US" baseline="0" dirty="0" smtClean="0"/>
              <a:t> problems I ran across were data management, dealing with different versions of ArcMap and duplicate entries in the parcel data layer.</a:t>
            </a:r>
          </a:p>
          <a:p>
            <a:endParaRPr lang="en-US" b="1" dirty="0" smtClean="0"/>
          </a:p>
          <a:p>
            <a:r>
              <a:rPr lang="en-US" b="1" dirty="0" smtClean="0"/>
              <a:t>Data management: </a:t>
            </a:r>
            <a:r>
              <a:rPr lang="en-US" baseline="0" dirty="0" smtClean="0"/>
              <a:t>I had data from three different places on a flash drive that I was then accessing from three different locations. Since I viewed all of the files as being in a temporary location I didn’t follow the data management guidelines that I have in place at work. If I had taken the time to organize everything in the beginning I would have prevented a lot of problems I encountered.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Different Versions of ArcMap: </a:t>
            </a:r>
            <a:r>
              <a:rPr lang="en-US" baseline="0" dirty="0" smtClean="0"/>
              <a:t>At home I have </a:t>
            </a:r>
            <a:r>
              <a:rPr lang="en-US" baseline="0" dirty="0" err="1" smtClean="0"/>
              <a:t>AcrMap</a:t>
            </a:r>
            <a:r>
              <a:rPr lang="en-US" baseline="0" dirty="0" smtClean="0"/>
              <a:t> 10.1, at school it’s ArcMap 10.3 and at work half way to through the semester it went to ArcMap 10.4. This made it really difficult to manage the different </a:t>
            </a:r>
            <a:r>
              <a:rPr lang="en-US" baseline="0" dirty="0" err="1" smtClean="0"/>
              <a:t>mxds</a:t>
            </a:r>
            <a:r>
              <a:rPr lang="en-US" baseline="0" dirty="0" smtClean="0"/>
              <a:t> because </a:t>
            </a:r>
            <a:r>
              <a:rPr lang="en-US" baseline="0" dirty="0" smtClean="0"/>
              <a:t>if </a:t>
            </a:r>
            <a:r>
              <a:rPr lang="en-US" baseline="0" dirty="0" smtClean="0"/>
              <a:t>I worked on it on my work computer and didn’t save it into an earlier version then I was unable to work on it when I got to class or at home.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Duplicate entries in the parcel data: </a:t>
            </a:r>
            <a:r>
              <a:rPr lang="en-US" baseline="0" dirty="0" smtClean="0"/>
              <a:t>About halfway through I realized that I had </a:t>
            </a:r>
            <a:r>
              <a:rPr lang="en-US" baseline="0" dirty="0" smtClean="0"/>
              <a:t>duplicates </a:t>
            </a:r>
            <a:r>
              <a:rPr lang="en-US" baseline="0" dirty="0" smtClean="0"/>
              <a:t>in my parcel layer. This meant that any spatial analysis I had done using this layer was incorrect. Luckily there was a python code on </a:t>
            </a:r>
            <a:r>
              <a:rPr lang="en-US" baseline="0" dirty="0" err="1" smtClean="0"/>
              <a:t>ArcGis</a:t>
            </a:r>
            <a:r>
              <a:rPr lang="en-US" baseline="0" dirty="0" smtClean="0"/>
              <a:t> Online that allowed me to identify the duplicates so that I could get rid of </a:t>
            </a:r>
            <a:r>
              <a:rPr lang="en-US" baseline="0" dirty="0" smtClean="0"/>
              <a:t>them with </a:t>
            </a:r>
            <a:r>
              <a:rPr lang="en-US" baseline="0" dirty="0" smtClean="0"/>
              <a:t>out having to comb through 67,000 records.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 is really hard for</a:t>
            </a:r>
            <a:r>
              <a:rPr lang="en-US" baseline="0" dirty="0" smtClean="0"/>
              <a:t> most people to grasp the Firewise concept and what it is all about by just reading about it.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created a story map to visually show what makes up the Firewise Communities throughout Nevada County.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http://arcg.is/1LtWJUR</a:t>
            </a:r>
          </a:p>
          <a:p>
            <a:endParaRPr lang="en-US" dirty="0" smtClean="0"/>
          </a:p>
          <a:p>
            <a:r>
              <a:rPr lang="en-US" dirty="0" smtClean="0"/>
              <a:t>The</a:t>
            </a:r>
            <a:r>
              <a:rPr lang="en-US" baseline="0" dirty="0" smtClean="0"/>
              <a:t> story map starts off with some information on what a Firewise community is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then shows where all the certified communities are as well as the pending communities and the ones on the waiting list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talks a little bit about the different sizes of the communities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shows where the current boundaries are in relation to the fire history from the last 50 years as well as where future Firewise Communities are being created.</a:t>
            </a:r>
          </a:p>
          <a:p>
            <a:endParaRPr lang="en-US" dirty="0" smtClean="0"/>
          </a:p>
          <a:p>
            <a:r>
              <a:rPr lang="en-US" dirty="0" smtClean="0"/>
              <a:t>It then</a:t>
            </a:r>
            <a:r>
              <a:rPr lang="en-US" baseline="0" dirty="0" smtClean="0"/>
              <a:t> shows a little bit about the different communities.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certified community has a map and some pictures showcasing varies activities in there communities</a:t>
            </a:r>
            <a:r>
              <a:rPr lang="en-US" baseline="0" dirty="0" smtClean="0"/>
              <a:t>.</a:t>
            </a:r>
            <a:endParaRPr lang="en-US" baseline="0" smtClean="0"/>
          </a:p>
          <a:p>
            <a:endParaRPr lang="en-US" baseline="0" dirty="0" smtClean="0"/>
          </a:p>
          <a:p>
            <a:r>
              <a:rPr lang="en-US" baseline="0" dirty="0" smtClean="0"/>
              <a:t>There is also a link that will take you to the hazard assessment report that was created when the community was certified.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E5375-F4B8-4F34-AE3F-09C5536FF18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0505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1BDAF-D64A-471C-BCDD-FDC38F3A7D79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2AE72-5CBC-4432-B6FA-C794841916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rcg.is/1LtWJU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Firewise Communities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in Nevada County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12" y="506506"/>
            <a:ext cx="5638800" cy="1143000"/>
          </a:xfrm>
        </p:spPr>
        <p:txBody>
          <a:bodyPr/>
          <a:lstStyle/>
          <a:p>
            <a:r>
              <a:rPr lang="en-US" dirty="0" err="1" smtClean="0"/>
              <a:t>Firewise</a:t>
            </a:r>
            <a:r>
              <a:rPr lang="en-US" dirty="0" smtClean="0"/>
              <a:t>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sz="4600" dirty="0" err="1" smtClean="0"/>
              <a:t>Firewise</a:t>
            </a:r>
            <a:r>
              <a:rPr lang="en-US" sz="4600" dirty="0" smtClean="0"/>
              <a:t> is a national program that takes creating defensible space to a neighborhood level instead of just a parcel-by-parcel level.</a:t>
            </a:r>
          </a:p>
          <a:p>
            <a:pPr algn="ctr">
              <a:buNone/>
            </a:pPr>
            <a:endParaRPr lang="en-US" sz="4600" dirty="0" smtClean="0"/>
          </a:p>
          <a:p>
            <a:pPr>
              <a:buNone/>
            </a:pPr>
            <a:r>
              <a:rPr lang="en-US" sz="4600" b="1" dirty="0" smtClean="0"/>
              <a:t>	Currently, in Nevada County there are:</a:t>
            </a:r>
          </a:p>
          <a:p>
            <a:pPr>
              <a:buFont typeface="Wingdings" pitchFamily="2" charset="2"/>
              <a:buChar char="v"/>
            </a:pPr>
            <a:r>
              <a:rPr lang="en-US" sz="4600" dirty="0" smtClean="0"/>
              <a:t> 16 certified </a:t>
            </a:r>
            <a:r>
              <a:rPr lang="en-US" sz="4600" dirty="0" err="1" smtClean="0"/>
              <a:t>Firewise</a:t>
            </a:r>
            <a:r>
              <a:rPr lang="en-US" sz="4600" dirty="0" smtClean="0"/>
              <a:t> Communities </a:t>
            </a:r>
          </a:p>
          <a:p>
            <a:pPr>
              <a:buFont typeface="Wingdings" pitchFamily="2" charset="2"/>
              <a:buChar char="v"/>
            </a:pPr>
            <a:r>
              <a:rPr lang="en-US" sz="4600" dirty="0" smtClean="0"/>
              <a:t>  4 almost certified</a:t>
            </a:r>
          </a:p>
          <a:p>
            <a:pPr>
              <a:buFont typeface="Wingdings" pitchFamily="2" charset="2"/>
              <a:buChar char="v"/>
            </a:pPr>
            <a:r>
              <a:rPr lang="en-US" sz="4600" dirty="0" smtClean="0"/>
              <a:t> 11 were on the waiting list </a:t>
            </a:r>
          </a:p>
          <a:p>
            <a:pPr>
              <a:buFont typeface="Wingdings" pitchFamily="2" charset="2"/>
              <a:buChar char="v"/>
            </a:pPr>
            <a:r>
              <a:rPr lang="en-US" sz="4600" dirty="0" smtClean="0"/>
              <a:t>3 new communities were added just this week for a total of 14 on the waiting list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4" name="Picture 3" descr="Firewise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1555" y="228600"/>
            <a:ext cx="2619375" cy="14478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69259" y="33528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991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228600"/>
            <a:ext cx="4191000" cy="6477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Nevada County by Acres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46375069"/>
              </p:ext>
            </p:extLst>
          </p:nvPr>
        </p:nvGraphicFramePr>
        <p:xfrm>
          <a:off x="457200" y="9906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Nevada County by Parcel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3605398"/>
              </p:ext>
            </p:extLst>
          </p:nvPr>
        </p:nvGraphicFramePr>
        <p:xfrm>
          <a:off x="381000" y="990600"/>
          <a:ext cx="85344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Nevada County by Parcels With Improvements over $10,000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98330818"/>
              </p:ext>
            </p:extLst>
          </p:nvPr>
        </p:nvGraphicFramePr>
        <p:xfrm>
          <a:off x="228600" y="1447800"/>
          <a:ext cx="8686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3422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Firewise Community Sizes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24884833"/>
              </p:ext>
            </p:extLst>
          </p:nvPr>
        </p:nvGraphicFramePr>
        <p:xfrm>
          <a:off x="609599" y="762007"/>
          <a:ext cx="8001000" cy="57911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050"/>
                <a:gridCol w="639335"/>
                <a:gridCol w="879231"/>
                <a:gridCol w="826650"/>
                <a:gridCol w="1019734"/>
              </a:tblGrid>
              <a:tr h="943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Community Name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# of Parcels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# of Parcels Improved over $10,000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# of Unimproved parcels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Acres by Boundary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Brunswick East Condominiums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Cascade Shores Homeowner’s Association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757.00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Friends of Banner Mountain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2056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4,807.74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Glenwood-Maidu-Charlene Neighborhood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103.21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Golden Oaks Homeowners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2,859.72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Greater Alta Sierra Firewise Community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12,855.43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Greater Cement Hill Neighborhood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5,103.33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Greater Champion Neighborhood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1,838.09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Lake of the Pines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1,307.37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Lake Wildwood Homeowners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2,268.27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Lower Colfax Firewise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722.24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Mountain Lakes Estates Homeowners Assn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351.14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Rattlesnake Neighborhood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317.75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Rattlesnake Ridge Estates 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81.26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Ridgeview Woodlands Homeowner’s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130.76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Sherwood Forest Firewise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63.79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Stonebridge Homeowners Association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63.79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Tahoe-Donner Association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7,011.45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 Gazebos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4.47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32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Toller Ridge Court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127.12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  <a:tr h="20125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Acres: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22181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18446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3735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40,778.37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34" marR="4734" marT="473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1715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Fire Safe Program Activities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093176"/>
              </p:ext>
            </p:extLst>
          </p:nvPr>
        </p:nvGraphicFramePr>
        <p:xfrm>
          <a:off x="457200" y="1143000"/>
          <a:ext cx="8229600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7121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6019800" cy="6858000"/>
          </a:xfrm>
        </p:spPr>
      </p:pic>
    </p:spTree>
    <p:extLst>
      <p:ext uri="{BB962C8B-B14F-4D97-AF65-F5344CB8AC3E}">
        <p14:creationId xmlns:p14="http://schemas.microsoft.com/office/powerpoint/2010/main" xmlns="" val="425286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81600"/>
            <a:ext cx="8229600" cy="9445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arcg.is/1LtWJUR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03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Story Map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2954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Data management</a:t>
            </a:r>
          </a:p>
          <a:p>
            <a:r>
              <a:rPr lang="en-US" dirty="0" smtClean="0"/>
              <a:t>Different versions of ArcMap</a:t>
            </a:r>
          </a:p>
          <a:p>
            <a:r>
              <a:rPr lang="en-US" dirty="0" smtClean="0"/>
              <a:t>Duplicate entries in the parcel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853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1201</Words>
  <Application>Microsoft Office PowerPoint</Application>
  <PresentationFormat>On-screen Show (4:3)</PresentationFormat>
  <Paragraphs>237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Firewise Communities  in Nevada County</vt:lpstr>
      <vt:lpstr>Firewise Communities</vt:lpstr>
      <vt:lpstr>Slide 3</vt:lpstr>
      <vt:lpstr>Nevada County by Acres</vt:lpstr>
      <vt:lpstr>Nevada County by Parcel</vt:lpstr>
      <vt:lpstr>Nevada County by Parcels With Improvements over $10,000</vt:lpstr>
      <vt:lpstr>Firewise Community Sizes</vt:lpstr>
      <vt:lpstr>Fire Safe Program Activities</vt:lpstr>
      <vt:lpstr>Slide 9</vt:lpstr>
      <vt:lpstr>Problems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Firewise Communities in Nevada County</dc:title>
  <dc:creator>Livey</dc:creator>
  <cp:lastModifiedBy>Livey</cp:lastModifiedBy>
  <cp:revision>63</cp:revision>
  <cp:lastPrinted>2016-05-19T21:23:52Z</cp:lastPrinted>
  <dcterms:created xsi:type="dcterms:W3CDTF">2015-12-08T04:45:07Z</dcterms:created>
  <dcterms:modified xsi:type="dcterms:W3CDTF">2016-05-19T22:43:31Z</dcterms:modified>
</cp:coreProperties>
</file>