
<file path=[Content_Types].xml><?xml version="1.0" encoding="utf-8"?>
<Types xmlns="http://schemas.openxmlformats.org/package/2006/content-types">
  <Default Extension="png" ContentType="image/png"/>
  <Default Extension="jpg&amp;ehk=tD" ContentType="image/jpeg"/>
  <Default Extension="png&amp;ehk=SZc0GiCiWQyvKT" ContentType="image/png"/>
  <Default Extension="jpeg" ContentType="image/jpeg"/>
  <Default Extension="rels" ContentType="application/vnd.openxmlformats-package.relationships+xml"/>
  <Default Extension="xml" ContentType="application/xml"/>
  <Default Extension="png&amp;ehk=QRfJtffFCC94T2TyEYWVfw&amp;r=0&amp;pid=OfficeInsert" ContentType="image/png"/>
  <Default Extension="gif&amp;ehk=rCsElLOPC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2" r:id="rId1"/>
  </p:sldMasterIdLst>
  <p:notesMasterIdLst>
    <p:notesMasterId r:id="rId23"/>
  </p:notesMasterIdLst>
  <p:handoutMasterIdLst>
    <p:handoutMasterId r:id="rId24"/>
  </p:handoutMasterIdLst>
  <p:sldIdLst>
    <p:sldId id="256" r:id="rId2"/>
    <p:sldId id="275" r:id="rId3"/>
    <p:sldId id="269" r:id="rId4"/>
    <p:sldId id="279" r:id="rId5"/>
    <p:sldId id="271" r:id="rId6"/>
    <p:sldId id="274" r:id="rId7"/>
    <p:sldId id="281" r:id="rId8"/>
    <p:sldId id="282" r:id="rId9"/>
    <p:sldId id="286" r:id="rId10"/>
    <p:sldId id="284" r:id="rId11"/>
    <p:sldId id="289" r:id="rId12"/>
    <p:sldId id="288" r:id="rId13"/>
    <p:sldId id="276" r:id="rId14"/>
    <p:sldId id="290" r:id="rId15"/>
    <p:sldId id="291" r:id="rId16"/>
    <p:sldId id="292" r:id="rId17"/>
    <p:sldId id="287" r:id="rId18"/>
    <p:sldId id="261" r:id="rId19"/>
    <p:sldId id="277" r:id="rId20"/>
    <p:sldId id="280" r:id="rId21"/>
    <p:sldId id="278" r:id="rId22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>
      <p:cViewPr varScale="1">
        <p:scale>
          <a:sx n="104" d="100"/>
          <a:sy n="104" d="100"/>
        </p:scale>
        <p:origin x="732" y="108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74EB7-856E-45FD-83F0-5F7C6F3E4372}" type="datetimeFigureOut">
              <a:rPr lang="en-US"/>
              <a:t>12/3/2017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86E15-F82A-4596-A46C-375C6D3981E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B0E40-8125-41F8-BB6C-139D8D531A4F}" type="datetimeFigureOut">
              <a:rPr lang="en-US"/>
              <a:t>12/3/2017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05DB2-FD3E-441D-8B7E-7AE83ECE27B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Original extent was county-wide. I drew a rectangle and then used the Clip Raster function in the Imagery Analysis panel , then exported the image to a tiff file.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40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areas developed since 2003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385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Using the classification wizard, I conducted an unsupervised classification.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700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Using the classification wizard, I conducted an unsupervised classification.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331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Using the classification wizard, I conducted an unsupervised classification.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949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Using the classification wizard, I conducted an unsupervised classification.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71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Using the classification wizard, I conducted an unsupervised classification.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857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block"/>
          <p:cNvSpPr/>
          <p:nvPr/>
        </p:nvSpPr>
        <p:spPr bwMode="white">
          <a:xfrm>
            <a:off x="1141413" y="1600200"/>
            <a:ext cx="9902952" cy="32766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top graphic" descr="Top border design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Rectangle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3" name="bottom graphic" descr="Bottom border design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Rectangle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1522414" y="1905000"/>
            <a:ext cx="9143998" cy="2667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12/3/2017</a:t>
            </a:fld>
            <a:endParaRPr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493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12/3/2017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4876800"/>
            <a:ext cx="8229598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en-US"/>
              <a:pPr/>
              <a:t>12/3/2017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872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49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12/3/2017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606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4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4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12/3/2017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676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12/3/2017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319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bottom graphic"/>
          <p:cNvGrpSpPr/>
          <p:nvPr userDrawn="1"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12/3/2017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961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 descr="Border design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1930" y="1293495"/>
            <a:ext cx="5577840" cy="40233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69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12/3/2017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386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 descr="Border design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71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12/3/2017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684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12/3/2017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782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3" y="609600"/>
            <a:ext cx="7696198" cy="5410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12/3/2017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032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bottom graphic" descr="Bottom border design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top graphic" descr="Top border design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Rectangle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12/3/2017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proswrite.com/2014/04/04/friday-fun-with-emoji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&amp;ehk=QRfJtffFCC94T2TyEYWVfw&amp;r=0&amp;pid=OfficeInsert"/><Relationship Id="rId4" Type="http://schemas.openxmlformats.org/officeDocument/2006/relationships/hyperlink" Target="https://creativecommons.org/licenses/by-nc-nd/3.0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/3.0/" TargetMode="External"/><Relationship Id="rId2" Type="http://schemas.openxmlformats.org/officeDocument/2006/relationships/hyperlink" Target="http://4closurefraud.org/2012/07/12/tick-tock-clock-is-ticking-on-crisis-charge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&amp;ehk=tD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3.0/" TargetMode="External"/><Relationship Id="rId2" Type="http://schemas.openxmlformats.org/officeDocument/2006/relationships/hyperlink" Target="http://christiantietze.de/posts/2016/05/emoji-bytes-los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&amp;ehk=SZc0GiCiWQyvKT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3.0/" TargetMode="External"/><Relationship Id="rId2" Type="http://schemas.openxmlformats.org/officeDocument/2006/relationships/hyperlink" Target="http://advedupsyfall09.wikispaces.com/Yolanda+Graci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gif&amp;ehk=rCsElLOPC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Rural Elk Grove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2" y="5029200"/>
            <a:ext cx="9525000" cy="838200"/>
          </a:xfrm>
        </p:spPr>
        <p:txBody>
          <a:bodyPr/>
          <a:lstStyle/>
          <a:p>
            <a:r>
              <a:rPr lang="en-US" dirty="0"/>
              <a:t>Presenter: Loan Braswell				</a:t>
            </a:r>
            <a:r>
              <a:rPr lang="en-US" sz="2000" dirty="0"/>
              <a:t>GEOG 342 – Fall 2017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D193C-F58D-4DA1-AEDC-5F3B96CD9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1BF78-EA61-430F-ADC6-3A9149378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Compare 2003 vs. 2014 rural area of Elk Grove</a:t>
            </a:r>
          </a:p>
          <a:p>
            <a:r>
              <a:rPr lang="en-US" dirty="0"/>
              <a:t>What land changes occurred between 2003 and 2014?</a:t>
            </a:r>
          </a:p>
          <a:p>
            <a:pPr lvl="1"/>
            <a:r>
              <a:rPr lang="en-US" dirty="0"/>
              <a:t>Developed vs. Undeveloped</a:t>
            </a:r>
          </a:p>
          <a:p>
            <a:endParaRPr lang="en-US" dirty="0"/>
          </a:p>
          <a:p>
            <a:r>
              <a:rPr lang="en-US" dirty="0"/>
              <a:t>Software used</a:t>
            </a:r>
          </a:p>
          <a:p>
            <a:pPr lvl="1"/>
            <a:r>
              <a:rPr lang="en-US" dirty="0"/>
              <a:t>ArcGIS Pro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61A913-67A5-44B5-A11F-0114158A7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8212" y="3312044"/>
            <a:ext cx="1638532" cy="24577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B61C66-B2E3-4FD6-9E26-B7EF73641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8212" y="5769842"/>
            <a:ext cx="1469263" cy="24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94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Rural Elk Grove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876" y="1904999"/>
            <a:ext cx="4266735" cy="3476625"/>
          </a:xfrm>
        </p:spPr>
        <p:txBody>
          <a:bodyPr>
            <a:normAutofit/>
          </a:bodyPr>
          <a:lstStyle/>
          <a:p>
            <a:r>
              <a:rPr lang="en-US" dirty="0"/>
              <a:t>This area once typified the entire community</a:t>
            </a:r>
          </a:p>
          <a:p>
            <a:r>
              <a:rPr lang="en-US" dirty="0"/>
              <a:t>Current City policy states that this area is to be preserved</a:t>
            </a:r>
          </a:p>
          <a:p>
            <a:r>
              <a:rPr lang="en-US" dirty="0"/>
              <a:t>~5,274 Acres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5B8BF5-B917-4921-8732-A0B23B9511AC}"/>
              </a:ext>
            </a:extLst>
          </p:cNvPr>
          <p:cNvSpPr txBox="1"/>
          <p:nvPr/>
        </p:nvSpPr>
        <p:spPr>
          <a:xfrm>
            <a:off x="1522876" y="5791200"/>
            <a:ext cx="10057936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dirty="0"/>
              <a:t>Source: http://www.elkgrovecity.org/visitors/about_elk_grove/rural_elk_grove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048F4E-4352-489A-BF6E-A0F6F34E9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8969" y="1066800"/>
            <a:ext cx="5610225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54F67-D4BF-45E4-824A-2CF9DC4ED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Imagery Used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D13ABA-E794-4C7C-AB4D-86F9F8E71A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Source: City of Elk Grove GIS</a:t>
            </a:r>
          </a:p>
        </p:txBody>
      </p:sp>
    </p:spTree>
    <p:extLst>
      <p:ext uri="{BB962C8B-B14F-4D97-AF65-F5344CB8AC3E}">
        <p14:creationId xmlns:p14="http://schemas.microsoft.com/office/powerpoint/2010/main" val="57202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8AEB9D6-A7C5-493F-9E78-DF89E9F07E54}"/>
              </a:ext>
            </a:extLst>
          </p:cNvPr>
          <p:cNvSpPr txBox="1"/>
          <p:nvPr/>
        </p:nvSpPr>
        <p:spPr>
          <a:xfrm>
            <a:off x="2745592" y="4383314"/>
            <a:ext cx="2104807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2003 Imagery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D17A21C-DFD5-40EC-9C95-ECD81DD31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24" y="669395"/>
            <a:ext cx="7382119" cy="37814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5FF6356-BAE2-4F32-A01B-13BDA2319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8427" y="1566862"/>
            <a:ext cx="4076700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99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0DEB402-E163-40DA-BADE-7158C45B5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12" y="654997"/>
            <a:ext cx="7314798" cy="37528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7AC3C24-E3DF-4370-96CF-D7EE4D57DA6A}"/>
              </a:ext>
            </a:extLst>
          </p:cNvPr>
          <p:cNvSpPr txBox="1"/>
          <p:nvPr/>
        </p:nvSpPr>
        <p:spPr>
          <a:xfrm>
            <a:off x="2745592" y="4383314"/>
            <a:ext cx="2072490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2014 Imagery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87F54E0-5F66-4AD0-8DE9-10D25A991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0744" y="1557337"/>
            <a:ext cx="4076700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31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6FAB05-AC61-4791-8BED-A46E74DEB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612" y="85618"/>
            <a:ext cx="8077200" cy="60067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E419F9-41B0-46DA-AB70-62F2750DB638}"/>
              </a:ext>
            </a:extLst>
          </p:cNvPr>
          <p:cNvSpPr txBox="1"/>
          <p:nvPr/>
        </p:nvSpPr>
        <p:spPr>
          <a:xfrm>
            <a:off x="9752012" y="5667639"/>
            <a:ext cx="2104807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2003 Imagery</a:t>
            </a:r>
          </a:p>
        </p:txBody>
      </p:sp>
    </p:spTree>
    <p:extLst>
      <p:ext uri="{BB962C8B-B14F-4D97-AF65-F5344CB8AC3E}">
        <p14:creationId xmlns:p14="http://schemas.microsoft.com/office/powerpoint/2010/main" val="58442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33D98C-4F57-4E5A-BC36-47DB406F0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8612" y="76200"/>
            <a:ext cx="8077200" cy="6057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60075E-2111-45A4-9011-A29467A6EAA7}"/>
              </a:ext>
            </a:extLst>
          </p:cNvPr>
          <p:cNvSpPr txBox="1"/>
          <p:nvPr/>
        </p:nvSpPr>
        <p:spPr>
          <a:xfrm>
            <a:off x="9752012" y="5667639"/>
            <a:ext cx="2072490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2014 Imagery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22D7AD-33F0-4E66-B0BF-C6241E309C11}"/>
              </a:ext>
            </a:extLst>
          </p:cNvPr>
          <p:cNvSpPr/>
          <p:nvPr/>
        </p:nvSpPr>
        <p:spPr>
          <a:xfrm>
            <a:off x="7161212" y="1295400"/>
            <a:ext cx="1828800" cy="1295400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D487A3-ED52-4A08-8A02-F8967C545DF9}"/>
              </a:ext>
            </a:extLst>
          </p:cNvPr>
          <p:cNvSpPr/>
          <p:nvPr/>
        </p:nvSpPr>
        <p:spPr>
          <a:xfrm>
            <a:off x="4294042" y="4419600"/>
            <a:ext cx="962170" cy="1460405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105554-5630-4426-B4DB-BA30EF835600}"/>
              </a:ext>
            </a:extLst>
          </p:cNvPr>
          <p:cNvSpPr/>
          <p:nvPr/>
        </p:nvSpPr>
        <p:spPr>
          <a:xfrm>
            <a:off x="5156127" y="1447800"/>
            <a:ext cx="962170" cy="800100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71EA92-F581-4D31-B0E3-0C9C2D79E193}"/>
              </a:ext>
            </a:extLst>
          </p:cNvPr>
          <p:cNvSpPr/>
          <p:nvPr/>
        </p:nvSpPr>
        <p:spPr>
          <a:xfrm>
            <a:off x="8075612" y="3276601"/>
            <a:ext cx="914400" cy="1143000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C270EF-D570-45CC-B1E9-4F6428853548}"/>
              </a:ext>
            </a:extLst>
          </p:cNvPr>
          <p:cNvSpPr txBox="1"/>
          <p:nvPr/>
        </p:nvSpPr>
        <p:spPr>
          <a:xfrm>
            <a:off x="9779936" y="2408671"/>
            <a:ext cx="2016642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Developed</a:t>
            </a:r>
          </a:p>
          <a:p>
            <a:pPr algn="ctr">
              <a:lnSpc>
                <a:spcPct val="90000"/>
              </a:lnSpc>
            </a:pPr>
            <a:r>
              <a:rPr lang="en-US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Since 2003</a:t>
            </a:r>
          </a:p>
        </p:txBody>
      </p:sp>
    </p:spTree>
    <p:extLst>
      <p:ext uri="{BB962C8B-B14F-4D97-AF65-F5344CB8AC3E}">
        <p14:creationId xmlns:p14="http://schemas.microsoft.com/office/powerpoint/2010/main" val="164335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54F67-D4BF-45E4-824A-2CF9DC4ED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Classification Wizard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D13ABA-E794-4C7C-AB4D-86F9F8E71A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Supervised Classification Method</a:t>
            </a:r>
          </a:p>
        </p:txBody>
      </p:sp>
    </p:spTree>
    <p:extLst>
      <p:ext uri="{BB962C8B-B14F-4D97-AF65-F5344CB8AC3E}">
        <p14:creationId xmlns:p14="http://schemas.microsoft.com/office/powerpoint/2010/main" val="29795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DB36-CB54-4755-A4DD-2EF1D89AA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F1125B-39F3-40FB-B373-69CB60858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76" y="1905000"/>
            <a:ext cx="9372136" cy="4114800"/>
          </a:xfrm>
        </p:spPr>
        <p:txBody>
          <a:bodyPr/>
          <a:lstStyle/>
          <a:p>
            <a:r>
              <a:rPr lang="en-US" dirty="0"/>
              <a:t>Segment images into spectrally &amp; spatially similar areas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114BFF-0EFF-41BC-9DC9-BBA0A7734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012" y="3581400"/>
            <a:ext cx="4143375" cy="10287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0D81266-351B-4C14-B646-2F75CF6E14B7}"/>
              </a:ext>
            </a:extLst>
          </p:cNvPr>
          <p:cNvGrpSpPr/>
          <p:nvPr/>
        </p:nvGrpSpPr>
        <p:grpSpPr>
          <a:xfrm>
            <a:off x="2518447" y="2362200"/>
            <a:ext cx="3343469" cy="3774207"/>
            <a:chOff x="1455543" y="2362200"/>
            <a:chExt cx="3343469" cy="377420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0A9C440-FCBD-4904-B93C-DD43B38ED0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47778"/>
            <a:stretch/>
          </p:blipFill>
          <p:spPr>
            <a:xfrm>
              <a:off x="1455543" y="2362200"/>
              <a:ext cx="3343469" cy="358139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1D478D1-2DF5-4758-9E37-5D599E52A7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81398" b="-1"/>
            <a:stretch/>
          </p:blipFill>
          <p:spPr>
            <a:xfrm>
              <a:off x="1455543" y="4860635"/>
              <a:ext cx="3343469" cy="12757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699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640F6CC-7A66-4F4A-ADEE-E09EBD093357}"/>
              </a:ext>
            </a:extLst>
          </p:cNvPr>
          <p:cNvSpPr txBox="1"/>
          <p:nvPr/>
        </p:nvSpPr>
        <p:spPr>
          <a:xfrm>
            <a:off x="5042007" y="167529"/>
            <a:ext cx="2104807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2003 Imagery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B969AD-A6AD-4EBC-9A9A-3DA67E303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013" y="668497"/>
            <a:ext cx="10957442" cy="512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DAF11A-9EB0-41A9-A882-F51B018AC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012" y="670666"/>
            <a:ext cx="10950974" cy="51205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ECE6D9-AE94-4BDC-8E6B-AE6E8942E5D4}"/>
              </a:ext>
            </a:extLst>
          </p:cNvPr>
          <p:cNvSpPr txBox="1"/>
          <p:nvPr/>
        </p:nvSpPr>
        <p:spPr>
          <a:xfrm>
            <a:off x="5042007" y="167529"/>
            <a:ext cx="2072490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2014 Imagery</a:t>
            </a:r>
          </a:p>
        </p:txBody>
      </p:sp>
    </p:spTree>
    <p:extLst>
      <p:ext uri="{BB962C8B-B14F-4D97-AF65-F5344CB8AC3E}">
        <p14:creationId xmlns:p14="http://schemas.microsoft.com/office/powerpoint/2010/main" val="214893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DB36-CB54-4755-A4DD-2EF1D89AA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Classification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FC6892-8804-46A4-97CF-7BD89A09A1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212" y="1828800"/>
            <a:ext cx="2781300" cy="3962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ACEECF5-9E08-4CC5-B80A-2F1A0A07B2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0975"/>
          <a:stretch/>
        </p:blipFill>
        <p:spPr>
          <a:xfrm>
            <a:off x="7161212" y="1550193"/>
            <a:ext cx="3048000" cy="451961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33E6216-50F5-4C01-B039-546F50D0B5BF}"/>
              </a:ext>
            </a:extLst>
          </p:cNvPr>
          <p:cNvSpPr/>
          <p:nvPr/>
        </p:nvSpPr>
        <p:spPr>
          <a:xfrm>
            <a:off x="2760662" y="5257800"/>
            <a:ext cx="3200400" cy="533400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AA4A86-FA3E-438E-B86D-5F08E06F3040}"/>
              </a:ext>
            </a:extLst>
          </p:cNvPr>
          <p:cNvSpPr/>
          <p:nvPr/>
        </p:nvSpPr>
        <p:spPr>
          <a:xfrm>
            <a:off x="7085012" y="4991100"/>
            <a:ext cx="3200400" cy="533400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30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DB36-CB54-4755-A4DD-2EF1D89AA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Classification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AACBD3-3D28-4950-888A-F0727DF8D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76" y="1905000"/>
            <a:ext cx="4571536" cy="4114800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Let the picking begin….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003862-C0A8-4025-B8B4-FCCA706BD6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8889"/>
          <a:stretch/>
        </p:blipFill>
        <p:spPr>
          <a:xfrm>
            <a:off x="5561012" y="1888836"/>
            <a:ext cx="2483203" cy="3505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A06C87-8712-436C-A3CC-2D5BBECECC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222"/>
          <a:stretch/>
        </p:blipFill>
        <p:spPr>
          <a:xfrm>
            <a:off x="8609012" y="2667000"/>
            <a:ext cx="2483203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68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DB36-CB54-4755-A4DD-2EF1D89AA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Classification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DDE40B-46F2-4EE4-ACD3-0F668FED4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012" y="1616826"/>
            <a:ext cx="8586788" cy="46200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F5A280C-A59C-4414-8C6F-08DFC414B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2012" y="2514600"/>
            <a:ext cx="1247775" cy="6000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2C9EFB-98F5-4173-B5B9-FD555C396C0D}"/>
              </a:ext>
            </a:extLst>
          </p:cNvPr>
          <p:cNvSpPr txBox="1"/>
          <p:nvPr/>
        </p:nvSpPr>
        <p:spPr>
          <a:xfrm>
            <a:off x="9259204" y="5486400"/>
            <a:ext cx="2104807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2003 Imagery</a:t>
            </a:r>
          </a:p>
        </p:txBody>
      </p:sp>
    </p:spTree>
    <p:extLst>
      <p:ext uri="{BB962C8B-B14F-4D97-AF65-F5344CB8AC3E}">
        <p14:creationId xmlns:p14="http://schemas.microsoft.com/office/powerpoint/2010/main" val="63872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C5AEE0-0E6C-4CDF-A560-927E9DC2CD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616" b="1713"/>
          <a:stretch/>
        </p:blipFill>
        <p:spPr>
          <a:xfrm>
            <a:off x="1217612" y="1828799"/>
            <a:ext cx="8787239" cy="44196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F5A280C-A59C-4414-8C6F-08DFC414B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2012" y="2514600"/>
            <a:ext cx="1247775" cy="6000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2C9EFB-98F5-4173-B5B9-FD555C396C0D}"/>
              </a:ext>
            </a:extLst>
          </p:cNvPr>
          <p:cNvSpPr txBox="1"/>
          <p:nvPr/>
        </p:nvSpPr>
        <p:spPr>
          <a:xfrm>
            <a:off x="9259204" y="5486400"/>
            <a:ext cx="2072490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2014 Imagery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64DB36-CB54-4755-A4DD-2EF1D89AA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395899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C118A15-9930-400A-BD5F-1D073D073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Difficulties/Issues Encountered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AE6DEE4-DD29-4D48-81FF-76E4EA697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Tried to perform an unsupervised classification method first but tool failed.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5F9EC32-B343-4926-8AD9-6DC842E86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812" y="2819400"/>
            <a:ext cx="6096000" cy="29280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FC82C9-686F-4DE9-B173-6F99E0232138}"/>
              </a:ext>
            </a:extLst>
          </p:cNvPr>
          <p:cNvSpPr txBox="1"/>
          <p:nvPr/>
        </p:nvSpPr>
        <p:spPr>
          <a:xfrm>
            <a:off x="9447469" y="4724400"/>
            <a:ext cx="15240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3" tooltip="http://proswrite.com/2014/04/04/friday-fun-with-emoji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4" tooltip="https://creativecommons.org/licenses/by-nc-nd/3.0/"/>
              </a:rPr>
              <a:t>CC BY-NC-ND</a:t>
            </a:r>
            <a:endParaRPr lang="en-US" sz="9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B86567-987D-412B-9530-457A7FBDDE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446748" y="3962400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C118A15-9930-400A-BD5F-1D073D073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Difficulties/Issues Encountered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AE6DEE4-DD29-4D48-81FF-76E4EA697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Acquiring desired imagery</a:t>
            </a:r>
          </a:p>
          <a:p>
            <a:r>
              <a:rPr lang="en-US" dirty="0"/>
              <a:t>Wait times while the tools ran…</a:t>
            </a:r>
          </a:p>
          <a:p>
            <a:pPr lvl="1"/>
            <a:r>
              <a:rPr lang="en-US" dirty="0"/>
              <a:t>Segmenting the 2014 imagery took almost 2 hours</a:t>
            </a:r>
          </a:p>
          <a:p>
            <a:pPr lvl="2"/>
            <a:r>
              <a:rPr lang="en-US" dirty="0"/>
              <a:t>2003 imagery only took 15 minutes</a:t>
            </a:r>
          </a:p>
          <a:p>
            <a:r>
              <a:rPr lang="en-US" dirty="0"/>
              <a:t>Classifying</a:t>
            </a:r>
          </a:p>
          <a:p>
            <a:pPr lvl="1"/>
            <a:r>
              <a:rPr lang="en-US" dirty="0"/>
              <a:t>True color difficult to categorize because IR Bands were not present.</a:t>
            </a:r>
          </a:p>
          <a:p>
            <a:pPr lvl="1"/>
            <a:r>
              <a:rPr lang="en-US" dirty="0"/>
              <a:t>Used other image reference materials such as Google Earth, NAIP (National Agriculture Imagery Program)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2E8FB5-B036-4AB5-8861-FBDA6E48D1EA}"/>
              </a:ext>
            </a:extLst>
          </p:cNvPr>
          <p:cNvSpPr txBox="1"/>
          <p:nvPr/>
        </p:nvSpPr>
        <p:spPr>
          <a:xfrm>
            <a:off x="8549701" y="1984652"/>
            <a:ext cx="1924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2" tooltip="http://4closurefraud.org/2012/07/12/tick-tock-clock-is-ticking-on-crisis-charges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3" tooltip="https://creativecommons.org/licenses/by-nc/3.0/"/>
              </a:rPr>
              <a:t>CC BY-NC</a:t>
            </a:r>
            <a:endParaRPr lang="en-US" sz="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2E15A8-A23C-447E-9F00-280FB7C90D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2"/>
              </a:ext>
            </a:extLst>
          </a:blip>
          <a:stretch>
            <a:fillRect/>
          </a:stretch>
        </p:blipFill>
        <p:spPr>
          <a:xfrm>
            <a:off x="8151812" y="1559718"/>
            <a:ext cx="2990851" cy="186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14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C118A15-9930-400A-BD5F-1D073D073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 Takeaways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B7F67F-1CDF-4052-8AB3-88FFCA744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more samples than you think you need</a:t>
            </a:r>
          </a:p>
          <a:p>
            <a:pPr lvl="1"/>
            <a:r>
              <a:rPr lang="en-US" dirty="0"/>
              <a:t>2014 imagery was higher res quality than 2003</a:t>
            </a:r>
          </a:p>
          <a:p>
            <a:pPr lvl="1"/>
            <a:r>
              <a:rPr lang="en-US" dirty="0"/>
              <a:t>Needed more samples for 2014 classification</a:t>
            </a:r>
          </a:p>
          <a:p>
            <a:pPr lvl="1"/>
            <a:endParaRPr lang="en-US" dirty="0"/>
          </a:p>
          <a:p>
            <a:r>
              <a:rPr lang="en-US" dirty="0"/>
              <a:t>Need to refine classification to get a better estimate of change from 2003 to 2014</a:t>
            </a:r>
          </a:p>
          <a:p>
            <a:pPr lvl="1"/>
            <a:r>
              <a:rPr lang="en-US" dirty="0"/>
              <a:t>Rough estimate 10% increase to more developed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AD652C-904C-4A95-9696-8C2A1D4285E9}"/>
              </a:ext>
            </a:extLst>
          </p:cNvPr>
          <p:cNvSpPr txBox="1"/>
          <p:nvPr/>
        </p:nvSpPr>
        <p:spPr>
          <a:xfrm>
            <a:off x="8380412" y="1972762"/>
            <a:ext cx="1066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2" tooltip="http://christiantietze.de/posts/2016/05/emoji-bytes-lost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3" tooltip="https://creativecommons.org/licenses/by-sa/3.0/"/>
              </a:rPr>
              <a:t>CC BY-SA</a:t>
            </a:r>
            <a:endParaRPr lang="en-US" sz="9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D1CCCB1-607C-4691-A77D-A85E1CE8AC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2"/>
              </a:ext>
            </a:extLst>
          </a:blip>
          <a:stretch>
            <a:fillRect/>
          </a:stretch>
        </p:blipFill>
        <p:spPr>
          <a:xfrm>
            <a:off x="7999412" y="1177636"/>
            <a:ext cx="2085887" cy="208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07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DB36-CB54-4755-A4DD-2EF1D89AA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52C0D-8A54-4014-863C-54144A76A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Further re-classify</a:t>
            </a:r>
          </a:p>
          <a:p>
            <a:endParaRPr lang="en-US" dirty="0"/>
          </a:p>
          <a:p>
            <a:r>
              <a:rPr lang="en-US" dirty="0"/>
              <a:t>Ground-truthing</a:t>
            </a:r>
          </a:p>
          <a:p>
            <a:endParaRPr lang="en-US" dirty="0"/>
          </a:p>
          <a:p>
            <a:r>
              <a:rPr lang="en-US" dirty="0"/>
              <a:t>Accuracy assessment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D4C8BE-12B9-45DE-AE74-DBA49CF9CB2B}"/>
              </a:ext>
            </a:extLst>
          </p:cNvPr>
          <p:cNvSpPr txBox="1"/>
          <p:nvPr/>
        </p:nvSpPr>
        <p:spPr>
          <a:xfrm>
            <a:off x="6780212" y="2745343"/>
            <a:ext cx="249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2" tooltip="http://advedupsyfall09.wikispaces.com/Yolanda+Gracie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3" tooltip="https://creativecommons.org/licenses/by-sa/3.0/"/>
              </a:rPr>
              <a:t>CC BY-SA</a:t>
            </a:r>
            <a:endParaRPr lang="en-US" sz="9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EC6FC8-1F67-4716-BC78-7579AB1257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2"/>
              </a:ext>
            </a:extLst>
          </a:blip>
          <a:stretch>
            <a:fillRect/>
          </a:stretch>
        </p:blipFill>
        <p:spPr>
          <a:xfrm>
            <a:off x="6475412" y="1524000"/>
            <a:ext cx="33337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813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6257490-6F21-40B7-AE2B-542F6D584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D3F6739-F44C-4225-B0F9-EF30C540E7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1213" y="1905000"/>
            <a:ext cx="5486400" cy="411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B244B69-200A-4A6F-A965-0427F1795D71}"/>
              </a:ext>
            </a:extLst>
          </p:cNvPr>
          <p:cNvSpPr txBox="1"/>
          <p:nvPr/>
        </p:nvSpPr>
        <p:spPr>
          <a:xfrm>
            <a:off x="9025758" y="5788968"/>
            <a:ext cx="1473480" cy="2169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900" dirty="0"/>
              <a:t>Source: elkgrovecity.org</a:t>
            </a:r>
          </a:p>
        </p:txBody>
      </p:sp>
    </p:spTree>
    <p:extLst>
      <p:ext uri="{BB962C8B-B14F-4D97-AF65-F5344CB8AC3E}">
        <p14:creationId xmlns:p14="http://schemas.microsoft.com/office/powerpoint/2010/main" val="28252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riped Border 16x9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Striped black border presentation (widescreen).potx" id="{96522838-024F-4A04-A543-9EF396F770C0}" vid="{BD969DAD-256A-4182-ABA2-1577ED7D3144}"/>
    </a:ext>
  </a:extLst>
</a:theme>
</file>

<file path=ppt/theme/theme2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Striped black border presentation (widescreen)</Template>
  <TotalTime>648</TotalTime>
  <Words>414</Words>
  <Application>Microsoft Office PowerPoint</Application>
  <PresentationFormat>Custom</PresentationFormat>
  <Paragraphs>79</Paragraphs>
  <Slides>21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Euphemia</vt:lpstr>
      <vt:lpstr>Striped Border 16x9</vt:lpstr>
      <vt:lpstr>Rural Elk Grove</vt:lpstr>
      <vt:lpstr>Project Purpose</vt:lpstr>
      <vt:lpstr>About Rural Elk Grove</vt:lpstr>
      <vt:lpstr>Imagery Used</vt:lpstr>
      <vt:lpstr>PowerPoint Presentation</vt:lpstr>
      <vt:lpstr>PowerPoint Presentation</vt:lpstr>
      <vt:lpstr>PowerPoint Presentation</vt:lpstr>
      <vt:lpstr>PowerPoint Presentation</vt:lpstr>
      <vt:lpstr>Image Classification Wizard</vt:lpstr>
      <vt:lpstr>Segmentation</vt:lpstr>
      <vt:lpstr>PowerPoint Presentation</vt:lpstr>
      <vt:lpstr>PowerPoint Presentation</vt:lpstr>
      <vt:lpstr>Supervised Classification</vt:lpstr>
      <vt:lpstr>Supervised Classification</vt:lpstr>
      <vt:lpstr>Supervised Classification</vt:lpstr>
      <vt:lpstr>Supervised Classification</vt:lpstr>
      <vt:lpstr>Difficulties/Issues Encountered</vt:lpstr>
      <vt:lpstr>Difficulties/Issues Encountered</vt:lpstr>
      <vt:lpstr>Project Takeaways</vt:lpstr>
      <vt:lpstr>Future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Elk Grove Rural Area</dc:title>
  <dc:creator>Loan Braswell</dc:creator>
  <cp:lastModifiedBy>Loan Braswell</cp:lastModifiedBy>
  <cp:revision>110</cp:revision>
  <dcterms:created xsi:type="dcterms:W3CDTF">2017-12-03T21:11:13Z</dcterms:created>
  <dcterms:modified xsi:type="dcterms:W3CDTF">2017-12-04T08:30:40Z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