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8A29CD83-14DC-45D2-BD28-4620683C3633}" type="datetimeFigureOut">
              <a:rPr lang="en-US" smtClean="0"/>
              <a:t>12/15/2014</a:t>
            </a:fld>
            <a:endParaRPr lang="en-US"/>
          </a:p>
        </p:txBody>
      </p:sp>
      <p:sp>
        <p:nvSpPr>
          <p:cNvPr id="16" name="Slide Number Placeholder 15"/>
          <p:cNvSpPr>
            <a:spLocks noGrp="1"/>
          </p:cNvSpPr>
          <p:nvPr>
            <p:ph type="sldNum" sz="quarter" idx="11"/>
          </p:nvPr>
        </p:nvSpPr>
        <p:spPr/>
        <p:txBody>
          <a:bodyPr/>
          <a:lstStyle/>
          <a:p>
            <a:fld id="{85C8C2E0-E253-4B8C-BDA6-F8D1B94866A6}"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8A29CD83-14DC-45D2-BD28-4620683C3633}" type="datetimeFigureOut">
              <a:rPr lang="en-US" smtClean="0"/>
              <a:t>12/15/2014</a:t>
            </a:fld>
            <a:endParaRPr lang="en-US"/>
          </a:p>
        </p:txBody>
      </p:sp>
      <p:sp>
        <p:nvSpPr>
          <p:cNvPr id="15" name="Slide Number Placeholder 14"/>
          <p:cNvSpPr>
            <a:spLocks noGrp="1"/>
          </p:cNvSpPr>
          <p:nvPr>
            <p:ph type="sldNum" sz="quarter" idx="15"/>
          </p:nvPr>
        </p:nvSpPr>
        <p:spPr/>
        <p:txBody>
          <a:bodyPr/>
          <a:lstStyle>
            <a:lvl1pPr algn="ctr">
              <a:defRPr/>
            </a:lvl1pPr>
          </a:lstStyle>
          <a:p>
            <a:fld id="{85C8C2E0-E253-4B8C-BDA6-F8D1B94866A6}"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A29CD83-14DC-45D2-BD28-4620683C3633}" type="datetimeFigureOut">
              <a:rPr lang="en-US" smtClean="0"/>
              <a:t>12/15/2014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C8C2E0-E253-4B8C-BDA6-F8D1B94866A6}"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A29CD83-14DC-45D2-BD28-4620683C3633}" type="datetimeFigureOut">
              <a:rPr lang="en-US" smtClean="0"/>
              <a:t>12/15/2014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C8C2E0-E253-4B8C-BDA6-F8D1B94866A6}"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85C8C2E0-E253-4B8C-BDA6-F8D1B94866A6}"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8A29CD83-14DC-45D2-BD28-4620683C3633}" type="datetimeFigureOut">
              <a:rPr lang="en-US" smtClean="0"/>
              <a:t>12/15/2014</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A29CD83-14DC-45D2-BD28-4620683C3633}" type="datetimeFigureOut">
              <a:rPr lang="en-US" smtClean="0"/>
              <a:t>12/15/2014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C8C2E0-E253-4B8C-BDA6-F8D1B94866A6}"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29CD83-14DC-45D2-BD28-4620683C3633}" type="datetimeFigureOut">
              <a:rPr lang="en-US" smtClean="0"/>
              <a:t>12/15/2014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C8C2E0-E253-4B8C-BDA6-F8D1B94866A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8A29CD83-14DC-45D2-BD28-4620683C3633}" type="datetimeFigureOut">
              <a:rPr lang="en-US" smtClean="0"/>
              <a:t>12/15/2014</a:t>
            </a:fld>
            <a:endParaRPr lang="en-US"/>
          </a:p>
        </p:txBody>
      </p:sp>
      <p:sp>
        <p:nvSpPr>
          <p:cNvPr id="9" name="Slide Number Placeholder 8"/>
          <p:cNvSpPr>
            <a:spLocks noGrp="1"/>
          </p:cNvSpPr>
          <p:nvPr>
            <p:ph type="sldNum" sz="quarter" idx="15"/>
          </p:nvPr>
        </p:nvSpPr>
        <p:spPr/>
        <p:txBody>
          <a:bodyPr/>
          <a:lstStyle/>
          <a:p>
            <a:fld id="{85C8C2E0-E253-4B8C-BDA6-F8D1B94866A6}"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8A29CD83-14DC-45D2-BD28-4620683C3633}" type="datetimeFigureOut">
              <a:rPr lang="en-US" smtClean="0"/>
              <a:t>12/15/2014</a:t>
            </a:fld>
            <a:endParaRPr lang="en-US"/>
          </a:p>
        </p:txBody>
      </p:sp>
      <p:sp>
        <p:nvSpPr>
          <p:cNvPr id="9" name="Slide Number Placeholder 8"/>
          <p:cNvSpPr>
            <a:spLocks noGrp="1"/>
          </p:cNvSpPr>
          <p:nvPr>
            <p:ph type="sldNum" sz="quarter" idx="11"/>
          </p:nvPr>
        </p:nvSpPr>
        <p:spPr/>
        <p:txBody>
          <a:bodyPr/>
          <a:lstStyle/>
          <a:p>
            <a:fld id="{85C8C2E0-E253-4B8C-BDA6-F8D1B94866A6}"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A29CD83-14DC-45D2-BD28-4620683C3633}" type="datetimeFigureOut">
              <a:rPr lang="en-US" smtClean="0"/>
              <a:t>12/15/2014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C8C2E0-E253-4B8C-BDA6-F8D1B94866A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A29CD83-14DC-45D2-BD28-4620683C3633}" type="datetimeFigureOut">
              <a:rPr lang="en-US" smtClean="0"/>
              <a:t>12/15/2014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C8C2E0-E253-4B8C-BDA6-F8D1B94866A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8A29CD83-14DC-45D2-BD28-4620683C3633}" type="datetimeFigureOut">
              <a:rPr lang="en-US" smtClean="0"/>
              <a:t>12/15/2014</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85C8C2E0-E253-4B8C-BDA6-F8D1B94866A6}"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By Sara J. King</a:t>
            </a:r>
          </a:p>
          <a:p>
            <a:r>
              <a:rPr lang="en-US" dirty="0" smtClean="0"/>
              <a:t>GEOG 342</a:t>
            </a:r>
          </a:p>
          <a:p>
            <a:r>
              <a:rPr lang="en-US" dirty="0" smtClean="0"/>
              <a:t>December 15, 2014</a:t>
            </a:r>
            <a:endParaRPr lang="en-US" dirty="0"/>
          </a:p>
        </p:txBody>
      </p:sp>
      <p:sp>
        <p:nvSpPr>
          <p:cNvPr id="2" name="Title 1"/>
          <p:cNvSpPr>
            <a:spLocks noGrp="1"/>
          </p:cNvSpPr>
          <p:nvPr>
            <p:ph type="ctrTitle"/>
          </p:nvPr>
        </p:nvSpPr>
        <p:spPr>
          <a:xfrm>
            <a:off x="457200" y="381000"/>
            <a:ext cx="8305800" cy="3033932"/>
          </a:xfrm>
        </p:spPr>
        <p:txBody>
          <a:bodyPr/>
          <a:lstStyle/>
          <a:p>
            <a:r>
              <a:rPr lang="en-US" dirty="0" smtClean="0"/>
              <a:t>The Use of ArcGIS for Reconnaissance Geologic Mapping </a:t>
            </a:r>
            <a:endParaRPr lang="en-US" dirty="0"/>
          </a:p>
        </p:txBody>
      </p:sp>
    </p:spTree>
    <p:extLst>
      <p:ext uri="{BB962C8B-B14F-4D97-AF65-F5344CB8AC3E}">
        <p14:creationId xmlns:p14="http://schemas.microsoft.com/office/powerpoint/2010/main" val="27490675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To determine if GIS and satellite spectral data would be helpful for </a:t>
            </a:r>
            <a:r>
              <a:rPr lang="en-US" dirty="0" smtClean="0"/>
              <a:t>reconnaissance </a:t>
            </a:r>
            <a:r>
              <a:rPr lang="en-US" dirty="0"/>
              <a:t>geologic field </a:t>
            </a:r>
            <a:r>
              <a:rPr lang="en-US" dirty="0" smtClean="0"/>
              <a:t>mapping</a:t>
            </a:r>
          </a:p>
          <a:p>
            <a:endParaRPr lang="en-US" dirty="0"/>
          </a:p>
        </p:txBody>
      </p:sp>
      <p:sp>
        <p:nvSpPr>
          <p:cNvPr id="3" name="Title 2"/>
          <p:cNvSpPr>
            <a:spLocks noGrp="1"/>
          </p:cNvSpPr>
          <p:nvPr>
            <p:ph type="title"/>
          </p:nvPr>
        </p:nvSpPr>
        <p:spPr/>
        <p:txBody>
          <a:bodyPr/>
          <a:lstStyle/>
          <a:p>
            <a:r>
              <a:rPr lang="en-US" dirty="0" smtClean="0"/>
              <a:t>Purpose of my Project</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400" y="2971800"/>
            <a:ext cx="3982155" cy="23083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548" y="2857500"/>
            <a:ext cx="4175013" cy="2536900"/>
          </a:xfrm>
          <a:prstGeom prst="rect">
            <a:avLst/>
          </a:prstGeom>
        </p:spPr>
      </p:pic>
    </p:spTree>
    <p:extLst>
      <p:ext uri="{BB962C8B-B14F-4D97-AF65-F5344CB8AC3E}">
        <p14:creationId xmlns:p14="http://schemas.microsoft.com/office/powerpoint/2010/main" val="7782988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Locate good spectral data to use as a test area.</a:t>
            </a:r>
          </a:p>
          <a:p>
            <a:pPr lvl="0"/>
            <a:r>
              <a:rPr lang="en-US" dirty="0"/>
              <a:t>Load the data into </a:t>
            </a:r>
            <a:r>
              <a:rPr lang="en-US" dirty="0" smtClean="0"/>
              <a:t>ArcGIS.</a:t>
            </a:r>
          </a:p>
          <a:p>
            <a:pPr lvl="0"/>
            <a:r>
              <a:rPr lang="en-US" dirty="0" smtClean="0"/>
              <a:t>Clean </a:t>
            </a:r>
            <a:r>
              <a:rPr lang="en-US" dirty="0"/>
              <a:t>it up to a manageable chunk of material.</a:t>
            </a:r>
          </a:p>
          <a:p>
            <a:pPr lvl="0"/>
            <a:r>
              <a:rPr lang="en-US" dirty="0"/>
              <a:t>Run a unsupervised classification of the target area.</a:t>
            </a:r>
          </a:p>
          <a:p>
            <a:pPr lvl="0"/>
            <a:r>
              <a:rPr lang="en-US" dirty="0"/>
              <a:t>Run a supervised classification of the target area.</a:t>
            </a:r>
          </a:p>
          <a:p>
            <a:pPr lvl="0"/>
            <a:r>
              <a:rPr lang="en-US" dirty="0"/>
              <a:t>Compare and contrast results for accuracy and effectiveness.</a:t>
            </a:r>
          </a:p>
          <a:p>
            <a:endParaRPr lang="en-US" dirty="0"/>
          </a:p>
        </p:txBody>
      </p:sp>
      <p:sp>
        <p:nvSpPr>
          <p:cNvPr id="3" name="Title 2"/>
          <p:cNvSpPr>
            <a:spLocks noGrp="1"/>
          </p:cNvSpPr>
          <p:nvPr>
            <p:ph type="title"/>
          </p:nvPr>
        </p:nvSpPr>
        <p:spPr/>
        <p:txBody>
          <a:bodyPr/>
          <a:lstStyle/>
          <a:p>
            <a:r>
              <a:rPr lang="en-US" dirty="0" smtClean="0"/>
              <a:t>Process and Methods</a:t>
            </a:r>
            <a:endParaRPr lang="en-US" dirty="0"/>
          </a:p>
        </p:txBody>
      </p:sp>
    </p:spTree>
    <p:extLst>
      <p:ext uri="{BB962C8B-B14F-4D97-AF65-F5344CB8AC3E}">
        <p14:creationId xmlns:p14="http://schemas.microsoft.com/office/powerpoint/2010/main" val="39303695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4038600" cy="1333500"/>
          </a:xfrm>
        </p:spPr>
        <p:txBody>
          <a:bodyPr>
            <a:normAutofit fontScale="90000"/>
          </a:bodyPr>
          <a:lstStyle/>
          <a:p>
            <a:r>
              <a:rPr lang="en-US" dirty="0" smtClean="0"/>
              <a:t>Locate Data and Load it into GIS</a:t>
            </a:r>
            <a:endParaRPr lang="en-US" dirty="0"/>
          </a:p>
        </p:txBody>
      </p:sp>
      <p:sp>
        <p:nvSpPr>
          <p:cNvPr id="3" name="Content Placeholder 2"/>
          <p:cNvSpPr>
            <a:spLocks noGrp="1"/>
          </p:cNvSpPr>
          <p:nvPr>
            <p:ph sz="half" idx="1"/>
          </p:nvPr>
        </p:nvSpPr>
        <p:spPr>
          <a:xfrm>
            <a:off x="522732" y="1752600"/>
            <a:ext cx="3668268" cy="4419600"/>
          </a:xfrm>
        </p:spPr>
        <p:txBody>
          <a:bodyPr/>
          <a:lstStyle/>
          <a:p>
            <a:r>
              <a:rPr lang="en-US" dirty="0" smtClean="0"/>
              <a:t>Three requirements:</a:t>
            </a:r>
          </a:p>
          <a:p>
            <a:pPr lvl="1"/>
            <a:r>
              <a:rPr lang="en-US" dirty="0" smtClean="0"/>
              <a:t>Accessible data</a:t>
            </a:r>
          </a:p>
          <a:p>
            <a:pPr lvl="1"/>
            <a:r>
              <a:rPr lang="en-US" dirty="0" smtClean="0"/>
              <a:t>Low vegetation</a:t>
            </a:r>
          </a:p>
          <a:p>
            <a:pPr lvl="1"/>
            <a:r>
              <a:rPr lang="en-US" dirty="0" smtClean="0"/>
              <a:t>High hard rock exposure</a:t>
            </a:r>
          </a:p>
          <a:p>
            <a:endParaRPr lang="en-US" dirty="0"/>
          </a:p>
          <a:p>
            <a:r>
              <a:rPr lang="en-US" dirty="0" smtClean="0"/>
              <a:t>So I focused on the Mojave Desert region in the southeast of California</a:t>
            </a:r>
            <a:endParaRPr lang="en-US" dirty="0"/>
          </a:p>
        </p:txBody>
      </p:sp>
      <p:pic>
        <p:nvPicPr>
          <p:cNvPr id="17" name="Content Placeholder 16"/>
          <p:cNvPicPr>
            <a:picLocks noGrp="1"/>
          </p:cNvPicPr>
          <p:nvPr>
            <p:ph sz="half" idx="2"/>
          </p:nvPr>
        </p:nvPicPr>
        <p:blipFill>
          <a:blip r:embed="rId2"/>
          <a:stretch>
            <a:fillRect/>
          </a:stretch>
        </p:blipFill>
        <p:spPr>
          <a:xfrm>
            <a:off x="4267200" y="381000"/>
            <a:ext cx="4061619" cy="3046214"/>
          </a:xfrm>
          <a:prstGeom prst="rect">
            <a:avLst/>
          </a:prstGeom>
        </p:spPr>
      </p:pic>
      <p:pic>
        <p:nvPicPr>
          <p:cNvPr id="18" name="Picture 17"/>
          <p:cNvPicPr/>
          <p:nvPr/>
        </p:nvPicPr>
        <p:blipFill>
          <a:blip r:embed="rId3"/>
          <a:stretch>
            <a:fillRect/>
          </a:stretch>
        </p:blipFill>
        <p:spPr>
          <a:xfrm>
            <a:off x="4267200" y="3505200"/>
            <a:ext cx="4038600" cy="3028539"/>
          </a:xfrm>
          <a:prstGeom prst="rect">
            <a:avLst/>
          </a:prstGeom>
        </p:spPr>
      </p:pic>
    </p:spTree>
    <p:extLst>
      <p:ext uri="{BB962C8B-B14F-4D97-AF65-F5344CB8AC3E}">
        <p14:creationId xmlns:p14="http://schemas.microsoft.com/office/powerpoint/2010/main" val="4281398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idx="1"/>
          </p:nvPr>
        </p:nvSpPr>
        <p:spPr/>
        <p:txBody>
          <a:bodyPr/>
          <a:lstStyle/>
          <a:p>
            <a:r>
              <a:rPr lang="en-US" sz="2400" b="0" dirty="0" smtClean="0"/>
              <a:t>Condensed data and removed black outline</a:t>
            </a:r>
            <a:endParaRPr lang="en-US" sz="2400" b="0" dirty="0"/>
          </a:p>
        </p:txBody>
      </p:sp>
      <p:pic>
        <p:nvPicPr>
          <p:cNvPr id="7" name="Content Placeholder 6"/>
          <p:cNvPicPr>
            <a:picLocks noGrp="1"/>
          </p:cNvPicPr>
          <p:nvPr>
            <p:ph sz="half" idx="2"/>
          </p:nvPr>
        </p:nvPicPr>
        <p:blipFill>
          <a:blip r:embed="rId2"/>
          <a:stretch>
            <a:fillRect/>
          </a:stretch>
        </p:blipFill>
        <p:spPr>
          <a:xfrm>
            <a:off x="457200" y="2643981"/>
            <a:ext cx="4038600" cy="3028950"/>
          </a:xfrm>
          <a:prstGeom prst="rect">
            <a:avLst/>
          </a:prstGeom>
        </p:spPr>
      </p:pic>
      <p:pic>
        <p:nvPicPr>
          <p:cNvPr id="8" name="Content Placeholder 7"/>
          <p:cNvPicPr>
            <a:picLocks noGrp="1"/>
          </p:cNvPicPr>
          <p:nvPr>
            <p:ph sz="quarter" idx="4"/>
          </p:nvPr>
        </p:nvPicPr>
        <p:blipFill>
          <a:blip r:embed="rId3"/>
          <a:stretch>
            <a:fillRect/>
          </a:stretch>
        </p:blipFill>
        <p:spPr>
          <a:xfrm>
            <a:off x="4649788" y="2643981"/>
            <a:ext cx="4038600" cy="3028950"/>
          </a:xfrm>
          <a:prstGeom prst="rect">
            <a:avLst/>
          </a:prstGeom>
        </p:spPr>
      </p:pic>
      <p:sp>
        <p:nvSpPr>
          <p:cNvPr id="2" name="Title 1"/>
          <p:cNvSpPr>
            <a:spLocks noGrp="1"/>
          </p:cNvSpPr>
          <p:nvPr>
            <p:ph type="title"/>
          </p:nvPr>
        </p:nvSpPr>
        <p:spPr/>
        <p:txBody>
          <a:bodyPr/>
          <a:lstStyle/>
          <a:p>
            <a:r>
              <a:rPr lang="en-US" dirty="0" smtClean="0"/>
              <a:t>Trim Data to Make it Manageable</a:t>
            </a:r>
            <a:endParaRPr lang="en-US" dirty="0"/>
          </a:p>
        </p:txBody>
      </p:sp>
      <p:sp>
        <p:nvSpPr>
          <p:cNvPr id="10" name="Text Placeholder 9"/>
          <p:cNvSpPr>
            <a:spLocks noGrp="1"/>
          </p:cNvSpPr>
          <p:nvPr>
            <p:ph type="body" idx="3"/>
          </p:nvPr>
        </p:nvSpPr>
        <p:spPr/>
        <p:txBody>
          <a:bodyPr/>
          <a:lstStyle/>
          <a:p>
            <a:r>
              <a:rPr lang="en-US" sz="2400" b="0" dirty="0" smtClean="0"/>
              <a:t>Cut area in half and georeferenced geologic map</a:t>
            </a:r>
            <a:endParaRPr lang="en-US" sz="2400" b="0" dirty="0"/>
          </a:p>
        </p:txBody>
      </p:sp>
    </p:spTree>
    <p:extLst>
      <p:ext uri="{BB962C8B-B14F-4D97-AF65-F5344CB8AC3E}">
        <p14:creationId xmlns:p14="http://schemas.microsoft.com/office/powerpoint/2010/main" val="26617515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b="0" dirty="0" smtClean="0"/>
              <a:t>Original result</a:t>
            </a:r>
            <a:endParaRPr lang="en-US" b="0" dirty="0"/>
          </a:p>
        </p:txBody>
      </p:sp>
      <p:sp>
        <p:nvSpPr>
          <p:cNvPr id="5" name="Title 4"/>
          <p:cNvSpPr>
            <a:spLocks noGrp="1"/>
          </p:cNvSpPr>
          <p:nvPr>
            <p:ph type="title"/>
          </p:nvPr>
        </p:nvSpPr>
        <p:spPr>
          <a:xfrm>
            <a:off x="457200" y="457200"/>
            <a:ext cx="8229600" cy="1143000"/>
          </a:xfrm>
        </p:spPr>
        <p:txBody>
          <a:bodyPr>
            <a:normAutofit fontScale="90000"/>
          </a:bodyPr>
          <a:lstStyle/>
          <a:p>
            <a:r>
              <a:rPr lang="en-US" dirty="0" smtClean="0"/>
              <a:t>Run a Unsupervised </a:t>
            </a:r>
            <a:r>
              <a:rPr lang="en-US" dirty="0"/>
              <a:t>C</a:t>
            </a:r>
            <a:r>
              <a:rPr lang="en-US" dirty="0" smtClean="0"/>
              <a:t>lassification </a:t>
            </a:r>
            <a:br>
              <a:rPr lang="en-US" dirty="0" smtClean="0"/>
            </a:br>
            <a:r>
              <a:rPr lang="en-US" dirty="0" smtClean="0"/>
              <a:t>(10 breaks)</a:t>
            </a:r>
            <a:endParaRPr lang="en-US" dirty="0"/>
          </a:p>
        </p:txBody>
      </p:sp>
      <p:sp>
        <p:nvSpPr>
          <p:cNvPr id="6" name="Text Placeholder 5"/>
          <p:cNvSpPr>
            <a:spLocks noGrp="1"/>
          </p:cNvSpPr>
          <p:nvPr>
            <p:ph type="body" idx="3"/>
          </p:nvPr>
        </p:nvSpPr>
        <p:spPr/>
        <p:txBody>
          <a:bodyPr/>
          <a:lstStyle/>
          <a:p>
            <a:r>
              <a:rPr lang="en-US" b="0" dirty="0" smtClean="0"/>
              <a:t>Color adjusted result</a:t>
            </a:r>
            <a:endParaRPr lang="en-US" b="0" dirty="0"/>
          </a:p>
        </p:txBody>
      </p:sp>
      <p:pic>
        <p:nvPicPr>
          <p:cNvPr id="7" name="Content Placeholder 6"/>
          <p:cNvPicPr>
            <a:picLocks noGrp="1"/>
          </p:cNvPicPr>
          <p:nvPr>
            <p:ph sz="half" idx="2"/>
          </p:nvPr>
        </p:nvPicPr>
        <p:blipFill>
          <a:blip r:embed="rId2"/>
          <a:stretch>
            <a:fillRect/>
          </a:stretch>
        </p:blipFill>
        <p:spPr>
          <a:xfrm>
            <a:off x="457200" y="2643981"/>
            <a:ext cx="4038600" cy="3028950"/>
          </a:xfrm>
          <a:prstGeom prst="rect">
            <a:avLst/>
          </a:prstGeom>
        </p:spPr>
      </p:pic>
      <p:pic>
        <p:nvPicPr>
          <p:cNvPr id="8" name="Content Placeholder 7"/>
          <p:cNvPicPr>
            <a:picLocks noGrp="1"/>
          </p:cNvPicPr>
          <p:nvPr>
            <p:ph sz="quarter" idx="4"/>
          </p:nvPr>
        </p:nvPicPr>
        <p:blipFill>
          <a:blip r:embed="rId3"/>
          <a:stretch>
            <a:fillRect/>
          </a:stretch>
        </p:blipFill>
        <p:spPr>
          <a:xfrm>
            <a:off x="4649788" y="2643981"/>
            <a:ext cx="4038600" cy="3028950"/>
          </a:xfrm>
          <a:prstGeom prst="rect">
            <a:avLst/>
          </a:prstGeom>
        </p:spPr>
      </p:pic>
    </p:spTree>
    <p:extLst>
      <p:ext uri="{BB962C8B-B14F-4D97-AF65-F5344CB8AC3E}">
        <p14:creationId xmlns:p14="http://schemas.microsoft.com/office/powerpoint/2010/main" val="942136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Unsupervised Classification Analysis</a:t>
            </a:r>
            <a:endParaRPr lang="en-US" dirty="0"/>
          </a:p>
        </p:txBody>
      </p:sp>
      <p:pic>
        <p:nvPicPr>
          <p:cNvPr id="9" name="Content Placeholder 8"/>
          <p:cNvPicPr>
            <a:picLocks noGrp="1"/>
          </p:cNvPicPr>
          <p:nvPr>
            <p:ph sz="half" idx="1"/>
          </p:nvPr>
        </p:nvPicPr>
        <p:blipFill>
          <a:blip r:embed="rId2"/>
          <a:stretch>
            <a:fillRect/>
          </a:stretch>
        </p:blipFill>
        <p:spPr>
          <a:xfrm>
            <a:off x="457200" y="3200400"/>
            <a:ext cx="4059238" cy="3044428"/>
          </a:xfrm>
          <a:prstGeom prst="rect">
            <a:avLst/>
          </a:prstGeom>
        </p:spPr>
      </p:pic>
      <p:pic>
        <p:nvPicPr>
          <p:cNvPr id="10" name="Content Placeholder 9"/>
          <p:cNvPicPr>
            <a:picLocks noGrp="1"/>
          </p:cNvPicPr>
          <p:nvPr>
            <p:ph sz="half" idx="2"/>
          </p:nvPr>
        </p:nvPicPr>
        <p:blipFill>
          <a:blip r:embed="rId3"/>
          <a:stretch>
            <a:fillRect/>
          </a:stretch>
        </p:blipFill>
        <p:spPr>
          <a:xfrm>
            <a:off x="4651976" y="3200400"/>
            <a:ext cx="4059238" cy="3044428"/>
          </a:xfrm>
          <a:prstGeom prst="rect">
            <a:avLst/>
          </a:prstGeom>
        </p:spPr>
      </p:pic>
      <p:sp>
        <p:nvSpPr>
          <p:cNvPr id="12" name="Content Placeholder 1"/>
          <p:cNvSpPr txBox="1">
            <a:spLocks/>
          </p:cNvSpPr>
          <p:nvPr/>
        </p:nvSpPr>
        <p:spPr>
          <a:xfrm>
            <a:off x="457200" y="1447800"/>
            <a:ext cx="8229600" cy="1600200"/>
          </a:xfrm>
          <a:prstGeom prst="rect">
            <a:avLst/>
          </a:prstGeom>
        </p:spPr>
        <p:txBody>
          <a:bodyPr vert="horz">
            <a:normAutofit fontScale="92500" lnSpcReduction="10000"/>
          </a:bodyPr>
          <a:lst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r>
              <a:rPr lang="en-US" dirty="0" smtClean="0"/>
              <a:t>Using yellow to highlight one class at a time I compared the results with the original </a:t>
            </a:r>
            <a:r>
              <a:rPr lang="en-US" dirty="0"/>
              <a:t>L</a:t>
            </a:r>
            <a:r>
              <a:rPr lang="en-US" dirty="0" smtClean="0"/>
              <a:t>andsat imagery</a:t>
            </a:r>
          </a:p>
          <a:p>
            <a:r>
              <a:rPr lang="en-US" dirty="0" smtClean="0"/>
              <a:t>Difficulty with man-made objects classifying as rock</a:t>
            </a:r>
          </a:p>
          <a:p>
            <a:r>
              <a:rPr lang="en-US" dirty="0" smtClean="0"/>
              <a:t>Otherwise it appeared to create good accurate outlines</a:t>
            </a:r>
          </a:p>
          <a:p>
            <a:endParaRPr lang="en-US" dirty="0"/>
          </a:p>
        </p:txBody>
      </p:sp>
    </p:spTree>
    <p:extLst>
      <p:ext uri="{BB962C8B-B14F-4D97-AF65-F5344CB8AC3E}">
        <p14:creationId xmlns:p14="http://schemas.microsoft.com/office/powerpoint/2010/main" val="18058557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p:cNvPicPr>
          <p:nvPr>
            <p:ph sz="half" idx="1"/>
          </p:nvPr>
        </p:nvPicPr>
        <p:blipFill>
          <a:blip r:embed="rId2"/>
          <a:stretch>
            <a:fillRect/>
          </a:stretch>
        </p:blipFill>
        <p:spPr>
          <a:xfrm>
            <a:off x="533400" y="381000"/>
            <a:ext cx="3860800" cy="2895600"/>
          </a:xfrm>
          <a:prstGeom prst="rect">
            <a:avLst/>
          </a:prstGeom>
        </p:spPr>
      </p:pic>
      <p:pic>
        <p:nvPicPr>
          <p:cNvPr id="6" name="Content Placeholder 5"/>
          <p:cNvPicPr>
            <a:picLocks noGrp="1"/>
          </p:cNvPicPr>
          <p:nvPr>
            <p:ph sz="half" idx="2"/>
          </p:nvPr>
        </p:nvPicPr>
        <p:blipFill>
          <a:blip r:embed="rId3"/>
          <a:stretch>
            <a:fillRect/>
          </a:stretch>
        </p:blipFill>
        <p:spPr>
          <a:xfrm>
            <a:off x="4724400" y="381000"/>
            <a:ext cx="3860801" cy="2895600"/>
          </a:xfrm>
          <a:prstGeom prst="rect">
            <a:avLst/>
          </a:prstGeom>
        </p:spPr>
      </p:pic>
      <p:pic>
        <p:nvPicPr>
          <p:cNvPr id="7" name="Picture 6"/>
          <p:cNvPicPr/>
          <p:nvPr/>
        </p:nvPicPr>
        <p:blipFill>
          <a:blip r:embed="rId4"/>
          <a:stretch>
            <a:fillRect/>
          </a:stretch>
        </p:blipFill>
        <p:spPr>
          <a:xfrm>
            <a:off x="533400" y="3428757"/>
            <a:ext cx="3886200" cy="2914407"/>
          </a:xfrm>
          <a:prstGeom prst="rect">
            <a:avLst/>
          </a:prstGeom>
        </p:spPr>
      </p:pic>
      <p:pic>
        <p:nvPicPr>
          <p:cNvPr id="8" name="Picture 7"/>
          <p:cNvPicPr/>
          <p:nvPr/>
        </p:nvPicPr>
        <p:blipFill>
          <a:blip r:embed="rId5"/>
          <a:stretch>
            <a:fillRect/>
          </a:stretch>
        </p:blipFill>
        <p:spPr>
          <a:xfrm>
            <a:off x="4724400" y="3428757"/>
            <a:ext cx="3886200" cy="2914650"/>
          </a:xfrm>
          <a:prstGeom prst="rect">
            <a:avLst/>
          </a:prstGeom>
        </p:spPr>
      </p:pic>
    </p:spTree>
    <p:extLst>
      <p:ext uri="{BB962C8B-B14F-4D97-AF65-F5344CB8AC3E}">
        <p14:creationId xmlns:p14="http://schemas.microsoft.com/office/powerpoint/2010/main" val="34341810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Run a Supervised Classification</a:t>
            </a:r>
            <a:endParaRPr lang="en-US" dirty="0"/>
          </a:p>
        </p:txBody>
      </p:sp>
      <p:sp>
        <p:nvSpPr>
          <p:cNvPr id="8" name="Content Placeholder 7"/>
          <p:cNvSpPr>
            <a:spLocks noGrp="1"/>
          </p:cNvSpPr>
          <p:nvPr>
            <p:ph sz="half" idx="1"/>
          </p:nvPr>
        </p:nvSpPr>
        <p:spPr>
          <a:xfrm>
            <a:off x="457200" y="1524000"/>
            <a:ext cx="3352800" cy="4800600"/>
          </a:xfrm>
        </p:spPr>
        <p:txBody>
          <a:bodyPr>
            <a:normAutofit fontScale="85000" lnSpcReduction="20000"/>
          </a:bodyPr>
          <a:lstStyle/>
          <a:p>
            <a:r>
              <a:rPr lang="en-US" dirty="0" smtClean="0"/>
              <a:t>Started by creating training samples</a:t>
            </a:r>
          </a:p>
          <a:p>
            <a:r>
              <a:rPr lang="en-US" dirty="0" smtClean="0"/>
              <a:t>Ran into a couple problem areas</a:t>
            </a:r>
          </a:p>
          <a:p>
            <a:pPr lvl="1"/>
            <a:r>
              <a:rPr lang="en-US" dirty="0"/>
              <a:t>My first training samples </a:t>
            </a:r>
            <a:r>
              <a:rPr lang="en-US" dirty="0" smtClean="0"/>
              <a:t>were alright until I created the </a:t>
            </a:r>
            <a:r>
              <a:rPr lang="en-US" dirty="0" err="1" smtClean="0"/>
              <a:t>dendogram</a:t>
            </a:r>
            <a:r>
              <a:rPr lang="en-US" dirty="0" smtClean="0"/>
              <a:t>. Class types that should have been similar were scattered apart. I had to try again being more careful.</a:t>
            </a:r>
            <a:endParaRPr lang="en-US" dirty="0"/>
          </a:p>
          <a:p>
            <a:pPr lvl="1"/>
            <a:r>
              <a:rPr lang="en-US" dirty="0" smtClean="0"/>
              <a:t>Second, my yellow rock type has a really broad histogram despite repeated sampling attempts</a:t>
            </a:r>
          </a:p>
          <a:p>
            <a:endParaRPr lang="en-US" dirty="0" smtClean="0"/>
          </a:p>
        </p:txBody>
      </p:sp>
      <p:pic>
        <p:nvPicPr>
          <p:cNvPr id="12" name="Content Placeholder 11"/>
          <p:cNvPicPr>
            <a:picLocks noGrp="1"/>
          </p:cNvPicPr>
          <p:nvPr>
            <p:ph sz="half" idx="2"/>
          </p:nvPr>
        </p:nvPicPr>
        <p:blipFill>
          <a:blip r:embed="rId2"/>
          <a:stretch>
            <a:fillRect/>
          </a:stretch>
        </p:blipFill>
        <p:spPr>
          <a:xfrm>
            <a:off x="3810000" y="1981200"/>
            <a:ext cx="4978401" cy="3733800"/>
          </a:xfrm>
          <a:prstGeom prst="rect">
            <a:avLst/>
          </a:prstGeom>
        </p:spPr>
      </p:pic>
    </p:spTree>
    <p:extLst>
      <p:ext uri="{BB962C8B-B14F-4D97-AF65-F5344CB8AC3E}">
        <p14:creationId xmlns:p14="http://schemas.microsoft.com/office/powerpoint/2010/main" val="1783184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015" y="152400"/>
            <a:ext cx="4343400" cy="1524000"/>
          </a:xfrm>
        </p:spPr>
        <p:txBody>
          <a:bodyPr>
            <a:normAutofit/>
          </a:bodyPr>
          <a:lstStyle/>
          <a:p>
            <a:r>
              <a:rPr lang="en-US" dirty="0" smtClean="0"/>
              <a:t>Final Supervised Training Set</a:t>
            </a:r>
            <a:endParaRPr lang="en-US" dirty="0"/>
          </a:p>
        </p:txBody>
      </p:sp>
      <p:pic>
        <p:nvPicPr>
          <p:cNvPr id="5" name="Content Placeholder 4"/>
          <p:cNvPicPr>
            <a:picLocks noGrp="1"/>
          </p:cNvPicPr>
          <p:nvPr>
            <p:ph sz="half" idx="1"/>
          </p:nvPr>
        </p:nvPicPr>
        <p:blipFill>
          <a:blip r:embed="rId2"/>
          <a:stretch>
            <a:fillRect/>
          </a:stretch>
        </p:blipFill>
        <p:spPr>
          <a:xfrm>
            <a:off x="533400" y="1752600"/>
            <a:ext cx="4267200" cy="3200400"/>
          </a:xfrm>
          <a:prstGeom prst="rect">
            <a:avLst/>
          </a:prstGeom>
        </p:spPr>
      </p:pic>
      <p:pic>
        <p:nvPicPr>
          <p:cNvPr id="6" name="Content Placeholder 5"/>
          <p:cNvPicPr>
            <a:picLocks noGrp="1"/>
          </p:cNvPicPr>
          <p:nvPr>
            <p:ph sz="half" idx="2"/>
          </p:nvPr>
        </p:nvPicPr>
        <p:blipFill>
          <a:blip r:embed="rId3">
            <a:extLst>
              <a:ext uri="{28A0092B-C50C-407E-A947-70E740481C1C}">
                <a14:useLocalDpi xmlns:a14="http://schemas.microsoft.com/office/drawing/2010/main" val="0"/>
              </a:ext>
            </a:extLst>
          </a:blip>
          <a:stretch>
            <a:fillRect/>
          </a:stretch>
        </p:blipFill>
        <p:spPr>
          <a:xfrm>
            <a:off x="5277038" y="536067"/>
            <a:ext cx="3282977" cy="4572000"/>
          </a:xfrm>
          <a:prstGeom prst="rect">
            <a:avLst/>
          </a:prstGeom>
        </p:spPr>
      </p:pic>
      <p:pic>
        <p:nvPicPr>
          <p:cNvPr id="7" name="Picture 6"/>
          <p:cNvPicPr/>
          <p:nvPr/>
        </p:nvPicPr>
        <p:blipFill>
          <a:blip r:embed="rId4">
            <a:extLst>
              <a:ext uri="{28A0092B-C50C-407E-A947-70E740481C1C}">
                <a14:useLocalDpi xmlns:a14="http://schemas.microsoft.com/office/drawing/2010/main" val="0"/>
              </a:ext>
            </a:extLst>
          </a:blip>
          <a:stretch>
            <a:fillRect/>
          </a:stretch>
        </p:blipFill>
        <p:spPr>
          <a:xfrm>
            <a:off x="5275153" y="5105804"/>
            <a:ext cx="3276599" cy="1226184"/>
          </a:xfrm>
          <a:prstGeom prst="rect">
            <a:avLst/>
          </a:prstGeom>
        </p:spPr>
      </p:pic>
      <p:sp>
        <p:nvSpPr>
          <p:cNvPr id="9" name="Content Placeholder 7"/>
          <p:cNvSpPr txBox="1">
            <a:spLocks/>
          </p:cNvSpPr>
          <p:nvPr/>
        </p:nvSpPr>
        <p:spPr>
          <a:xfrm>
            <a:off x="-1600200" y="1905000"/>
            <a:ext cx="3352800" cy="4800600"/>
          </a:xfrm>
          <a:prstGeom prst="rect">
            <a:avLst/>
          </a:prstGeom>
        </p:spPr>
        <p:txBody>
          <a:bodyPr vert="horz">
            <a:normAutofit/>
          </a:bodyPr>
          <a:lst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endParaRPr lang="en-US" dirty="0" smtClean="0"/>
          </a:p>
        </p:txBody>
      </p:sp>
      <p:sp>
        <p:nvSpPr>
          <p:cNvPr id="10" name="Content Placeholder 7"/>
          <p:cNvSpPr txBox="1">
            <a:spLocks/>
          </p:cNvSpPr>
          <p:nvPr/>
        </p:nvSpPr>
        <p:spPr>
          <a:xfrm>
            <a:off x="455314" y="5098259"/>
            <a:ext cx="4762500" cy="1454941"/>
          </a:xfrm>
          <a:prstGeom prst="rect">
            <a:avLst/>
          </a:prstGeom>
        </p:spPr>
        <p:txBody>
          <a:bodyPr vert="horz">
            <a:normAutofit fontScale="55000" lnSpcReduction="20000"/>
          </a:bodyPr>
          <a:lst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r>
              <a:rPr lang="en-US" dirty="0"/>
              <a:t>Still some </a:t>
            </a:r>
            <a:r>
              <a:rPr lang="en-US" dirty="0" smtClean="0"/>
              <a:t>problems</a:t>
            </a:r>
          </a:p>
          <a:p>
            <a:pPr lvl="1"/>
            <a:r>
              <a:rPr lang="en-US" dirty="0" smtClean="0"/>
              <a:t>24 </a:t>
            </a:r>
            <a:r>
              <a:rPr lang="en-US" dirty="0"/>
              <a:t>&amp; 25 separate from 26 &amp; 27. </a:t>
            </a:r>
            <a:endParaRPr lang="en-US" dirty="0" smtClean="0"/>
          </a:p>
          <a:p>
            <a:pPr lvl="1"/>
            <a:r>
              <a:rPr lang="en-US" dirty="0" smtClean="0"/>
              <a:t>28 </a:t>
            </a:r>
            <a:r>
              <a:rPr lang="en-US" dirty="0"/>
              <a:t>separate from 29 &amp; 30. </a:t>
            </a:r>
            <a:endParaRPr lang="en-US" dirty="0" smtClean="0"/>
          </a:p>
          <a:p>
            <a:pPr lvl="1"/>
            <a:r>
              <a:rPr lang="en-US" dirty="0" smtClean="0"/>
              <a:t>This set suffered from ‘yellow’ broad histograms too.</a:t>
            </a:r>
          </a:p>
          <a:p>
            <a:pPr lvl="1"/>
            <a:r>
              <a:rPr lang="en-US" dirty="0" smtClean="0"/>
              <a:t>I </a:t>
            </a:r>
            <a:r>
              <a:rPr lang="en-US" dirty="0"/>
              <a:t>would have liked to try and refine this some more, but time limits prevented me.</a:t>
            </a:r>
          </a:p>
          <a:p>
            <a:endParaRPr lang="en-US" dirty="0" smtClean="0"/>
          </a:p>
        </p:txBody>
      </p:sp>
    </p:spTree>
    <p:extLst>
      <p:ext uri="{BB962C8B-B14F-4D97-AF65-F5344CB8AC3E}">
        <p14:creationId xmlns:p14="http://schemas.microsoft.com/office/powerpoint/2010/main" val="38132676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dirty="0" smtClean="0"/>
              <a:t>Result of Running the Training Set</a:t>
            </a:r>
            <a:endParaRPr lang="en-US" dirty="0"/>
          </a:p>
        </p:txBody>
      </p:sp>
      <p:pic>
        <p:nvPicPr>
          <p:cNvPr id="5" name="Content Placeholder 4"/>
          <p:cNvPicPr>
            <a:picLocks noGrp="1"/>
          </p:cNvPicPr>
          <p:nvPr>
            <p:ph sz="half" idx="1"/>
          </p:nvPr>
        </p:nvPicPr>
        <p:blipFill>
          <a:blip r:embed="rId2"/>
          <a:stretch>
            <a:fillRect/>
          </a:stretch>
        </p:blipFill>
        <p:spPr>
          <a:xfrm>
            <a:off x="533400" y="1143000"/>
            <a:ext cx="4059238" cy="3044428"/>
          </a:xfrm>
          <a:prstGeom prst="rect">
            <a:avLst/>
          </a:prstGeom>
        </p:spPr>
      </p:pic>
      <p:pic>
        <p:nvPicPr>
          <p:cNvPr id="6" name="Content Placeholder 5"/>
          <p:cNvPicPr>
            <a:picLocks noGrp="1"/>
          </p:cNvPicPr>
          <p:nvPr>
            <p:ph sz="half" idx="2"/>
          </p:nvPr>
        </p:nvPicPr>
        <p:blipFill>
          <a:blip r:embed="rId3"/>
          <a:stretch>
            <a:fillRect/>
          </a:stretch>
        </p:blipFill>
        <p:spPr>
          <a:xfrm>
            <a:off x="4970635" y="1143000"/>
            <a:ext cx="3556001" cy="2667000"/>
          </a:xfrm>
          <a:prstGeom prst="rect">
            <a:avLst/>
          </a:prstGeom>
        </p:spPr>
      </p:pic>
      <p:pic>
        <p:nvPicPr>
          <p:cNvPr id="7" name="Picture 6"/>
          <p:cNvPicPr/>
          <p:nvPr/>
        </p:nvPicPr>
        <p:blipFill>
          <a:blip r:embed="rId4"/>
          <a:stretch>
            <a:fillRect/>
          </a:stretch>
        </p:blipFill>
        <p:spPr>
          <a:xfrm>
            <a:off x="4953000" y="3943981"/>
            <a:ext cx="3589538" cy="2691571"/>
          </a:xfrm>
          <a:prstGeom prst="rect">
            <a:avLst/>
          </a:prstGeom>
        </p:spPr>
      </p:pic>
      <p:sp>
        <p:nvSpPr>
          <p:cNvPr id="8" name="Content Placeholder 1"/>
          <p:cNvSpPr txBox="1">
            <a:spLocks/>
          </p:cNvSpPr>
          <p:nvPr/>
        </p:nvSpPr>
        <p:spPr>
          <a:xfrm>
            <a:off x="457200" y="4267200"/>
            <a:ext cx="4114800" cy="2209800"/>
          </a:xfrm>
          <a:prstGeom prst="rect">
            <a:avLst/>
          </a:prstGeom>
        </p:spPr>
        <p:txBody>
          <a:bodyPr vert="horz">
            <a:normAutofit fontScale="92500" lnSpcReduction="20000"/>
          </a:bodyPr>
          <a:lst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r>
              <a:rPr lang="en-US" dirty="0" smtClean="0"/>
              <a:t>The supervised classification suffered the same man-made object issue as the unsupervised. It took these agriculture fields and classified them with the dark rock type.</a:t>
            </a:r>
          </a:p>
          <a:p>
            <a:endParaRPr lang="en-US" dirty="0"/>
          </a:p>
        </p:txBody>
      </p:sp>
    </p:spTree>
    <p:extLst>
      <p:ext uri="{BB962C8B-B14F-4D97-AF65-F5344CB8AC3E}">
        <p14:creationId xmlns:p14="http://schemas.microsoft.com/office/powerpoint/2010/main" val="26657369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095" y="45422"/>
            <a:ext cx="8229600" cy="914400"/>
          </a:xfrm>
        </p:spPr>
        <p:txBody>
          <a:bodyPr/>
          <a:lstStyle/>
          <a:p>
            <a:r>
              <a:rPr lang="en-US" dirty="0" smtClean="0"/>
              <a:t>Compare and Contrast Results</a:t>
            </a:r>
            <a:endParaRPr lang="en-US" dirty="0"/>
          </a:p>
        </p:txBody>
      </p:sp>
      <p:pic>
        <p:nvPicPr>
          <p:cNvPr id="5" name="Content Placeholder 4"/>
          <p:cNvPicPr>
            <a:picLocks noGrp="1"/>
          </p:cNvPicPr>
          <p:nvPr>
            <p:ph sz="half" idx="1"/>
          </p:nvPr>
        </p:nvPicPr>
        <p:blipFill>
          <a:blip r:embed="rId2"/>
          <a:stretch>
            <a:fillRect/>
          </a:stretch>
        </p:blipFill>
        <p:spPr>
          <a:xfrm>
            <a:off x="533400" y="1066800"/>
            <a:ext cx="3454400" cy="2590800"/>
          </a:xfrm>
          <a:prstGeom prst="rect">
            <a:avLst/>
          </a:prstGeom>
        </p:spPr>
      </p:pic>
      <p:pic>
        <p:nvPicPr>
          <p:cNvPr id="6" name="Content Placeholder 5"/>
          <p:cNvPicPr>
            <a:picLocks noGrp="1"/>
          </p:cNvPicPr>
          <p:nvPr>
            <p:ph sz="half" idx="2"/>
          </p:nvPr>
        </p:nvPicPr>
        <p:blipFill>
          <a:blip r:embed="rId3"/>
          <a:stretch>
            <a:fillRect/>
          </a:stretch>
        </p:blipFill>
        <p:spPr>
          <a:xfrm>
            <a:off x="4679885" y="1084863"/>
            <a:ext cx="3454401" cy="2590800"/>
          </a:xfrm>
          <a:prstGeom prst="rect">
            <a:avLst/>
          </a:prstGeom>
        </p:spPr>
      </p:pic>
      <p:pic>
        <p:nvPicPr>
          <p:cNvPr id="7" name="Picture 6"/>
          <p:cNvPicPr/>
          <p:nvPr/>
        </p:nvPicPr>
        <p:blipFill>
          <a:blip r:embed="rId4"/>
          <a:stretch>
            <a:fillRect/>
          </a:stretch>
        </p:blipFill>
        <p:spPr>
          <a:xfrm>
            <a:off x="533400" y="3863268"/>
            <a:ext cx="3454400" cy="2590800"/>
          </a:xfrm>
          <a:prstGeom prst="rect">
            <a:avLst/>
          </a:prstGeom>
        </p:spPr>
      </p:pic>
      <p:sp>
        <p:nvSpPr>
          <p:cNvPr id="8" name="Content Placeholder 1"/>
          <p:cNvSpPr txBox="1">
            <a:spLocks/>
          </p:cNvSpPr>
          <p:nvPr/>
        </p:nvSpPr>
        <p:spPr>
          <a:xfrm>
            <a:off x="4239086" y="3810000"/>
            <a:ext cx="4371513" cy="2590800"/>
          </a:xfrm>
          <a:prstGeom prst="rect">
            <a:avLst/>
          </a:prstGeom>
        </p:spPr>
        <p:txBody>
          <a:bodyPr vert="horz">
            <a:normAutofit fontScale="47500" lnSpcReduction="20000"/>
          </a:bodyPr>
          <a:lst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r>
              <a:rPr lang="en-US" dirty="0" smtClean="0"/>
              <a:t>Unsupervised classified has </a:t>
            </a:r>
            <a:r>
              <a:rPr lang="en-US" dirty="0"/>
              <a:t>more ‘gray’ materials </a:t>
            </a:r>
            <a:r>
              <a:rPr lang="en-US" dirty="0" smtClean="0"/>
              <a:t>while </a:t>
            </a:r>
            <a:r>
              <a:rPr lang="en-US" dirty="0"/>
              <a:t>the supervised classified more ‘brown’ </a:t>
            </a:r>
            <a:r>
              <a:rPr lang="en-US" dirty="0" smtClean="0"/>
              <a:t>materials. </a:t>
            </a:r>
          </a:p>
          <a:p>
            <a:r>
              <a:rPr lang="en-US" dirty="0"/>
              <a:t>Because reconnaissance mapping is intended to be a sort of rough draft to identify areas of interest that will then be refined, that variance itself wasn’t excessively concerning to me. As can be seen from the original image, the browns and grays tended to be difficult to pick </a:t>
            </a:r>
            <a:r>
              <a:rPr lang="en-US" dirty="0" smtClean="0"/>
              <a:t>apart. These details can be hammered out in the final map after field work is done.</a:t>
            </a:r>
          </a:p>
          <a:p>
            <a:r>
              <a:rPr lang="en-US" dirty="0" smtClean="0"/>
              <a:t>Of more interest was the additional amount of </a:t>
            </a:r>
            <a:r>
              <a:rPr lang="en-US" dirty="0"/>
              <a:t>detail that appears to be present in the unsupervised over the supervised classification. </a:t>
            </a:r>
            <a:endParaRPr lang="en-US" dirty="0" smtClean="0"/>
          </a:p>
          <a:p>
            <a:r>
              <a:rPr lang="en-US" dirty="0" smtClean="0"/>
              <a:t>For </a:t>
            </a:r>
            <a:r>
              <a:rPr lang="en-US" dirty="0"/>
              <a:t>example, in considering the three prior images, the upper left corner of the unsupervised better and more accurately details the tendril interweaving of material than the supervised. </a:t>
            </a:r>
          </a:p>
        </p:txBody>
      </p:sp>
      <p:sp>
        <p:nvSpPr>
          <p:cNvPr id="9" name="TextBox 8"/>
          <p:cNvSpPr txBox="1"/>
          <p:nvPr/>
        </p:nvSpPr>
        <p:spPr>
          <a:xfrm>
            <a:off x="430566" y="861132"/>
            <a:ext cx="1176348" cy="276999"/>
          </a:xfrm>
          <a:prstGeom prst="rect">
            <a:avLst/>
          </a:prstGeom>
          <a:noFill/>
        </p:spPr>
        <p:txBody>
          <a:bodyPr wrap="none" rtlCol="0">
            <a:spAutoFit/>
          </a:bodyPr>
          <a:lstStyle/>
          <a:p>
            <a:r>
              <a:rPr lang="en-US" sz="1200" dirty="0" smtClean="0"/>
              <a:t>Original image</a:t>
            </a:r>
            <a:endParaRPr lang="en-US" sz="1200" dirty="0"/>
          </a:p>
        </p:txBody>
      </p:sp>
      <p:sp>
        <p:nvSpPr>
          <p:cNvPr id="10" name="TextBox 9"/>
          <p:cNvSpPr txBox="1"/>
          <p:nvPr/>
        </p:nvSpPr>
        <p:spPr>
          <a:xfrm>
            <a:off x="444620" y="3648415"/>
            <a:ext cx="2033505" cy="276999"/>
          </a:xfrm>
          <a:prstGeom prst="rect">
            <a:avLst/>
          </a:prstGeom>
          <a:noFill/>
        </p:spPr>
        <p:txBody>
          <a:bodyPr wrap="none" rtlCol="0">
            <a:spAutoFit/>
          </a:bodyPr>
          <a:lstStyle/>
          <a:p>
            <a:r>
              <a:rPr lang="en-US" sz="1200" dirty="0" smtClean="0"/>
              <a:t>Unsupervised Classification</a:t>
            </a:r>
            <a:endParaRPr lang="en-US" sz="1200" dirty="0"/>
          </a:p>
        </p:txBody>
      </p:sp>
      <p:sp>
        <p:nvSpPr>
          <p:cNvPr id="11" name="TextBox 10"/>
          <p:cNvSpPr txBox="1"/>
          <p:nvPr/>
        </p:nvSpPr>
        <p:spPr>
          <a:xfrm>
            <a:off x="4577176" y="866156"/>
            <a:ext cx="1848968" cy="276999"/>
          </a:xfrm>
          <a:prstGeom prst="rect">
            <a:avLst/>
          </a:prstGeom>
          <a:noFill/>
        </p:spPr>
        <p:txBody>
          <a:bodyPr wrap="none" rtlCol="0">
            <a:spAutoFit/>
          </a:bodyPr>
          <a:lstStyle/>
          <a:p>
            <a:r>
              <a:rPr lang="en-US" sz="1200" dirty="0"/>
              <a:t>S</a:t>
            </a:r>
            <a:r>
              <a:rPr lang="en-US" sz="1200" dirty="0" smtClean="0"/>
              <a:t>upervised Classification</a:t>
            </a:r>
            <a:endParaRPr lang="en-US" sz="1200" dirty="0"/>
          </a:p>
        </p:txBody>
      </p:sp>
    </p:spTree>
    <p:extLst>
      <p:ext uri="{BB962C8B-B14F-4D97-AF65-F5344CB8AC3E}">
        <p14:creationId xmlns:p14="http://schemas.microsoft.com/office/powerpoint/2010/main" val="38834666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Among the two current products the Supervised is mildly inferior in detail and application than the Unsupervised.</a:t>
            </a:r>
          </a:p>
          <a:p>
            <a:r>
              <a:rPr lang="en-US" dirty="0" smtClean="0"/>
              <a:t>With more time and energy put into the Supervised training set I’m confident I could produce fairly equivalent quality maps.</a:t>
            </a:r>
          </a:p>
          <a:p>
            <a:r>
              <a:rPr lang="en-US" dirty="0" smtClean="0"/>
              <a:t>However, the Supervised classification already took significantly more time than the Unsupervised map.</a:t>
            </a:r>
          </a:p>
          <a:p>
            <a:r>
              <a:rPr lang="en-US" dirty="0" smtClean="0"/>
              <a:t>If time is money, and your paying someone to do such a project, given equivalent outcomes, the faster approach becomes more efficient.</a:t>
            </a:r>
          </a:p>
          <a:p>
            <a:r>
              <a:rPr lang="en-US" dirty="0" smtClean="0"/>
              <a:t>I believe the unsupervised approach would be the best method to use if attempting to generate a geologic reconnaissance map using spectral data and ArcGIS.</a:t>
            </a:r>
            <a:endParaRPr lang="en-US" dirty="0"/>
          </a:p>
        </p:txBody>
      </p:sp>
      <p:sp>
        <p:nvSpPr>
          <p:cNvPr id="3" name="Title 2"/>
          <p:cNvSpPr>
            <a:spLocks noGrp="1"/>
          </p:cNvSpPr>
          <p:nvPr>
            <p:ph type="title"/>
          </p:nvPr>
        </p:nvSpPr>
        <p:spPr/>
        <p:txBody>
          <a:bodyPr/>
          <a:lstStyle/>
          <a:p>
            <a:r>
              <a:rPr lang="en-US" dirty="0" smtClean="0"/>
              <a:t>Conclusions</a:t>
            </a:r>
            <a:endParaRPr lang="en-US" dirty="0"/>
          </a:p>
        </p:txBody>
      </p:sp>
    </p:spTree>
    <p:extLst>
      <p:ext uri="{BB962C8B-B14F-4D97-AF65-F5344CB8AC3E}">
        <p14:creationId xmlns:p14="http://schemas.microsoft.com/office/powerpoint/2010/main" val="5799332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Any Questions?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0944514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100</TotalTime>
  <Words>599</Words>
  <Application>Microsoft Office PowerPoint</Application>
  <PresentationFormat>On-screen Show (4:3)</PresentationFormat>
  <Paragraphs>58</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Paper</vt:lpstr>
      <vt:lpstr>The Use of ArcGIS for Reconnaissance Geologic Mapping </vt:lpstr>
      <vt:lpstr>Purpose of my Project</vt:lpstr>
      <vt:lpstr>Process and Methods</vt:lpstr>
      <vt:lpstr>Locate Data and Load it into GIS</vt:lpstr>
      <vt:lpstr>Trim Data to Make it Manageable</vt:lpstr>
      <vt:lpstr>Run a Unsupervised Classification  (10 breaks)</vt:lpstr>
      <vt:lpstr>Unsupervised Classification Analysis</vt:lpstr>
      <vt:lpstr>PowerPoint Presentation</vt:lpstr>
      <vt:lpstr>Run a Supervised Classification</vt:lpstr>
      <vt:lpstr>Final Supervised Training Set</vt:lpstr>
      <vt:lpstr>Result of Running the Training Set</vt:lpstr>
      <vt:lpstr>Compare and Contrast Results</vt:lpstr>
      <vt:lpstr>Conclusions</vt:lpstr>
      <vt:lpstr>Any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Researching the Possibility of Using ArcGIS for Reconnaissance Geologic Mapping </dc:title>
  <dc:creator>Sara</dc:creator>
  <cp:lastModifiedBy>King, Sara</cp:lastModifiedBy>
  <cp:revision>14</cp:revision>
  <dcterms:created xsi:type="dcterms:W3CDTF">2014-12-14T19:13:46Z</dcterms:created>
  <dcterms:modified xsi:type="dcterms:W3CDTF">2014-12-15T22:35:03Z</dcterms:modified>
</cp:coreProperties>
</file>