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handoutMasterIdLst>
    <p:handoutMasterId r:id="rId20"/>
  </p:handout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638" autoAdjust="0"/>
    <p:restoredTop sz="94660"/>
  </p:normalViewPr>
  <p:slideViewPr>
    <p:cSldViewPr snapToGrid="0">
      <p:cViewPr varScale="1">
        <p:scale>
          <a:sx n="102" d="100"/>
          <a:sy n="102" d="100"/>
        </p:scale>
        <p:origin x="144"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20FD0F-90CD-4D7F-815D-D48CBDEFB891}" type="datetimeFigureOut">
              <a:rPr lang="en-US" smtClean="0"/>
              <a:t>12/14/2015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4C3429-9E12-490D-9A24-A9616A43D542}" type="slidenum">
              <a:rPr lang="en-US" smtClean="0"/>
              <a:t>‹#›</a:t>
            </a:fld>
            <a:endParaRPr lang="en-US"/>
          </a:p>
        </p:txBody>
      </p:sp>
    </p:spTree>
    <p:extLst>
      <p:ext uri="{BB962C8B-B14F-4D97-AF65-F5344CB8AC3E}">
        <p14:creationId xmlns:p14="http://schemas.microsoft.com/office/powerpoint/2010/main" val="1838038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EED9D1-2281-4447-A566-070E219FD766}" type="datetimeFigureOut">
              <a:rPr lang="en-US" smtClean="0"/>
              <a:t>12/14/2015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D78313-7FFB-44F3-AA83-15997BB1B327}" type="slidenum">
              <a:rPr lang="en-US" smtClean="0"/>
              <a:t>‹#›</a:t>
            </a:fld>
            <a:endParaRPr lang="en-US"/>
          </a:p>
        </p:txBody>
      </p:sp>
    </p:spTree>
    <p:extLst>
      <p:ext uri="{BB962C8B-B14F-4D97-AF65-F5344CB8AC3E}">
        <p14:creationId xmlns:p14="http://schemas.microsoft.com/office/powerpoint/2010/main" val="361088078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78313-7FFB-44F3-AA83-15997BB1B327}" type="slidenum">
              <a:rPr lang="en-US" smtClean="0"/>
              <a:t>3</a:t>
            </a:fld>
            <a:endParaRPr lang="en-US"/>
          </a:p>
        </p:txBody>
      </p:sp>
    </p:spTree>
    <p:extLst>
      <p:ext uri="{BB962C8B-B14F-4D97-AF65-F5344CB8AC3E}">
        <p14:creationId xmlns:p14="http://schemas.microsoft.com/office/powerpoint/2010/main" val="634126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D78313-7FFB-44F3-AA83-15997BB1B327}" type="slidenum">
              <a:rPr lang="en-US" smtClean="0"/>
              <a:t>5</a:t>
            </a:fld>
            <a:endParaRPr lang="en-US"/>
          </a:p>
        </p:txBody>
      </p:sp>
    </p:spTree>
    <p:extLst>
      <p:ext uri="{BB962C8B-B14F-4D97-AF65-F5344CB8AC3E}">
        <p14:creationId xmlns:p14="http://schemas.microsoft.com/office/powerpoint/2010/main" val="962599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837CA02-FB9C-4BE6-901C-79858910A97D}" type="datetime1">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6FF35-23A2-4F4D-881E-B8B533D0F8F6}" type="datetime1">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EDE125-A31A-4C9B-B203-301091463FC8}" type="datetime1">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89B7012-9C87-4E43-8085-87CFD17FA636}" type="datetime1">
              <a:rPr lang="en-US" smtClean="0"/>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68DD42-6B60-4C09-9FAA-65B4048540E1}" type="datetime1">
              <a:rPr lang="en-US" smtClean="0"/>
              <a:t>12/14/2015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6B0A41-F533-4E45-8086-9C9AACA1A7A5}" type="datetime1">
              <a:rPr lang="en-US" smtClean="0"/>
              <a:t>12/14/2015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10B123-8403-4AEA-8844-B807A5713F53}" type="datetime1">
              <a:rPr lang="en-US" smtClean="0"/>
              <a:t>12/14/2015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B9C546-F1F7-465C-8AA7-6B52F2F9F03C}" type="datetime1">
              <a:rPr lang="en-US" smtClean="0"/>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D9E87-660C-4A78-A4FD-A883A74C4FCE}" type="datetime1">
              <a:rPr lang="en-US" smtClean="0"/>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C0AA97-3329-459C-8BC3-7160CD7DF885}" type="datetime1">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96D488-D112-425F-921B-B4F435A50052}" type="datetime1">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58C4728-7F93-4D55-967F-B4E667180A00}" type="datetime1">
              <a:rPr lang="en-US" smtClean="0"/>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40D50F7-5102-48B0-9EC7-F7299AE29A82}" type="datetime1">
              <a:rPr lang="en-US" smtClean="0"/>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0191AA7-6BD2-4D74-A314-EA7C6682803B}" type="datetime1">
              <a:rPr lang="en-US" smtClean="0"/>
              <a:t>12/14/2015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08BFE2-95EC-4F99-88A9-B2D1BB7562AF}" type="datetime1">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A5FC62-BF9F-4E2A-AB69-B76F2EFC8969}" type="datetime1">
              <a:rPr lang="en-US" smtClean="0"/>
              <a:t>12/14/2015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B96E9E2-CB3D-4EE7-AC24-3CB0D855E665}" type="datetime1">
              <a:rPr lang="en-US" smtClean="0"/>
              <a:t>12/14/2015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earthobservatory.nasa.gov/Features/MeasuringVegetation/measuring_vegetation_2.php" TargetMode="External"/><Relationship Id="rId2" Type="http://schemas.openxmlformats.org/officeDocument/2006/relationships/hyperlink" Target="http://www.cityofsacramento.org/Utilities/Conservation/FAQs" TargetMode="External"/><Relationship Id="rId1" Type="http://schemas.openxmlformats.org/officeDocument/2006/relationships/slideLayout" Target="../slideLayouts/slideLayout7.xml"/><Relationship Id="rId4" Type="http://schemas.openxmlformats.org/officeDocument/2006/relationships/hyperlink" Target="http://www.ppic.org/main/publication_show.asp?i=108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4945" y="3648173"/>
            <a:ext cx="8915399" cy="1753386"/>
          </a:xfrm>
        </p:spPr>
        <p:txBody>
          <a:bodyPr>
            <a:normAutofit/>
          </a:bodyPr>
          <a:lstStyle/>
          <a:p>
            <a:pPr algn="ctr"/>
            <a:r>
              <a:rPr lang="en-US" dirty="0" smtClean="0"/>
              <a:t>Measuring</a:t>
            </a:r>
            <a:br>
              <a:rPr lang="en-US" dirty="0" smtClean="0"/>
            </a:br>
            <a:r>
              <a:rPr lang="en-US" dirty="0" smtClean="0"/>
              <a:t> Vegetation Health </a:t>
            </a:r>
            <a:endParaRPr lang="en-US" dirty="0"/>
          </a:p>
        </p:txBody>
      </p:sp>
      <p:sp>
        <p:nvSpPr>
          <p:cNvPr id="3" name="Subtitle 2"/>
          <p:cNvSpPr>
            <a:spLocks noGrp="1"/>
          </p:cNvSpPr>
          <p:nvPr>
            <p:ph type="subTitle" idx="1"/>
          </p:nvPr>
        </p:nvSpPr>
        <p:spPr>
          <a:xfrm>
            <a:off x="2372397" y="5663499"/>
            <a:ext cx="8915399" cy="548766"/>
          </a:xfrm>
        </p:spPr>
        <p:txBody>
          <a:bodyPr/>
          <a:lstStyle/>
          <a:p>
            <a:pPr algn="ctr"/>
            <a:r>
              <a:rPr lang="en-US" dirty="0" smtClean="0"/>
              <a:t>NDVI Analysis of East Sacramento</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3283" y="233069"/>
            <a:ext cx="4541608" cy="3567537"/>
          </a:xfrm>
          <a:prstGeom prst="rect">
            <a:avLst/>
          </a:prstGeom>
          <a:ln>
            <a:noFill/>
          </a:ln>
          <a:effectLst>
            <a:softEdge rad="112500"/>
          </a:effectLst>
        </p:spPr>
      </p:pic>
      <p:sp>
        <p:nvSpPr>
          <p:cNvPr id="5" name="Slide Number Placeholder 4"/>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30937647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Summary</a:t>
            </a:r>
            <a:endParaRPr lang="en-US" dirty="0"/>
          </a:p>
        </p:txBody>
      </p:sp>
      <p:sp>
        <p:nvSpPr>
          <p:cNvPr id="3" name="Content Placeholder 2"/>
          <p:cNvSpPr>
            <a:spLocks noGrp="1"/>
          </p:cNvSpPr>
          <p:nvPr>
            <p:ph idx="1"/>
          </p:nvPr>
        </p:nvSpPr>
        <p:spPr>
          <a:xfrm>
            <a:off x="3503613" y="1662258"/>
            <a:ext cx="6601922" cy="4795101"/>
          </a:xfrm>
        </p:spPr>
        <p:txBody>
          <a:bodyPr>
            <a:normAutofit/>
          </a:bodyPr>
          <a:lstStyle/>
          <a:p>
            <a:endParaRPr lang="en-US" sz="1600" dirty="0"/>
          </a:p>
          <a:p>
            <a:r>
              <a:rPr lang="en-US" sz="1600" dirty="0" smtClean="0"/>
              <a:t>The </a:t>
            </a:r>
            <a:r>
              <a:rPr lang="en-US" sz="1600" dirty="0"/>
              <a:t>years of 2011 to 2014 </a:t>
            </a:r>
            <a:r>
              <a:rPr lang="en-US" sz="1600" dirty="0" smtClean="0"/>
              <a:t>were the </a:t>
            </a:r>
            <a:r>
              <a:rPr lang="en-US" sz="1600" dirty="0"/>
              <a:t>driest years in recorded California history. </a:t>
            </a:r>
            <a:endParaRPr lang="en-US" sz="1600" dirty="0" smtClean="0"/>
          </a:p>
          <a:p>
            <a:r>
              <a:rPr lang="en-US" sz="1600" dirty="0" smtClean="0"/>
              <a:t>Reduction </a:t>
            </a:r>
            <a:r>
              <a:rPr lang="en-US" sz="1600" dirty="0"/>
              <a:t>in annual rainfall and the Sierra snowpack has increased a need for water conservation and responsible practices</a:t>
            </a:r>
            <a:r>
              <a:rPr lang="en-US" sz="1600" dirty="0" smtClean="0"/>
              <a:t>.</a:t>
            </a:r>
          </a:p>
          <a:p>
            <a:r>
              <a:rPr lang="en-US" sz="1600" dirty="0" smtClean="0"/>
              <a:t> </a:t>
            </a:r>
            <a:r>
              <a:rPr lang="en-US" sz="1600" dirty="0"/>
              <a:t>Mandatory and voluntary cuts in water usage have been issued </a:t>
            </a:r>
            <a:r>
              <a:rPr lang="en-US" sz="1600" dirty="0" smtClean="0"/>
              <a:t>statewide. </a:t>
            </a:r>
          </a:p>
          <a:p>
            <a:r>
              <a:rPr lang="en-US" sz="1600" dirty="0"/>
              <a:t>W</a:t>
            </a:r>
            <a:r>
              <a:rPr lang="en-US" sz="1600" dirty="0" smtClean="0"/>
              <a:t>inter </a:t>
            </a:r>
            <a:r>
              <a:rPr lang="en-US" sz="1600" dirty="0"/>
              <a:t>of 2014, with rain totals significantly below average, Governor Jerry Brown declared a State of Emergency. </a:t>
            </a:r>
            <a:r>
              <a:rPr lang="en-US" sz="1600" dirty="0" smtClean="0"/>
              <a:t>Locally, Sacramento is in a Stage 2 Water Shortage Contingency Plan – requiring a 20% reduction in water use.</a:t>
            </a:r>
            <a:endParaRPr lang="en-US" sz="1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3269865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a:xfrm>
            <a:off x="3352783" y="1319754"/>
            <a:ext cx="4094393" cy="5099899"/>
          </a:xfrm>
        </p:spPr>
        <p:txBody>
          <a:bodyPr>
            <a:normAutofit/>
          </a:bodyPr>
          <a:lstStyle/>
          <a:p>
            <a:endParaRPr lang="en-US" dirty="0"/>
          </a:p>
          <a:p>
            <a:r>
              <a:rPr lang="en-US" dirty="0"/>
              <a:t> </a:t>
            </a:r>
            <a:r>
              <a:rPr lang="en-US" sz="1600" dirty="0"/>
              <a:t>The focus of the project will be on the neighborhood of East Sacramento and the vegetation’s health in the area. Using 4 band NAIP aerial imagery and ArcMap’s image analysis tools, I will construct an NDVI comparison of the most recent available imagery from June 2014 with the year prior to the assumed beginning of the California drought, June 2010. By making 2010 a control year, I hope to be able to measure the percentage of healthy vegetation reduction in 4 years of conservation efforts and drought conditions.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187350" y="2063783"/>
            <a:ext cx="5171191" cy="2919221"/>
          </a:xfrm>
          <a:prstGeom prst="rect">
            <a:avLst/>
          </a:prstGeom>
        </p:spPr>
      </p:pic>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0408664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Normalized Difference Vegetation Index</a:t>
            </a:r>
            <a:endParaRPr lang="en-US" dirty="0"/>
          </a:p>
        </p:txBody>
      </p:sp>
      <p:sp>
        <p:nvSpPr>
          <p:cNvPr id="3" name="Content Placeholder 2"/>
          <p:cNvSpPr>
            <a:spLocks noGrp="1"/>
          </p:cNvSpPr>
          <p:nvPr>
            <p:ph idx="1"/>
          </p:nvPr>
        </p:nvSpPr>
        <p:spPr/>
        <p:txBody>
          <a:bodyPr/>
          <a:lstStyle/>
          <a:p>
            <a:r>
              <a:rPr lang="en-US" dirty="0"/>
              <a:t>The Normalized Difference Vegetation Index (NDVI) is a standardized index allowing you to generate an image displaying greenness (relative biomass). This index takes advantage of the contrast of the characteristics of two bands from a multispectral raster dataset—the chlorophyll pigment absorptions in the red band and the high reflectivity of plant materials in the near-infrared (NIR) </a:t>
            </a:r>
            <a:r>
              <a:rPr lang="en-US" dirty="0" smtClean="0"/>
              <a:t>band. </a:t>
            </a:r>
          </a:p>
          <a:p>
            <a:pPr marL="914400" lvl="2" indent="0">
              <a:buNone/>
            </a:pPr>
            <a:endParaRPr lang="en-US" dirty="0" smtClean="0"/>
          </a:p>
          <a:p>
            <a:r>
              <a:rPr lang="en-US" dirty="0" smtClean="0"/>
              <a:t>NDVI =  (NIR – </a:t>
            </a:r>
            <a:r>
              <a:rPr lang="en-US" dirty="0" smtClean="0">
                <a:solidFill>
                  <a:srgbClr val="FF0000"/>
                </a:solidFill>
              </a:rPr>
              <a:t>Red</a:t>
            </a:r>
            <a:r>
              <a:rPr lang="en-US" dirty="0" smtClean="0"/>
              <a:t> Band) / (NIR + </a:t>
            </a:r>
            <a:r>
              <a:rPr lang="en-US" dirty="0" smtClean="0">
                <a:solidFill>
                  <a:srgbClr val="FF0000"/>
                </a:solidFill>
              </a:rPr>
              <a:t>Red</a:t>
            </a:r>
            <a:r>
              <a:rPr lang="en-US" dirty="0" smtClean="0"/>
              <a:t> Band)</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2365219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NAIP - The National Agriculture Imagery Program</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6307" b="6307"/>
          <a:stretch>
            <a:fillRect/>
          </a:stretch>
        </p:blipFill>
        <p:spPr/>
      </p:pic>
      <p:sp>
        <p:nvSpPr>
          <p:cNvPr id="4" name="Text Placeholder 3"/>
          <p:cNvSpPr>
            <a:spLocks noGrp="1"/>
          </p:cNvSpPr>
          <p:nvPr>
            <p:ph type="body" sz="half" idx="2"/>
          </p:nvPr>
        </p:nvSpPr>
        <p:spPr/>
        <p:txBody>
          <a:bodyPr/>
          <a:lstStyle/>
          <a:p>
            <a:r>
              <a:rPr lang="en-US" dirty="0"/>
              <a:t>The default spectral resolution is natural color (Red, Green and Blue, or RGB) but beginning in 2007, some states have been delivered with four bands of data: RGB and Near </a:t>
            </a:r>
            <a:r>
              <a:rPr lang="en-US" dirty="0" smtClean="0"/>
              <a:t>Infrared.</a:t>
            </a:r>
            <a:r>
              <a:rPr lang="en-US" dirty="0"/>
              <a:t> </a:t>
            </a:r>
            <a:r>
              <a:rPr lang="en-US" dirty="0" smtClean="0"/>
              <a:t>(USDA.gov)</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782276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07777" y="754143"/>
            <a:ext cx="3992732" cy="754145"/>
          </a:xfrm>
        </p:spPr>
        <p:txBody>
          <a:bodyPr/>
          <a:lstStyle/>
          <a:p>
            <a:pPr marL="171450" indent="-171450">
              <a:buFont typeface="Arial" panose="020B0604020202020204" pitchFamily="34" charset="0"/>
              <a:buChar char="•"/>
            </a:pPr>
            <a:r>
              <a:rPr lang="en-US" sz="1200" dirty="0" smtClean="0"/>
              <a:t>Four images for 2010 and 2014 downloaded and mosaicked together.  </a:t>
            </a:r>
          </a:p>
          <a:p>
            <a:pPr marL="171450" indent="-171450">
              <a:buFont typeface="Arial" panose="020B0604020202020204" pitchFamily="34" charset="0"/>
              <a:buChar char="•"/>
            </a:pPr>
            <a:r>
              <a:rPr lang="en-US" sz="1200" dirty="0" smtClean="0"/>
              <a:t>Study area outlined.</a:t>
            </a:r>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416039" y="1611983"/>
            <a:ext cx="3669646" cy="4610852"/>
          </a:xfrm>
          <a:prstGeom prst="rect">
            <a:avLst/>
          </a:prstGeom>
          <a:ln>
            <a:noFill/>
          </a:ln>
          <a:effectLst>
            <a:outerShdw blurRad="190500" algn="tl" rotWithShape="0">
              <a:srgbClr val="000000">
                <a:alpha val="70000"/>
              </a:srgbClr>
            </a:outerShdw>
          </a:effectLst>
        </p:spPr>
      </p:pic>
      <p:sp>
        <p:nvSpPr>
          <p:cNvPr id="5" name="Text Placeholder 4"/>
          <p:cNvSpPr>
            <a:spLocks noGrp="1"/>
          </p:cNvSpPr>
          <p:nvPr>
            <p:ph type="body" sz="quarter" idx="3"/>
          </p:nvPr>
        </p:nvSpPr>
        <p:spPr>
          <a:xfrm>
            <a:off x="7455332" y="5260157"/>
            <a:ext cx="3136234" cy="688156"/>
          </a:xfrm>
        </p:spPr>
        <p:txBody>
          <a:bodyPr/>
          <a:lstStyle/>
          <a:p>
            <a:r>
              <a:rPr lang="en-US" sz="1200" dirty="0" smtClean="0"/>
              <a:t>Clipped both mosaicked images within data frame properties to the shape of the study area. </a:t>
            </a:r>
            <a:endParaRPr lang="en-US" sz="1200" dirty="0"/>
          </a:p>
        </p:txBody>
      </p:sp>
      <p:pic>
        <p:nvPicPr>
          <p:cNvPr id="9" name="Content Placehold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540696" y="1593132"/>
            <a:ext cx="5097481" cy="3543894"/>
          </a:xfrm>
          <a:prstGeom prst="rect">
            <a:avLst/>
          </a:prstGeom>
          <a:ln>
            <a:noFill/>
          </a:ln>
          <a:effectLst>
            <a:outerShdw blurRad="190500" algn="tl" rotWithShape="0">
              <a:srgbClr val="000000">
                <a:alpha val="70000"/>
              </a:srgbClr>
            </a:outerShdw>
          </a:effectLst>
        </p:spPr>
      </p:pic>
      <p:sp>
        <p:nvSpPr>
          <p:cNvPr id="7" name="Slide Number Placeholder 6"/>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628149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1822" y="776026"/>
            <a:ext cx="3505199" cy="976312"/>
          </a:xfrm>
        </p:spPr>
        <p:txBody>
          <a:bodyPr>
            <a:normAutofit/>
          </a:bodyPr>
          <a:lstStyle/>
          <a:p>
            <a:pPr algn="ctr"/>
            <a:r>
              <a:rPr lang="en-US" sz="2400" dirty="0" smtClean="0"/>
              <a:t>Automatic NDVI Process</a:t>
            </a:r>
            <a:endParaRPr lang="en-US" sz="24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82925" y="983783"/>
            <a:ext cx="2505075" cy="4886325"/>
          </a:xfrm>
        </p:spPr>
      </p:pic>
      <p:sp>
        <p:nvSpPr>
          <p:cNvPr id="4" name="Text Placeholder 3"/>
          <p:cNvSpPr>
            <a:spLocks noGrp="1"/>
          </p:cNvSpPr>
          <p:nvPr>
            <p:ph type="body" sz="half" idx="2"/>
          </p:nvPr>
        </p:nvSpPr>
        <p:spPr>
          <a:xfrm>
            <a:off x="2592373" y="2488677"/>
            <a:ext cx="3378710" cy="2017336"/>
          </a:xfrm>
        </p:spPr>
        <p:txBody>
          <a:bodyPr>
            <a:noAutofit/>
          </a:bodyPr>
          <a:lstStyle/>
          <a:p>
            <a:pPr marL="285750" indent="-285750">
              <a:buFont typeface="Arial" panose="020B0604020202020204" pitchFamily="34" charset="0"/>
              <a:buChar char="•"/>
            </a:pPr>
            <a:r>
              <a:rPr lang="en-US" sz="1600" dirty="0" smtClean="0"/>
              <a:t>Easy.</a:t>
            </a:r>
          </a:p>
          <a:p>
            <a:pPr marL="285750" indent="-285750">
              <a:buFont typeface="Arial" panose="020B0604020202020204" pitchFamily="34" charset="0"/>
              <a:buChar char="•"/>
            </a:pPr>
            <a:r>
              <a:rPr lang="en-US" sz="1600" dirty="0" smtClean="0"/>
              <a:t>Can produce NDVI image with either:</a:t>
            </a:r>
          </a:p>
          <a:p>
            <a:pPr marL="742950" lvl="1" indent="-285750">
              <a:buFont typeface="Arial" panose="020B0604020202020204" pitchFamily="34" charset="0"/>
              <a:buChar char="•"/>
            </a:pPr>
            <a:r>
              <a:rPr lang="en-US" sz="1600" dirty="0" smtClean="0"/>
              <a:t>A color map with values of 0-255</a:t>
            </a:r>
            <a:endParaRPr lang="en-US" sz="1600" dirty="0"/>
          </a:p>
          <a:p>
            <a:pPr marL="742950" lvl="1" indent="-285750">
              <a:buFont typeface="Arial" panose="020B0604020202020204" pitchFamily="34" charset="0"/>
              <a:buChar char="•"/>
            </a:pPr>
            <a:r>
              <a:rPr lang="en-US" sz="1600" dirty="0" smtClean="0"/>
              <a:t>Ratio gradient of -1 to 1.</a:t>
            </a:r>
            <a:endParaRPr lang="en-US" sz="1600"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8322" y="916266"/>
            <a:ext cx="2822542" cy="2317128"/>
          </a:xfrm>
          <a:prstGeom prst="rect">
            <a:avLst/>
          </a:prstGeom>
        </p:spPr>
      </p:pic>
      <p:sp>
        <p:nvSpPr>
          <p:cNvPr id="8" name="TextBox 7"/>
          <p:cNvSpPr txBox="1"/>
          <p:nvPr/>
        </p:nvSpPr>
        <p:spPr>
          <a:xfrm>
            <a:off x="2592372" y="4637987"/>
            <a:ext cx="3318234"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0000"/>
                </a:solidFill>
              </a:rPr>
              <a:t>Not selected because it produces a lighter image with less contrast which would skew </a:t>
            </a:r>
            <a:r>
              <a:rPr lang="en-US" dirty="0" smtClean="0">
                <a:solidFill>
                  <a:srgbClr val="FF0000"/>
                </a:solidFill>
              </a:rPr>
              <a:t>results.</a:t>
            </a:r>
            <a:endParaRPr lang="en-US" dirty="0">
              <a:solidFill>
                <a:srgbClr val="FF0000"/>
              </a:solidFill>
            </a:endParaRPr>
          </a:p>
        </p:txBody>
      </p:sp>
    </p:spTree>
    <p:extLst>
      <p:ext uri="{BB962C8B-B14F-4D97-AF65-F5344CB8AC3E}">
        <p14:creationId xmlns:p14="http://schemas.microsoft.com/office/powerpoint/2010/main" val="29331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9975" y="699941"/>
            <a:ext cx="8915400" cy="566738"/>
          </a:xfrm>
        </p:spPr>
        <p:txBody>
          <a:bodyPr/>
          <a:lstStyle/>
          <a:p>
            <a:pPr algn="ctr"/>
            <a:r>
              <a:rPr lang="en-US" dirty="0" smtClean="0"/>
              <a:t>Manual NDVI Process</a:t>
            </a:r>
            <a:endParaRPr lang="en-US" dirty="0"/>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t="18578" b="18578"/>
          <a:stretch>
            <a:fillRect/>
          </a:stretch>
        </p:blipFill>
        <p:spPr>
          <a:xfrm>
            <a:off x="2641060" y="1545997"/>
            <a:ext cx="7832120" cy="3596559"/>
          </a:xfrm>
        </p:spPr>
      </p:pic>
      <p:sp>
        <p:nvSpPr>
          <p:cNvPr id="5" name="Slide Number Placeholder 4"/>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6311790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71236" y="317294"/>
            <a:ext cx="4720287" cy="2972661"/>
          </a:xfrm>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194498" y="3404115"/>
            <a:ext cx="4313237" cy="2937317"/>
          </a:xfrm>
        </p:spPr>
      </p:pic>
      <p:sp>
        <p:nvSpPr>
          <p:cNvPr id="5" name="Slide Number Placeholder 4"/>
          <p:cNvSpPr>
            <a:spLocks noGrp="1"/>
          </p:cNvSpPr>
          <p:nvPr>
            <p:ph type="sldNum" sz="quarter" idx="12"/>
          </p:nvPr>
        </p:nvSpPr>
        <p:spPr/>
        <p:txBody>
          <a:bodyPr/>
          <a:lstStyle/>
          <a:p>
            <a:fld id="{D57F1E4F-1CFF-5643-939E-217C01CDF565}" type="slidenum">
              <a:rPr lang="en-US" smtClean="0"/>
              <a:pPr/>
              <a:t>9</a:t>
            </a:fld>
            <a:endParaRPr lang="en-US" dirty="0"/>
          </a:p>
        </p:txBody>
      </p:sp>
      <p:sp>
        <p:nvSpPr>
          <p:cNvPr id="8" name="TextBox 7"/>
          <p:cNvSpPr txBox="1"/>
          <p:nvPr/>
        </p:nvSpPr>
        <p:spPr>
          <a:xfrm>
            <a:off x="7202078" y="1696825"/>
            <a:ext cx="4072379" cy="369332"/>
          </a:xfrm>
          <a:prstGeom prst="rect">
            <a:avLst/>
          </a:prstGeom>
          <a:noFill/>
        </p:spPr>
        <p:txBody>
          <a:bodyPr wrap="square" rtlCol="0">
            <a:spAutoFit/>
          </a:bodyPr>
          <a:lstStyle/>
          <a:p>
            <a:r>
              <a:rPr lang="en-US" dirty="0" smtClean="0"/>
              <a:t>2014 NDVI in black to white</a:t>
            </a:r>
            <a:endParaRPr lang="en-US" dirty="0"/>
          </a:p>
        </p:txBody>
      </p:sp>
      <p:sp>
        <p:nvSpPr>
          <p:cNvPr id="9" name="TextBox 8"/>
          <p:cNvSpPr txBox="1"/>
          <p:nvPr/>
        </p:nvSpPr>
        <p:spPr>
          <a:xfrm>
            <a:off x="7211505" y="4572000"/>
            <a:ext cx="3729209" cy="369332"/>
          </a:xfrm>
          <a:prstGeom prst="rect">
            <a:avLst/>
          </a:prstGeom>
          <a:noFill/>
        </p:spPr>
        <p:txBody>
          <a:bodyPr wrap="square" rtlCol="0">
            <a:spAutoFit/>
          </a:bodyPr>
          <a:lstStyle/>
          <a:p>
            <a:r>
              <a:rPr lang="en-US" dirty="0" smtClean="0"/>
              <a:t>2010 NDVI in black to white</a:t>
            </a:r>
            <a:endParaRPr lang="en-US" dirty="0"/>
          </a:p>
        </p:txBody>
      </p:sp>
    </p:spTree>
    <p:extLst>
      <p:ext uri="{BB962C8B-B14F-4D97-AF65-F5344CB8AC3E}">
        <p14:creationId xmlns:p14="http://schemas.microsoft.com/office/powerpoint/2010/main" val="2189306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7357" y="405352"/>
            <a:ext cx="4081786" cy="406041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1368" y="395926"/>
            <a:ext cx="3974360" cy="4069239"/>
          </a:xfrm>
          <a:prstGeom prst="rect">
            <a:avLst/>
          </a:prstGeom>
        </p:spPr>
      </p:pic>
      <p:sp>
        <p:nvSpPr>
          <p:cNvPr id="5" name="TextBox 4"/>
          <p:cNvSpPr txBox="1"/>
          <p:nvPr/>
        </p:nvSpPr>
        <p:spPr>
          <a:xfrm>
            <a:off x="3704745" y="4463591"/>
            <a:ext cx="707010" cy="369332"/>
          </a:xfrm>
          <a:prstGeom prst="rect">
            <a:avLst/>
          </a:prstGeom>
          <a:noFill/>
        </p:spPr>
        <p:txBody>
          <a:bodyPr wrap="square" rtlCol="0">
            <a:spAutoFit/>
          </a:bodyPr>
          <a:lstStyle/>
          <a:p>
            <a:r>
              <a:rPr lang="en-US" dirty="0" smtClean="0"/>
              <a:t>2010</a:t>
            </a:r>
            <a:endParaRPr lang="en-US" dirty="0"/>
          </a:p>
        </p:txBody>
      </p:sp>
      <p:sp>
        <p:nvSpPr>
          <p:cNvPr id="6" name="TextBox 5"/>
          <p:cNvSpPr txBox="1"/>
          <p:nvPr/>
        </p:nvSpPr>
        <p:spPr>
          <a:xfrm>
            <a:off x="8240903" y="4463591"/>
            <a:ext cx="735291" cy="369332"/>
          </a:xfrm>
          <a:prstGeom prst="rect">
            <a:avLst/>
          </a:prstGeom>
          <a:noFill/>
        </p:spPr>
        <p:txBody>
          <a:bodyPr wrap="square" rtlCol="0">
            <a:spAutoFit/>
          </a:bodyPr>
          <a:lstStyle/>
          <a:p>
            <a:r>
              <a:rPr lang="en-US" dirty="0" smtClean="0"/>
              <a:t>2014</a:t>
            </a:r>
            <a:endParaRPr lang="en-US" dirty="0"/>
          </a:p>
        </p:txBody>
      </p:sp>
      <p:sp>
        <p:nvSpPr>
          <p:cNvPr id="7" name="TextBox 6"/>
          <p:cNvSpPr txBox="1"/>
          <p:nvPr/>
        </p:nvSpPr>
        <p:spPr>
          <a:xfrm>
            <a:off x="3016578" y="5514681"/>
            <a:ext cx="7060676" cy="584775"/>
          </a:xfrm>
          <a:prstGeom prst="rect">
            <a:avLst/>
          </a:prstGeom>
          <a:noFill/>
        </p:spPr>
        <p:txBody>
          <a:bodyPr wrap="square" rtlCol="0">
            <a:spAutoFit/>
          </a:bodyPr>
          <a:lstStyle/>
          <a:p>
            <a:r>
              <a:rPr lang="en-US" sz="1600" dirty="0" smtClean="0"/>
              <a:t>To make it more visible the </a:t>
            </a:r>
            <a:r>
              <a:rPr lang="en-US" sz="1600" dirty="0" err="1" smtClean="0"/>
              <a:t>symbology</a:t>
            </a:r>
            <a:r>
              <a:rPr lang="en-US" sz="1600" dirty="0" smtClean="0"/>
              <a:t> was changed to green to blue and inverted. </a:t>
            </a:r>
            <a:endParaRPr lang="en-US" sz="1600" dirty="0"/>
          </a:p>
        </p:txBody>
      </p:sp>
    </p:spTree>
    <p:extLst>
      <p:ext uri="{BB962C8B-B14F-4D97-AF65-F5344CB8AC3E}">
        <p14:creationId xmlns:p14="http://schemas.microsoft.com/office/powerpoint/2010/main" val="6029648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5781" y="669304"/>
            <a:ext cx="4103819" cy="489146"/>
          </a:xfrm>
        </p:spPr>
        <p:txBody>
          <a:bodyPr>
            <a:normAutofit/>
          </a:bodyPr>
          <a:lstStyle/>
          <a:p>
            <a:r>
              <a:rPr lang="en-US" sz="2400" dirty="0" smtClean="0"/>
              <a:t>Measuring the Difference</a:t>
            </a:r>
            <a:endParaRPr lang="en-US" sz="2400" dirty="0"/>
          </a:p>
        </p:txBody>
      </p:sp>
      <p:sp>
        <p:nvSpPr>
          <p:cNvPr id="4" name="Text Placeholder 3"/>
          <p:cNvSpPr>
            <a:spLocks noGrp="1"/>
          </p:cNvSpPr>
          <p:nvPr>
            <p:ph type="body" sz="half" idx="2"/>
          </p:nvPr>
        </p:nvSpPr>
        <p:spPr>
          <a:xfrm>
            <a:off x="1995323" y="1834282"/>
            <a:ext cx="3505199" cy="890063"/>
          </a:xfrm>
        </p:spPr>
        <p:txBody>
          <a:bodyPr>
            <a:normAutofit/>
          </a:bodyPr>
          <a:lstStyle/>
          <a:p>
            <a:r>
              <a:rPr lang="en-US" sz="1600" dirty="0" smtClean="0"/>
              <a:t>Need to compare the two years to see a change in the amount of healthy vegetation. </a:t>
            </a:r>
            <a:endParaRPr lang="en-US" sz="1600"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43905" y="1532300"/>
            <a:ext cx="5181600" cy="188507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p:cNvSpPr txBox="1"/>
          <p:nvPr/>
        </p:nvSpPr>
        <p:spPr>
          <a:xfrm>
            <a:off x="7627056" y="3544478"/>
            <a:ext cx="3384222" cy="276999"/>
          </a:xfrm>
          <a:prstGeom prst="rect">
            <a:avLst/>
          </a:prstGeom>
          <a:noFill/>
        </p:spPr>
        <p:txBody>
          <a:bodyPr wrap="square" rtlCol="0">
            <a:spAutoFit/>
          </a:bodyPr>
          <a:lstStyle/>
          <a:p>
            <a:r>
              <a:rPr lang="en-US" sz="1000" dirty="0" smtClean="0"/>
              <a:t>Remote Sensing and Image Interpretation( pg. 520</a:t>
            </a:r>
            <a:r>
              <a:rPr lang="en-US" sz="1200" dirty="0" smtClean="0"/>
              <a:t>)</a:t>
            </a:r>
            <a:endParaRPr lang="en-US" sz="120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6268" y="3772294"/>
            <a:ext cx="4197972" cy="2474594"/>
          </a:xfrm>
          <a:prstGeom prst="rect">
            <a:avLst/>
          </a:prstGeom>
        </p:spPr>
      </p:pic>
      <p:sp>
        <p:nvSpPr>
          <p:cNvPr id="11" name="TextBox 10"/>
          <p:cNvSpPr txBox="1"/>
          <p:nvPr/>
        </p:nvSpPr>
        <p:spPr>
          <a:xfrm>
            <a:off x="6740165" y="5128181"/>
            <a:ext cx="4110086" cy="584775"/>
          </a:xfrm>
          <a:prstGeom prst="rect">
            <a:avLst/>
          </a:prstGeom>
          <a:noFill/>
        </p:spPr>
        <p:txBody>
          <a:bodyPr wrap="square" rtlCol="0">
            <a:spAutoFit/>
          </a:bodyPr>
          <a:lstStyle/>
          <a:p>
            <a:r>
              <a:rPr lang="en-US" sz="1600" dirty="0" smtClean="0"/>
              <a:t>Create two images that represent every pixel that has a value &gt;= 0.25</a:t>
            </a:r>
            <a:endParaRPr lang="en-US" sz="1600" dirty="0"/>
          </a:p>
        </p:txBody>
      </p:sp>
    </p:spTree>
    <p:extLst>
      <p:ext uri="{BB962C8B-B14F-4D97-AF65-F5344CB8AC3E}">
        <p14:creationId xmlns:p14="http://schemas.microsoft.com/office/powerpoint/2010/main" val="401413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0968" y="441144"/>
            <a:ext cx="3934953" cy="378646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8103" y="478361"/>
            <a:ext cx="4151701" cy="3735421"/>
          </a:xfrm>
          <a:prstGeom prst="rect">
            <a:avLst/>
          </a:prstGeom>
        </p:spPr>
      </p:pic>
      <p:sp>
        <p:nvSpPr>
          <p:cNvPr id="6" name="TextBox 5"/>
          <p:cNvSpPr txBox="1"/>
          <p:nvPr/>
        </p:nvSpPr>
        <p:spPr>
          <a:xfrm>
            <a:off x="3365140" y="4242062"/>
            <a:ext cx="697627" cy="369332"/>
          </a:xfrm>
          <a:prstGeom prst="rect">
            <a:avLst/>
          </a:prstGeom>
          <a:noFill/>
        </p:spPr>
        <p:txBody>
          <a:bodyPr wrap="none" rtlCol="0">
            <a:spAutoFit/>
          </a:bodyPr>
          <a:lstStyle/>
          <a:p>
            <a:r>
              <a:rPr lang="en-US" dirty="0" smtClean="0"/>
              <a:t>2010</a:t>
            </a:r>
            <a:endParaRPr lang="en-US" dirty="0"/>
          </a:p>
        </p:txBody>
      </p:sp>
      <p:sp>
        <p:nvSpPr>
          <p:cNvPr id="7" name="TextBox 6"/>
          <p:cNvSpPr txBox="1"/>
          <p:nvPr/>
        </p:nvSpPr>
        <p:spPr>
          <a:xfrm>
            <a:off x="8769631" y="4213782"/>
            <a:ext cx="697627" cy="369332"/>
          </a:xfrm>
          <a:prstGeom prst="rect">
            <a:avLst/>
          </a:prstGeom>
          <a:noFill/>
        </p:spPr>
        <p:txBody>
          <a:bodyPr wrap="none" rtlCol="0">
            <a:spAutoFit/>
          </a:bodyPr>
          <a:lstStyle/>
          <a:p>
            <a:r>
              <a:rPr lang="en-US" dirty="0" smtClean="0"/>
              <a:t>2014</a:t>
            </a: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6803" y="1004887"/>
            <a:ext cx="5895975" cy="4848225"/>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5222450" y="5882325"/>
            <a:ext cx="2523448" cy="369332"/>
          </a:xfrm>
          <a:prstGeom prst="rect">
            <a:avLst/>
          </a:prstGeom>
          <a:noFill/>
        </p:spPr>
        <p:txBody>
          <a:bodyPr wrap="none" rtlCol="0">
            <a:spAutoFit/>
          </a:bodyPr>
          <a:lstStyle/>
          <a:p>
            <a:r>
              <a:rPr lang="en-US" dirty="0" smtClean="0"/>
              <a:t>Overlap Comparison</a:t>
            </a:r>
            <a:endParaRPr lang="en-US" dirty="0"/>
          </a:p>
        </p:txBody>
      </p:sp>
    </p:spTree>
    <p:extLst>
      <p:ext uri="{BB962C8B-B14F-4D97-AF65-F5344CB8AC3E}">
        <p14:creationId xmlns:p14="http://schemas.microsoft.com/office/powerpoint/2010/main" val="148381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1983" y="254523"/>
            <a:ext cx="9102369" cy="4887727"/>
          </a:xfrm>
          <a:prstGeom prst="rect">
            <a:avLst/>
          </a:prstGeom>
        </p:spPr>
      </p:pic>
      <p:sp>
        <p:nvSpPr>
          <p:cNvPr id="4" name="TextBox 3"/>
          <p:cNvSpPr txBox="1"/>
          <p:nvPr/>
        </p:nvSpPr>
        <p:spPr>
          <a:xfrm>
            <a:off x="1951348" y="5288438"/>
            <a:ext cx="8512404" cy="584775"/>
          </a:xfrm>
          <a:prstGeom prst="rect">
            <a:avLst/>
          </a:prstGeom>
          <a:noFill/>
        </p:spPr>
        <p:txBody>
          <a:bodyPr wrap="square" rtlCol="0">
            <a:spAutoFit/>
          </a:bodyPr>
          <a:lstStyle/>
          <a:p>
            <a:r>
              <a:rPr lang="en-US" sz="1600" dirty="0" smtClean="0"/>
              <a:t>Set up a Raster clip to eliminate the background information hidden by the data frame clip.  The result will leave only the cells in the study area.  </a:t>
            </a:r>
            <a:endParaRPr lang="en-US" sz="1600" dirty="0"/>
          </a:p>
        </p:txBody>
      </p:sp>
    </p:spTree>
    <p:extLst>
      <p:ext uri="{BB962C8B-B14F-4D97-AF65-F5344CB8AC3E}">
        <p14:creationId xmlns:p14="http://schemas.microsoft.com/office/powerpoint/2010/main" val="12091624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7716" y="548696"/>
            <a:ext cx="3944315" cy="629655"/>
          </a:xfrm>
        </p:spPr>
        <p:txBody>
          <a:bodyPr>
            <a:normAutofit fontScale="90000"/>
          </a:bodyPr>
          <a:lstStyle/>
          <a:p>
            <a:pPr algn="ctr"/>
            <a:r>
              <a:rPr lang="en-US" dirty="0" smtClean="0"/>
              <a:t>Clip Result</a:t>
            </a:r>
            <a:br>
              <a:rPr lang="en-US" dirty="0" smtClean="0"/>
            </a:b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62573" y="224259"/>
            <a:ext cx="6909847" cy="6367898"/>
          </a:xfrm>
        </p:spPr>
      </p:pic>
      <p:sp>
        <p:nvSpPr>
          <p:cNvPr id="4" name="Slide Number Placeholder 3"/>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9603449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9608" y="152770"/>
            <a:ext cx="8911687" cy="478826"/>
          </a:xfrm>
        </p:spPr>
        <p:txBody>
          <a:bodyPr>
            <a:normAutofit fontScale="90000"/>
          </a:bodyPr>
          <a:lstStyle/>
          <a:p>
            <a:pPr algn="ctr"/>
            <a:r>
              <a:rPr lang="en-US" dirty="0" smtClean="0"/>
              <a:t>Simple Math </a:t>
            </a:r>
            <a:endParaRPr lang="en-US"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158672" y="1206802"/>
            <a:ext cx="2799068" cy="2616693"/>
          </a:xfrm>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08419" y="1260050"/>
            <a:ext cx="2629553" cy="2510197"/>
          </a:xfrm>
        </p:spPr>
      </p:pic>
      <p:sp>
        <p:nvSpPr>
          <p:cNvPr id="5" name="Slide Number Placeholder 4"/>
          <p:cNvSpPr>
            <a:spLocks noGrp="1"/>
          </p:cNvSpPr>
          <p:nvPr>
            <p:ph type="sldNum" sz="quarter" idx="12"/>
          </p:nvPr>
        </p:nvSpPr>
        <p:spPr/>
        <p:txBody>
          <a:bodyPr/>
          <a:lstStyle/>
          <a:p>
            <a:fld id="{D57F1E4F-1CFF-5643-939E-217C01CDF565}" type="slidenum">
              <a:rPr lang="en-US" smtClean="0"/>
              <a:pPr/>
              <a:t>15</a:t>
            </a:fld>
            <a:endParaRPr lang="en-US" dirty="0"/>
          </a:p>
        </p:txBody>
      </p:sp>
      <p:sp>
        <p:nvSpPr>
          <p:cNvPr id="8" name="TextBox 7"/>
          <p:cNvSpPr txBox="1"/>
          <p:nvPr/>
        </p:nvSpPr>
        <p:spPr>
          <a:xfrm>
            <a:off x="6297104" y="1630837"/>
            <a:ext cx="593432" cy="1569660"/>
          </a:xfrm>
          <a:prstGeom prst="rect">
            <a:avLst/>
          </a:prstGeom>
          <a:noFill/>
        </p:spPr>
        <p:txBody>
          <a:bodyPr wrap="none" rtlCol="0">
            <a:spAutoFit/>
          </a:bodyPr>
          <a:lstStyle/>
          <a:p>
            <a:r>
              <a:rPr lang="en-US" sz="9600" dirty="0" smtClean="0"/>
              <a:t>-</a:t>
            </a:r>
            <a:endParaRPr lang="en-US" sz="9600" dirty="0"/>
          </a:p>
        </p:txBody>
      </p:sp>
      <p:sp>
        <p:nvSpPr>
          <p:cNvPr id="9" name="TextBox 8"/>
          <p:cNvSpPr txBox="1"/>
          <p:nvPr/>
        </p:nvSpPr>
        <p:spPr>
          <a:xfrm>
            <a:off x="4223208" y="838986"/>
            <a:ext cx="697627" cy="369332"/>
          </a:xfrm>
          <a:prstGeom prst="rect">
            <a:avLst/>
          </a:prstGeom>
          <a:noFill/>
        </p:spPr>
        <p:txBody>
          <a:bodyPr wrap="none" rtlCol="0">
            <a:spAutoFit/>
          </a:bodyPr>
          <a:lstStyle/>
          <a:p>
            <a:r>
              <a:rPr lang="en-US" dirty="0" smtClean="0"/>
              <a:t>2010</a:t>
            </a:r>
            <a:endParaRPr lang="en-US" dirty="0"/>
          </a:p>
        </p:txBody>
      </p:sp>
      <p:sp>
        <p:nvSpPr>
          <p:cNvPr id="10" name="TextBox 9"/>
          <p:cNvSpPr txBox="1"/>
          <p:nvPr/>
        </p:nvSpPr>
        <p:spPr>
          <a:xfrm>
            <a:off x="7984503" y="848412"/>
            <a:ext cx="697627" cy="369332"/>
          </a:xfrm>
          <a:prstGeom prst="rect">
            <a:avLst/>
          </a:prstGeom>
          <a:noFill/>
        </p:spPr>
        <p:txBody>
          <a:bodyPr wrap="none" rtlCol="0">
            <a:spAutoFit/>
          </a:bodyPr>
          <a:lstStyle/>
          <a:p>
            <a:r>
              <a:rPr lang="en-US" dirty="0" smtClean="0"/>
              <a:t>2014</a:t>
            </a:r>
            <a:endParaRPr lang="en-US" dirty="0"/>
          </a:p>
        </p:txBody>
      </p:sp>
      <p:sp>
        <p:nvSpPr>
          <p:cNvPr id="3" name="TextBox 2"/>
          <p:cNvSpPr txBox="1"/>
          <p:nvPr/>
        </p:nvSpPr>
        <p:spPr>
          <a:xfrm>
            <a:off x="3743720" y="3846136"/>
            <a:ext cx="1628972" cy="369332"/>
          </a:xfrm>
          <a:prstGeom prst="rect">
            <a:avLst/>
          </a:prstGeom>
          <a:noFill/>
        </p:spPr>
        <p:txBody>
          <a:bodyPr wrap="none" rtlCol="0">
            <a:spAutoFit/>
          </a:bodyPr>
          <a:lstStyle/>
          <a:p>
            <a:r>
              <a:rPr lang="en-US" dirty="0" smtClean="0"/>
              <a:t>357,957 cells </a:t>
            </a:r>
            <a:endParaRPr lang="en-US" dirty="0"/>
          </a:p>
        </p:txBody>
      </p:sp>
      <p:sp>
        <p:nvSpPr>
          <p:cNvPr id="4" name="TextBox 3"/>
          <p:cNvSpPr txBox="1"/>
          <p:nvPr/>
        </p:nvSpPr>
        <p:spPr>
          <a:xfrm>
            <a:off x="7640769" y="3846136"/>
            <a:ext cx="1564852" cy="369332"/>
          </a:xfrm>
          <a:prstGeom prst="rect">
            <a:avLst/>
          </a:prstGeom>
          <a:noFill/>
        </p:spPr>
        <p:txBody>
          <a:bodyPr wrap="none" rtlCol="0">
            <a:spAutoFit/>
          </a:bodyPr>
          <a:lstStyle/>
          <a:p>
            <a:r>
              <a:rPr lang="en-US" dirty="0" smtClean="0"/>
              <a:t>307,753 cells</a:t>
            </a:r>
            <a:endParaRPr lang="en-US"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8689" y="4298769"/>
            <a:ext cx="5629275" cy="22574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287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0284" y="1399791"/>
            <a:ext cx="5944430" cy="4077269"/>
          </a:xfrm>
          <a:prstGeom prst="rect">
            <a:avLst/>
          </a:prstGeom>
        </p:spPr>
      </p:pic>
    </p:spTree>
    <p:extLst>
      <p:ext uri="{BB962C8B-B14F-4D97-AF65-F5344CB8AC3E}">
        <p14:creationId xmlns:p14="http://schemas.microsoft.com/office/powerpoint/2010/main" val="343679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57F1E4F-1CFF-5643-939E-217C01CDF565}" type="slidenum">
              <a:rPr lang="en-US" smtClean="0"/>
              <a:pPr/>
              <a:t>17</a:t>
            </a:fld>
            <a:endParaRPr lang="en-US" dirty="0"/>
          </a:p>
        </p:txBody>
      </p:sp>
      <p:sp>
        <p:nvSpPr>
          <p:cNvPr id="3" name="TextBox 2"/>
          <p:cNvSpPr txBox="1"/>
          <p:nvPr/>
        </p:nvSpPr>
        <p:spPr>
          <a:xfrm>
            <a:off x="3026006" y="688157"/>
            <a:ext cx="7767686" cy="4801314"/>
          </a:xfrm>
          <a:prstGeom prst="rect">
            <a:avLst/>
          </a:prstGeom>
          <a:noFill/>
        </p:spPr>
        <p:txBody>
          <a:bodyPr wrap="square" rtlCol="0">
            <a:spAutoFit/>
          </a:bodyPr>
          <a:lstStyle/>
          <a:p>
            <a:r>
              <a:rPr lang="en-US" b="1" dirty="0"/>
              <a:t> </a:t>
            </a:r>
            <a:endParaRPr lang="en-US" dirty="0"/>
          </a:p>
          <a:p>
            <a:r>
              <a:rPr lang="en-US" b="1" dirty="0"/>
              <a:t>References</a:t>
            </a:r>
            <a:endParaRPr lang="en-US" dirty="0"/>
          </a:p>
          <a:p>
            <a:r>
              <a:rPr lang="en-US" b="1" dirty="0"/>
              <a:t> </a:t>
            </a:r>
            <a:endParaRPr lang="en-US" dirty="0"/>
          </a:p>
          <a:p>
            <a:r>
              <a:rPr lang="en-US" dirty="0"/>
              <a:t>“City of Sacramento: Department of Utilities, Conservation FAQs”, </a:t>
            </a:r>
            <a:r>
              <a:rPr lang="en-US" u="sng" dirty="0">
                <a:hlinkClick r:id="rId2"/>
              </a:rPr>
              <a:t>http://www.cityofsacramento.org/Utilities/Conservation/FAQs</a:t>
            </a:r>
            <a:endParaRPr lang="en-US" dirty="0"/>
          </a:p>
          <a:p>
            <a:r>
              <a:rPr lang="en-US" dirty="0"/>
              <a:t> </a:t>
            </a:r>
          </a:p>
          <a:p>
            <a:r>
              <a:rPr lang="en-US" dirty="0"/>
              <a:t>“Measuring Vegetation (NDVI &amp; EVI)”, Earth Observatory, NASA.gov</a:t>
            </a:r>
          </a:p>
          <a:p>
            <a:r>
              <a:rPr lang="en-US" u="sng" dirty="0">
                <a:hlinkClick r:id="rId3"/>
              </a:rPr>
              <a:t>http://earthobservatory.nasa.gov/Features/MeasuringVegetation/measuring_vegetation_2.php</a:t>
            </a:r>
            <a:endParaRPr lang="en-US" dirty="0"/>
          </a:p>
          <a:p>
            <a:r>
              <a:rPr lang="en-US" dirty="0"/>
              <a:t> </a:t>
            </a:r>
          </a:p>
          <a:p>
            <a:r>
              <a:rPr lang="en-US" dirty="0"/>
              <a:t> </a:t>
            </a:r>
          </a:p>
          <a:p>
            <a:r>
              <a:rPr lang="en-US" dirty="0"/>
              <a:t>“Remote Sensing and Image Interpretation 7</a:t>
            </a:r>
            <a:r>
              <a:rPr lang="en-US" baseline="30000" dirty="0"/>
              <a:t>th</a:t>
            </a:r>
            <a:r>
              <a:rPr lang="en-US" dirty="0"/>
              <a:t> Edition” </a:t>
            </a:r>
            <a:r>
              <a:rPr lang="en-US" dirty="0" err="1"/>
              <a:t>Lillesand</a:t>
            </a:r>
            <a:r>
              <a:rPr lang="en-US" dirty="0"/>
              <a:t>, </a:t>
            </a:r>
            <a:r>
              <a:rPr lang="en-US" dirty="0" err="1"/>
              <a:t>Keifer</a:t>
            </a:r>
            <a:r>
              <a:rPr lang="en-US" dirty="0"/>
              <a:t> and </a:t>
            </a:r>
            <a:r>
              <a:rPr lang="en-US" dirty="0" err="1"/>
              <a:t>Chipman</a:t>
            </a:r>
            <a:r>
              <a:rPr lang="en-US" dirty="0"/>
              <a:t>, </a:t>
            </a:r>
          </a:p>
          <a:p>
            <a:r>
              <a:rPr lang="en-US" dirty="0"/>
              <a:t>Digital Image Analysis - </a:t>
            </a:r>
            <a:r>
              <a:rPr lang="en-US" dirty="0" err="1"/>
              <a:t>Pg</a:t>
            </a:r>
            <a:r>
              <a:rPr lang="en-US" dirty="0"/>
              <a:t> 520. </a:t>
            </a:r>
          </a:p>
          <a:p>
            <a:r>
              <a:rPr lang="en-US" dirty="0"/>
              <a:t> </a:t>
            </a:r>
          </a:p>
          <a:p>
            <a:r>
              <a:rPr lang="en-US" dirty="0"/>
              <a:t>“California’s Drought”, Public Policy Institute of California </a:t>
            </a:r>
          </a:p>
          <a:p>
            <a:r>
              <a:rPr lang="en-US" u="sng" dirty="0">
                <a:hlinkClick r:id="rId4"/>
              </a:rPr>
              <a:t>http://www.ppic.org/main/publication_show.asp?i=1087</a:t>
            </a:r>
            <a:endParaRPr lang="en-US" dirty="0"/>
          </a:p>
        </p:txBody>
      </p:sp>
    </p:spTree>
    <p:extLst>
      <p:ext uri="{BB962C8B-B14F-4D97-AF65-F5344CB8AC3E}">
        <p14:creationId xmlns:p14="http://schemas.microsoft.com/office/powerpoint/2010/main" val="176219741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237</TotalTime>
  <Words>534</Words>
  <Application>Microsoft Office PowerPoint</Application>
  <PresentationFormat>Widescreen</PresentationFormat>
  <Paragraphs>80</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Century Gothic</vt:lpstr>
      <vt:lpstr>Wingdings 3</vt:lpstr>
      <vt:lpstr>Wisp</vt:lpstr>
      <vt:lpstr>Measuring  Vegetation Health </vt:lpstr>
      <vt:lpstr>Project Summary</vt:lpstr>
      <vt:lpstr>Purpose</vt:lpstr>
      <vt:lpstr>Normalized Difference Vegetation Index</vt:lpstr>
      <vt:lpstr>NAIP - The National Agriculture Imagery Program</vt:lpstr>
      <vt:lpstr>PowerPoint Presentation</vt:lpstr>
      <vt:lpstr>Automatic NDVI Process</vt:lpstr>
      <vt:lpstr>Manual NDVI Process</vt:lpstr>
      <vt:lpstr>PowerPoint Presentation</vt:lpstr>
      <vt:lpstr>PowerPoint Presentation</vt:lpstr>
      <vt:lpstr>Measuring the Difference</vt:lpstr>
      <vt:lpstr>PowerPoint Presentation</vt:lpstr>
      <vt:lpstr>PowerPoint Presentation</vt:lpstr>
      <vt:lpstr>Clip Result </vt:lpstr>
      <vt:lpstr>Simple Math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Vegetation Health</dc:title>
  <dc:creator>Jason</dc:creator>
  <cp:lastModifiedBy>Jason</cp:lastModifiedBy>
  <cp:revision>21</cp:revision>
  <dcterms:created xsi:type="dcterms:W3CDTF">2015-12-14T03:43:23Z</dcterms:created>
  <dcterms:modified xsi:type="dcterms:W3CDTF">2015-12-14T08:35:10Z</dcterms:modified>
</cp:coreProperties>
</file>