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69" r:id="rId3"/>
    <p:sldId id="270" r:id="rId4"/>
    <p:sldId id="266" r:id="rId5"/>
    <p:sldId id="271" r:id="rId6"/>
    <p:sldId id="267" r:id="rId7"/>
    <p:sldId id="257" r:id="rId8"/>
    <p:sldId id="258" r:id="rId9"/>
    <p:sldId id="265" r:id="rId10"/>
    <p:sldId id="262" r:id="rId11"/>
    <p:sldId id="259" r:id="rId12"/>
    <p:sldId id="260" r:id="rId13"/>
    <p:sldId id="261" r:id="rId14"/>
    <p:sldId id="263" r:id="rId15"/>
    <p:sldId id="264" r:id="rId16"/>
    <p:sldId id="268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43" autoAdjust="0"/>
  </p:normalViewPr>
  <p:slideViewPr>
    <p:cSldViewPr>
      <p:cViewPr varScale="1">
        <p:scale>
          <a:sx n="80" d="100"/>
          <a:sy n="80" d="100"/>
        </p:scale>
        <p:origin x="-7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84511-4695-4DD3-9D5A-575C4ECAB66A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1165E-43EE-4DAA-82B8-6D9D284F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Modules typically</a:t>
            </a:r>
            <a:r>
              <a:rPr lang="en-US" baseline="0" dirty="0" smtClean="0"/>
              <a:t> all define variables, call on </a:t>
            </a:r>
            <a:r>
              <a:rPr lang="en-US" baseline="0" dirty="0" err="1" smtClean="0"/>
              <a:t>ArcGIS</a:t>
            </a:r>
            <a:r>
              <a:rPr lang="en-US" baseline="0" dirty="0" smtClean="0"/>
              <a:t> and operating system processes, and define workspace.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165E-43EE-4DAA-82B8-6D9D284FF23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bottom</a:t>
            </a:r>
            <a:r>
              <a:rPr lang="en-US" baseline="0" dirty="0" smtClean="0"/>
              <a:t> line </a:t>
            </a:r>
            <a:r>
              <a:rPr lang="en-US" baseline="0" smtClean="0"/>
              <a:t>is manually added.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165E-43EE-4DAA-82B8-6D9D284FF23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 this slide with the upper left corner of the image on the following slide. What appears as yellow-green here equates to red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1165E-43EE-4DAA-82B8-6D9D284FF23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1C17534-96FD-4EA4-B034-339D5177819C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C44FDC2-1A6C-4611-8BBB-CE4A0569E3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LAS for Topographic Analysis Using Python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Theodore Smith</a:t>
            </a:r>
          </a:p>
          <a:p>
            <a:r>
              <a:rPr lang="en-US" dirty="0" smtClean="0"/>
              <a:t>May 22,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Demonstrate learning of Python programming methods.</a:t>
            </a:r>
          </a:p>
          <a:p>
            <a:r>
              <a:rPr lang="en-US" dirty="0" smtClean="0"/>
              <a:t>Produce a program that produces specified outputs needed for analysis of debris flow susceptibility ala Smith (1988).</a:t>
            </a:r>
          </a:p>
          <a:p>
            <a:r>
              <a:rPr lang="en-US" dirty="0" smtClean="0"/>
              <a:t>Grapple with and solve programming problems, learning in the process.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program consists of three modules:</a:t>
            </a:r>
          </a:p>
          <a:p>
            <a:pPr marL="880110" lvl="1" indent="-514350"/>
            <a:r>
              <a:rPr lang="en-US" b="1" dirty="0" smtClean="0"/>
              <a:t>Module 1</a:t>
            </a:r>
            <a:r>
              <a:rPr lang="en-US" dirty="0" smtClean="0"/>
              <a:t> creates initial files, imports </a:t>
            </a:r>
            <a:r>
              <a:rPr lang="en-US" dirty="0" err="1" smtClean="0"/>
              <a:t>lidar</a:t>
            </a:r>
            <a:r>
              <a:rPr lang="en-US" dirty="0" smtClean="0"/>
              <a:t> data, and produces a point summary.</a:t>
            </a:r>
          </a:p>
          <a:p>
            <a:pPr marL="880110" lvl="1" indent="-514350"/>
            <a:r>
              <a:rPr lang="en-US" b="1" dirty="0" smtClean="0"/>
              <a:t>Module 2</a:t>
            </a:r>
            <a:r>
              <a:rPr lang="en-US" dirty="0" smtClean="0"/>
              <a:t> creates a raster ground surface.</a:t>
            </a:r>
          </a:p>
          <a:p>
            <a:pPr marL="880110" lvl="1" indent="-514350"/>
            <a:r>
              <a:rPr lang="en-US" b="1" dirty="0" smtClean="0"/>
              <a:t>Module 3</a:t>
            </a:r>
            <a:r>
              <a:rPr lang="en-US" dirty="0" smtClean="0"/>
              <a:t> creates a series of surfaces (</a:t>
            </a:r>
            <a:r>
              <a:rPr lang="en-US" dirty="0" err="1" smtClean="0"/>
              <a:t>hillshade</a:t>
            </a:r>
            <a:r>
              <a:rPr lang="en-US" dirty="0" smtClean="0"/>
              <a:t>, slope, curvature, etc.) needed for the analysis.</a:t>
            </a:r>
          </a:p>
          <a:p>
            <a:pPr marL="880110" lvl="1" indent="-514350"/>
            <a:endParaRPr lang="en-US" dirty="0" smtClean="0"/>
          </a:p>
          <a:p>
            <a:pPr marL="624078" indent="-514350"/>
            <a:r>
              <a:rPr lang="en-US" dirty="0" smtClean="0"/>
              <a:t>Modules 2 and 3 could be easily combined once the code is fully tested. </a:t>
            </a:r>
          </a:p>
          <a:p>
            <a:pPr marL="880110" lvl="1" indent="-51435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smtClean="0"/>
              <a:t>print "Final Project - LAS for Topographic Analysis Using Python\n"</a:t>
            </a:r>
          </a:p>
          <a:p>
            <a:r>
              <a:rPr lang="en-US" dirty="0" smtClean="0"/>
              <a:t>print "by Theodore C. Smith, May 2, 2013\n"</a:t>
            </a:r>
          </a:p>
          <a:p>
            <a:r>
              <a:rPr lang="en-US" dirty="0" smtClean="0"/>
              <a:t>print "Sub-program Module 1\n"</a:t>
            </a:r>
          </a:p>
          <a:p>
            <a:endParaRPr lang="en-US" dirty="0" smtClean="0"/>
          </a:p>
          <a:p>
            <a:r>
              <a:rPr lang="en-US" dirty="0" smtClean="0"/>
              <a:t>import </a:t>
            </a:r>
            <a:r>
              <a:rPr lang="en-US" dirty="0" err="1" smtClean="0"/>
              <a:t>arcpy</a:t>
            </a:r>
            <a:r>
              <a:rPr lang="en-US" dirty="0" smtClean="0"/>
              <a:t>, sys, </a:t>
            </a:r>
            <a:r>
              <a:rPr lang="en-US" dirty="0" err="1" smtClean="0"/>
              <a:t>os</a:t>
            </a:r>
            <a:r>
              <a:rPr lang="en-US" dirty="0" smtClean="0"/>
              <a:t>, </a:t>
            </a:r>
            <a:r>
              <a:rPr lang="en-US" dirty="0" err="1" smtClean="0"/>
              <a:t>traceback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# set the current workspace (in the case a folder)</a:t>
            </a:r>
          </a:p>
          <a:p>
            <a:r>
              <a:rPr lang="en-US" dirty="0" err="1" smtClean="0"/>
              <a:t>arcpy.env.workspace</a:t>
            </a:r>
            <a:r>
              <a:rPr lang="en-US" dirty="0" smtClean="0"/>
              <a:t> = 'J:\\</a:t>
            </a:r>
            <a:r>
              <a:rPr lang="en-US" dirty="0" err="1" smtClean="0"/>
              <a:t>LiDAR_Proj</a:t>
            </a:r>
            <a:r>
              <a:rPr lang="en-US" dirty="0" smtClean="0"/>
              <a:t>\\workspace\\'</a:t>
            </a:r>
          </a:p>
          <a:p>
            <a:endParaRPr lang="en-US" dirty="0" smtClean="0"/>
          </a:p>
          <a:p>
            <a:r>
              <a:rPr lang="en-US" dirty="0" smtClean="0"/>
              <a:t># Create variable definitions for file paths, file names, and projection.</a:t>
            </a:r>
          </a:p>
          <a:p>
            <a:r>
              <a:rPr lang="en-US" dirty="0" smtClean="0"/>
              <a:t># The next two lines will need to be changed for each study area.</a:t>
            </a:r>
          </a:p>
          <a:p>
            <a:endParaRPr lang="en-US" dirty="0" smtClean="0"/>
          </a:p>
          <a:p>
            <a:r>
              <a:rPr lang="en-US" dirty="0" err="1" smtClean="0"/>
              <a:t>quadDesig</a:t>
            </a:r>
            <a:r>
              <a:rPr lang="en-US" dirty="0" smtClean="0"/>
              <a:t> = "MM"   # Variable designates a study area (in this case, a quadrangle) that coincides with a folder name.</a:t>
            </a:r>
          </a:p>
          <a:p>
            <a:r>
              <a:rPr lang="en-US" dirty="0" err="1" smtClean="0"/>
              <a:t>quadTif</a:t>
            </a:r>
            <a:r>
              <a:rPr lang="en-US" dirty="0" smtClean="0"/>
              <a:t> = "o37122e4.tif" # File name of topographic map image</a:t>
            </a:r>
          </a:p>
          <a:p>
            <a:endParaRPr lang="en-US" dirty="0" smtClean="0"/>
          </a:p>
          <a:p>
            <a:r>
              <a:rPr lang="en-US" dirty="0" err="1" smtClean="0"/>
              <a:t>outpath</a:t>
            </a:r>
            <a:r>
              <a:rPr lang="en-US" dirty="0" smtClean="0"/>
              <a:t> = "J:\\</a:t>
            </a:r>
            <a:r>
              <a:rPr lang="en-US" dirty="0" err="1" smtClean="0"/>
              <a:t>LiDAR_Proj</a:t>
            </a:r>
            <a:r>
              <a:rPr lang="en-US" dirty="0" smtClean="0"/>
              <a:t>\\Quads\\" + </a:t>
            </a:r>
            <a:r>
              <a:rPr lang="en-US" dirty="0" err="1" smtClean="0"/>
              <a:t>quadDesig</a:t>
            </a:r>
            <a:r>
              <a:rPr lang="en-US" dirty="0" smtClean="0"/>
              <a:t> + "\\output\\"</a:t>
            </a:r>
          </a:p>
          <a:p>
            <a:r>
              <a:rPr lang="en-US" dirty="0" err="1" smtClean="0"/>
              <a:t>outmxd</a:t>
            </a:r>
            <a:r>
              <a:rPr lang="en-US" dirty="0" smtClean="0"/>
              <a:t> = </a:t>
            </a:r>
            <a:r>
              <a:rPr lang="en-US" dirty="0" err="1" smtClean="0"/>
              <a:t>outpath</a:t>
            </a:r>
            <a:r>
              <a:rPr lang="en-US" dirty="0" smtClean="0"/>
              <a:t> + </a:t>
            </a:r>
            <a:r>
              <a:rPr lang="en-US" dirty="0" err="1" smtClean="0"/>
              <a:t>quadDesig</a:t>
            </a:r>
            <a:r>
              <a:rPr lang="en-US" dirty="0" smtClean="0"/>
              <a:t> + "_dfa.mxd"</a:t>
            </a:r>
          </a:p>
          <a:p>
            <a:r>
              <a:rPr lang="en-US" dirty="0" err="1" smtClean="0"/>
              <a:t>topo</a:t>
            </a:r>
            <a:r>
              <a:rPr lang="en-US" dirty="0" smtClean="0"/>
              <a:t> = "J:\\</a:t>
            </a:r>
            <a:r>
              <a:rPr lang="en-US" dirty="0" err="1" smtClean="0"/>
              <a:t>LiDAR_Proj</a:t>
            </a:r>
            <a:r>
              <a:rPr lang="en-US" dirty="0" smtClean="0"/>
              <a:t>\\Quads\\" + </a:t>
            </a:r>
            <a:r>
              <a:rPr lang="en-US" dirty="0" err="1" smtClean="0"/>
              <a:t>quadDesig</a:t>
            </a:r>
            <a:r>
              <a:rPr lang="en-US" dirty="0" smtClean="0"/>
              <a:t> + "\\topobase\\" + </a:t>
            </a:r>
            <a:r>
              <a:rPr lang="en-US" dirty="0" err="1" smtClean="0"/>
              <a:t>quadTif</a:t>
            </a:r>
            <a:endParaRPr lang="en-US" dirty="0" smtClean="0"/>
          </a:p>
          <a:p>
            <a:r>
              <a:rPr lang="en-US" dirty="0" err="1" smtClean="0"/>
              <a:t>topoLyrOut</a:t>
            </a:r>
            <a:r>
              <a:rPr lang="en-US" dirty="0" smtClean="0"/>
              <a:t> = </a:t>
            </a:r>
            <a:r>
              <a:rPr lang="en-US" dirty="0" err="1" smtClean="0"/>
              <a:t>outpath</a:t>
            </a:r>
            <a:r>
              <a:rPr lang="en-US" dirty="0" smtClean="0"/>
              <a:t> + </a:t>
            </a:r>
            <a:r>
              <a:rPr lang="en-US" dirty="0" err="1" smtClean="0"/>
              <a:t>quadDesig</a:t>
            </a:r>
            <a:r>
              <a:rPr lang="en-US" dirty="0" smtClean="0"/>
              <a:t> + "topo.lyr"</a:t>
            </a:r>
          </a:p>
          <a:p>
            <a:r>
              <a:rPr lang="en-US" dirty="0" err="1" smtClean="0"/>
              <a:t>inLas</a:t>
            </a:r>
            <a:r>
              <a:rPr lang="en-US" dirty="0" smtClean="0"/>
              <a:t> = "J:\\</a:t>
            </a:r>
            <a:r>
              <a:rPr lang="en-US" dirty="0" err="1" smtClean="0"/>
              <a:t>LiDAR_Proj</a:t>
            </a:r>
            <a:r>
              <a:rPr lang="en-US" dirty="0" smtClean="0"/>
              <a:t>\\Quads\\" + </a:t>
            </a:r>
            <a:r>
              <a:rPr lang="en-US" dirty="0" err="1" smtClean="0"/>
              <a:t>quadDesig</a:t>
            </a:r>
            <a:r>
              <a:rPr lang="en-US" dirty="0" smtClean="0"/>
              <a:t> + "\\ldata\\"</a:t>
            </a:r>
          </a:p>
          <a:p>
            <a:r>
              <a:rPr lang="en-US" dirty="0" err="1" smtClean="0"/>
              <a:t>lasDatasetOut</a:t>
            </a:r>
            <a:r>
              <a:rPr lang="en-US" dirty="0" smtClean="0"/>
              <a:t> = </a:t>
            </a:r>
            <a:r>
              <a:rPr lang="en-US" dirty="0" err="1" smtClean="0"/>
              <a:t>outpath</a:t>
            </a:r>
            <a:r>
              <a:rPr lang="en-US" dirty="0" smtClean="0"/>
              <a:t> + </a:t>
            </a:r>
            <a:r>
              <a:rPr lang="en-US" dirty="0" err="1" smtClean="0"/>
              <a:t>quadDesig</a:t>
            </a:r>
            <a:r>
              <a:rPr lang="en-US" dirty="0" smtClean="0"/>
              <a:t> + "</a:t>
            </a:r>
            <a:r>
              <a:rPr lang="en-US" dirty="0" err="1" smtClean="0"/>
              <a:t>lidar.lasd</a:t>
            </a:r>
            <a:r>
              <a:rPr lang="en-US" dirty="0" smtClean="0"/>
              <a:t>"</a:t>
            </a:r>
          </a:p>
          <a:p>
            <a:r>
              <a:rPr lang="en-US" dirty="0" err="1" smtClean="0"/>
              <a:t>outgdb</a:t>
            </a:r>
            <a:r>
              <a:rPr lang="en-US" dirty="0" smtClean="0"/>
              <a:t> = </a:t>
            </a:r>
            <a:r>
              <a:rPr lang="en-US" dirty="0" err="1" smtClean="0"/>
              <a:t>quadDesig</a:t>
            </a:r>
            <a:r>
              <a:rPr lang="en-US" dirty="0" smtClean="0"/>
              <a:t> + "lidar.gdb"</a:t>
            </a:r>
          </a:p>
          <a:p>
            <a:r>
              <a:rPr lang="en-US" dirty="0" err="1" smtClean="0"/>
              <a:t>lasMP</a:t>
            </a:r>
            <a:r>
              <a:rPr lang="en-US" dirty="0" smtClean="0"/>
              <a:t> = </a:t>
            </a:r>
            <a:r>
              <a:rPr lang="en-US" dirty="0" err="1" smtClean="0"/>
              <a:t>outgdb</a:t>
            </a:r>
            <a:r>
              <a:rPr lang="en-US" dirty="0" smtClean="0"/>
              <a:t> + os.sep + </a:t>
            </a:r>
            <a:r>
              <a:rPr lang="en-US" dirty="0" err="1" smtClean="0"/>
              <a:t>quadDesig</a:t>
            </a:r>
            <a:r>
              <a:rPr lang="en-US" dirty="0" smtClean="0"/>
              <a:t> + "test.lyr"</a:t>
            </a:r>
          </a:p>
          <a:p>
            <a:r>
              <a:rPr lang="en-US" dirty="0" err="1" smtClean="0"/>
              <a:t>ptSumFC</a:t>
            </a:r>
            <a:r>
              <a:rPr lang="en-US" dirty="0" smtClean="0"/>
              <a:t> = </a:t>
            </a:r>
            <a:r>
              <a:rPr lang="en-US" dirty="0" err="1" smtClean="0"/>
              <a:t>outpath</a:t>
            </a:r>
            <a:r>
              <a:rPr lang="en-US" dirty="0" smtClean="0"/>
              <a:t> + </a:t>
            </a:r>
            <a:r>
              <a:rPr lang="en-US" dirty="0" err="1" smtClean="0"/>
              <a:t>quadDesig</a:t>
            </a:r>
            <a:r>
              <a:rPr lang="en-US" dirty="0" smtClean="0"/>
              <a:t> + "</a:t>
            </a:r>
            <a:r>
              <a:rPr lang="en-US" dirty="0" err="1" smtClean="0"/>
              <a:t>PtSumFC</a:t>
            </a:r>
            <a:r>
              <a:rPr lang="en-US" dirty="0" smtClean="0"/>
              <a:t>"</a:t>
            </a:r>
          </a:p>
          <a:p>
            <a:r>
              <a:rPr lang="en-US" dirty="0" err="1" smtClean="0"/>
              <a:t>coordSys</a:t>
            </a:r>
            <a:r>
              <a:rPr lang="en-US" dirty="0" smtClean="0"/>
              <a:t> = "J:\\</a:t>
            </a:r>
            <a:r>
              <a:rPr lang="en-US" dirty="0" err="1" smtClean="0"/>
              <a:t>ArcFave</a:t>
            </a:r>
            <a:r>
              <a:rPr lang="en-US" dirty="0" smtClean="0"/>
              <a:t>\</a:t>
            </a:r>
            <a:r>
              <a:rPr lang="en-US" dirty="0" err="1" smtClean="0"/>
              <a:t>NAD</a:t>
            </a:r>
            <a:r>
              <a:rPr lang="en-US" dirty="0" smtClean="0"/>
              <a:t> 1983 </a:t>
            </a:r>
            <a:r>
              <a:rPr lang="en-US" dirty="0" err="1" smtClean="0"/>
              <a:t>UTM</a:t>
            </a:r>
            <a:r>
              <a:rPr lang="en-US" dirty="0" smtClean="0"/>
              <a:t> Zone 10N.prj"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Starting Code Sample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050" dirty="0" smtClean="0"/>
              <a:t>except:</a:t>
            </a:r>
          </a:p>
          <a:p>
            <a:r>
              <a:rPr lang="en-US" sz="1050" dirty="0" smtClean="0"/>
              <a:t>    # http://help.arcgis.com/en/arcgisdesktop/10.0/help/index.html#//002z0000000q000000</a:t>
            </a:r>
          </a:p>
          <a:p>
            <a:r>
              <a:rPr lang="en-US" sz="1050" dirty="0" smtClean="0"/>
              <a:t>    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tb</a:t>
            </a:r>
            <a:r>
              <a:rPr lang="en-US" sz="1050" dirty="0" smtClean="0"/>
              <a:t> = </a:t>
            </a:r>
            <a:r>
              <a:rPr lang="en-US" sz="1050" dirty="0" err="1" smtClean="0"/>
              <a:t>sys.exc_info</a:t>
            </a:r>
            <a:r>
              <a:rPr lang="en-US" sz="1050" dirty="0" smtClean="0"/>
              <a:t>()[2]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tbinfo</a:t>
            </a:r>
            <a:r>
              <a:rPr lang="en-US" sz="1050" dirty="0" smtClean="0"/>
              <a:t> = </a:t>
            </a:r>
            <a:r>
              <a:rPr lang="en-US" sz="1050" dirty="0" err="1" smtClean="0"/>
              <a:t>traceback.format_tb</a:t>
            </a:r>
            <a:r>
              <a:rPr lang="en-US" sz="1050" dirty="0" smtClean="0"/>
              <a:t>(</a:t>
            </a:r>
            <a:r>
              <a:rPr lang="en-US" sz="1050" dirty="0" err="1" smtClean="0"/>
              <a:t>tb</a:t>
            </a:r>
            <a:r>
              <a:rPr lang="en-US" sz="1050" dirty="0" smtClean="0"/>
              <a:t>)[0]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pymsg</a:t>
            </a:r>
            <a:r>
              <a:rPr lang="en-US" sz="1050" dirty="0" smtClean="0"/>
              <a:t> = "PYTHON ERRORS:\</a:t>
            </a:r>
            <a:r>
              <a:rPr lang="en-US" sz="1050" dirty="0" err="1" smtClean="0"/>
              <a:t>nTraceback</a:t>
            </a:r>
            <a:r>
              <a:rPr lang="en-US" sz="1050" dirty="0" smtClean="0"/>
              <a:t> Info:\n" + </a:t>
            </a:r>
            <a:r>
              <a:rPr lang="en-US" sz="1050" dirty="0" err="1" smtClean="0"/>
              <a:t>tbinfo</a:t>
            </a:r>
            <a:r>
              <a:rPr lang="en-US" sz="1050" dirty="0" smtClean="0"/>
              <a:t> + "\</a:t>
            </a:r>
            <a:r>
              <a:rPr lang="en-US" sz="1050" dirty="0" err="1" smtClean="0"/>
              <a:t>nError</a:t>
            </a:r>
            <a:r>
              <a:rPr lang="en-US" sz="1050" dirty="0" smtClean="0"/>
              <a:t> Info:\n     " +        </a:t>
            </a:r>
            <a:r>
              <a:rPr lang="en-US" sz="1050" dirty="0" err="1" smtClean="0"/>
              <a:t>str</a:t>
            </a:r>
            <a:r>
              <a:rPr lang="en-US" sz="1050" dirty="0" smtClean="0"/>
              <a:t>(</a:t>
            </a:r>
            <a:r>
              <a:rPr lang="en-US" sz="1050" dirty="0" err="1" smtClean="0"/>
              <a:t>sys.exc_type</a:t>
            </a:r>
            <a:r>
              <a:rPr lang="en-US" sz="1050" dirty="0" smtClean="0"/>
              <a:t>) + ": " + </a:t>
            </a:r>
            <a:r>
              <a:rPr lang="en-US" sz="1050" dirty="0" err="1" smtClean="0"/>
              <a:t>str</a:t>
            </a:r>
            <a:r>
              <a:rPr lang="en-US" sz="1050" dirty="0" smtClean="0"/>
              <a:t>(</a:t>
            </a:r>
            <a:r>
              <a:rPr lang="en-US" sz="1050" dirty="0" err="1" smtClean="0"/>
              <a:t>sys.exc_value</a:t>
            </a:r>
            <a:r>
              <a:rPr lang="en-US" sz="1050" dirty="0" smtClean="0"/>
              <a:t>) + "\n"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msgs</a:t>
            </a:r>
            <a:r>
              <a:rPr lang="en-US" sz="1050" dirty="0" smtClean="0"/>
              <a:t> = "</a:t>
            </a:r>
            <a:r>
              <a:rPr lang="en-US" sz="1050" dirty="0" err="1" smtClean="0"/>
              <a:t>ARCPY</a:t>
            </a:r>
            <a:r>
              <a:rPr lang="en-US" sz="1050" dirty="0" smtClean="0"/>
              <a:t> ERRORS:\n" + </a:t>
            </a:r>
            <a:r>
              <a:rPr lang="en-US" sz="1050" dirty="0" err="1" smtClean="0"/>
              <a:t>arcpy.GetMessages</a:t>
            </a:r>
            <a:r>
              <a:rPr lang="en-US" sz="1050" dirty="0" smtClean="0"/>
              <a:t>(2) + "\n"</a:t>
            </a:r>
          </a:p>
          <a:p>
            <a:endParaRPr lang="en-US" sz="1050" dirty="0" smtClean="0"/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arcpy.AddError</a:t>
            </a:r>
            <a:r>
              <a:rPr lang="en-US" sz="1050" dirty="0" smtClean="0"/>
              <a:t>(</a:t>
            </a:r>
            <a:r>
              <a:rPr lang="en-US" sz="1050" dirty="0" err="1" smtClean="0"/>
              <a:t>msgs</a:t>
            </a:r>
            <a:r>
              <a:rPr lang="en-US" sz="1050" dirty="0" smtClean="0"/>
              <a:t>)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arcpy.AddError</a:t>
            </a:r>
            <a:r>
              <a:rPr lang="en-US" sz="1050" dirty="0" smtClean="0"/>
              <a:t>(</a:t>
            </a:r>
            <a:r>
              <a:rPr lang="en-US" sz="1050" dirty="0" err="1" smtClean="0"/>
              <a:t>pymsg</a:t>
            </a:r>
            <a:r>
              <a:rPr lang="en-US" sz="1050" dirty="0" smtClean="0"/>
              <a:t>)</a:t>
            </a:r>
          </a:p>
          <a:p>
            <a:endParaRPr lang="en-US" sz="1050" dirty="0" smtClean="0"/>
          </a:p>
          <a:p>
            <a:r>
              <a:rPr lang="en-US" sz="1050" dirty="0" smtClean="0"/>
              <a:t>    print </a:t>
            </a:r>
            <a:r>
              <a:rPr lang="en-US" sz="1050" dirty="0" err="1" smtClean="0"/>
              <a:t>msgs</a:t>
            </a:r>
            <a:endParaRPr lang="en-US" sz="1050" dirty="0" smtClean="0"/>
          </a:p>
          <a:p>
            <a:r>
              <a:rPr lang="en-US" sz="1050" dirty="0" smtClean="0"/>
              <a:t>    print </a:t>
            </a:r>
            <a:r>
              <a:rPr lang="en-US" sz="1050" dirty="0" err="1" smtClean="0"/>
              <a:t>pymsg</a:t>
            </a:r>
            <a:endParaRPr lang="en-US" sz="1050" dirty="0" smtClean="0"/>
          </a:p>
          <a:p>
            <a:r>
              <a:rPr lang="en-US" sz="1050" dirty="0" smtClean="0"/>
              <a:t>    </a:t>
            </a:r>
          </a:p>
          <a:p>
            <a:r>
              <a:rPr lang="en-US" sz="1050" dirty="0" smtClean="0"/>
              <a:t>    </a:t>
            </a:r>
            <a:r>
              <a:rPr lang="en-US" sz="1050" dirty="0" err="1" smtClean="0"/>
              <a:t>arcpy.AddMessage</a:t>
            </a:r>
            <a:r>
              <a:rPr lang="en-US" sz="1050" dirty="0" smtClean="0"/>
              <a:t>(</a:t>
            </a:r>
            <a:r>
              <a:rPr lang="en-US" sz="1050" dirty="0" err="1" smtClean="0"/>
              <a:t>arcpy.GetMessages</a:t>
            </a:r>
            <a:r>
              <a:rPr lang="en-US" sz="1050" dirty="0" smtClean="0"/>
              <a:t>(1))</a:t>
            </a:r>
          </a:p>
          <a:p>
            <a:r>
              <a:rPr lang="en-US" sz="1050" dirty="0" smtClean="0"/>
              <a:t>    print </a:t>
            </a:r>
            <a:r>
              <a:rPr lang="en-US" sz="1050" dirty="0" err="1" smtClean="0"/>
              <a:t>arcpy.GetMessages</a:t>
            </a:r>
            <a:r>
              <a:rPr lang="en-US" sz="1050" dirty="0" smtClean="0"/>
              <a:t>(1)</a:t>
            </a:r>
            <a:endParaRPr lang="en-US" sz="10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Exception Routine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smtClean="0"/>
              <a:t>try:</a:t>
            </a:r>
          </a:p>
          <a:p>
            <a:endParaRPr lang="en-US" dirty="0" smtClean="0"/>
          </a:p>
          <a:p>
            <a:r>
              <a:rPr lang="en-US" dirty="0" smtClean="0"/>
              <a:t>    # Copy the existing </a:t>
            </a:r>
            <a:r>
              <a:rPr lang="en-US" dirty="0" err="1" smtClean="0"/>
              <a:t>mxd</a:t>
            </a:r>
            <a:r>
              <a:rPr lang="en-US" dirty="0" smtClean="0"/>
              <a:t> template to the project output directory.</a:t>
            </a:r>
          </a:p>
          <a:p>
            <a:endParaRPr lang="en-US" dirty="0" smtClean="0"/>
          </a:p>
          <a:p>
            <a:r>
              <a:rPr lang="en-US" dirty="0" smtClean="0"/>
              <a:t>    </a:t>
            </a:r>
            <a:r>
              <a:rPr lang="en-US" dirty="0" err="1" smtClean="0"/>
              <a:t>mxd</a:t>
            </a:r>
            <a:r>
              <a:rPr lang="en-US" dirty="0" smtClean="0"/>
              <a:t> = </a:t>
            </a:r>
            <a:r>
              <a:rPr lang="en-US" dirty="0" err="1" smtClean="0"/>
              <a:t>arcpy.mapping.MapDocument</a:t>
            </a:r>
            <a:r>
              <a:rPr lang="en-US" dirty="0" smtClean="0"/>
              <a:t>("J:\\</a:t>
            </a:r>
            <a:r>
              <a:rPr lang="en-US" dirty="0" err="1" smtClean="0"/>
              <a:t>LiDAR_Proj</a:t>
            </a:r>
            <a:r>
              <a:rPr lang="en-US" dirty="0" smtClean="0"/>
              <a:t>\\_templateUTM10N.mxd")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mxd.saveACopy</a:t>
            </a:r>
            <a:r>
              <a:rPr lang="en-US" dirty="0" smtClean="0"/>
              <a:t>(</a:t>
            </a:r>
            <a:r>
              <a:rPr lang="en-US" dirty="0" err="1" smtClean="0"/>
              <a:t>outmxd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print "New </a:t>
            </a:r>
            <a:r>
              <a:rPr lang="en-US" dirty="0" err="1" smtClean="0"/>
              <a:t>mxd</a:t>
            </a:r>
            <a:r>
              <a:rPr lang="en-US" dirty="0" smtClean="0"/>
              <a:t> created at " + </a:t>
            </a:r>
            <a:r>
              <a:rPr lang="en-US" dirty="0" err="1" smtClean="0"/>
              <a:t>outmxd</a:t>
            </a:r>
            <a:r>
              <a:rPr lang="en-US" dirty="0" smtClean="0"/>
              <a:t> + "\n"</a:t>
            </a:r>
          </a:p>
          <a:p>
            <a:endParaRPr lang="en-US" dirty="0" smtClean="0"/>
          </a:p>
          <a:p>
            <a:r>
              <a:rPr lang="en-US" dirty="0" smtClean="0"/>
              <a:t>    # Make a dataset using </a:t>
            </a:r>
            <a:r>
              <a:rPr lang="en-US" dirty="0" err="1" smtClean="0"/>
              <a:t>las</a:t>
            </a:r>
            <a:r>
              <a:rPr lang="en-US" dirty="0" smtClean="0"/>
              <a:t> files in the </a:t>
            </a:r>
            <a:r>
              <a:rPr lang="en-US" dirty="0" err="1" smtClean="0"/>
              <a:t>quadDesig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data directory.</a:t>
            </a:r>
          </a:p>
          <a:p>
            <a:r>
              <a:rPr lang="en-US" dirty="0" smtClean="0"/>
              <a:t>    # The next four lines may be commented out if the dataset is not desired.</a:t>
            </a:r>
          </a:p>
          <a:p>
            <a:endParaRPr lang="en-US" dirty="0" smtClean="0"/>
          </a:p>
          <a:p>
            <a:r>
              <a:rPr lang="en-US" dirty="0" smtClean="0"/>
              <a:t>    # Check to see if the </a:t>
            </a:r>
            <a:r>
              <a:rPr lang="en-US" dirty="0" err="1" smtClean="0"/>
              <a:t>las</a:t>
            </a:r>
            <a:r>
              <a:rPr lang="en-US" dirty="0" smtClean="0"/>
              <a:t> dataset already exists, if so, delete it</a:t>
            </a:r>
          </a:p>
          <a:p>
            <a:r>
              <a:rPr lang="en-US" dirty="0" smtClean="0"/>
              <a:t>    if </a:t>
            </a:r>
            <a:r>
              <a:rPr lang="en-US" dirty="0" err="1" smtClean="0"/>
              <a:t>arcpy.Exists</a:t>
            </a:r>
            <a:r>
              <a:rPr lang="en-US" dirty="0" smtClean="0"/>
              <a:t>(</a:t>
            </a:r>
            <a:r>
              <a:rPr lang="en-US" dirty="0" err="1" smtClean="0"/>
              <a:t>lasDatasetOut</a:t>
            </a:r>
            <a:r>
              <a:rPr lang="en-US" dirty="0" smtClean="0"/>
              <a:t>):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arcpy.Delete_management</a:t>
            </a:r>
            <a:r>
              <a:rPr lang="en-US" dirty="0" smtClean="0"/>
              <a:t>(</a:t>
            </a:r>
            <a:r>
              <a:rPr lang="en-US" dirty="0" err="1" smtClean="0"/>
              <a:t>lasDatasetOut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arcpy.CreateLasDataset_management</a:t>
            </a:r>
            <a:r>
              <a:rPr lang="en-US" dirty="0" smtClean="0"/>
              <a:t>(</a:t>
            </a:r>
            <a:r>
              <a:rPr lang="en-US" dirty="0" err="1" smtClean="0"/>
              <a:t>inLas</a:t>
            </a:r>
            <a:r>
              <a:rPr lang="en-US" dirty="0" smtClean="0"/>
              <a:t>, </a:t>
            </a:r>
            <a:r>
              <a:rPr lang="en-US" dirty="0" err="1" smtClean="0"/>
              <a:t>lasDatasetOut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print "New </a:t>
            </a:r>
            <a:r>
              <a:rPr lang="en-US" dirty="0" err="1" smtClean="0"/>
              <a:t>las</a:t>
            </a:r>
            <a:r>
              <a:rPr lang="en-US" dirty="0" smtClean="0"/>
              <a:t> dataset created at " + </a:t>
            </a:r>
            <a:r>
              <a:rPr lang="en-US" dirty="0" err="1" smtClean="0"/>
              <a:t>lasDatasetOut</a:t>
            </a:r>
            <a:r>
              <a:rPr lang="en-US" dirty="0" smtClean="0"/>
              <a:t> + "\n"</a:t>
            </a:r>
          </a:p>
          <a:p>
            <a:endParaRPr lang="en-US" dirty="0" smtClean="0"/>
          </a:p>
          <a:p>
            <a:r>
              <a:rPr lang="en-US" dirty="0" smtClean="0"/>
              <a:t>    # Make a raster layer using the </a:t>
            </a:r>
            <a:r>
              <a:rPr lang="en-US" dirty="0" err="1" smtClean="0"/>
              <a:t>georeferenced</a:t>
            </a:r>
            <a:r>
              <a:rPr lang="en-US" dirty="0" smtClean="0"/>
              <a:t> topographic map image; save as new layer.</a:t>
            </a:r>
          </a:p>
          <a:p>
            <a:r>
              <a:rPr lang="en-US" dirty="0" smtClean="0"/>
              <a:t>    # The next four lines may be commented out if the </a:t>
            </a:r>
            <a:r>
              <a:rPr lang="en-US" dirty="0" err="1" smtClean="0"/>
              <a:t>topo</a:t>
            </a:r>
            <a:r>
              <a:rPr lang="en-US" dirty="0" smtClean="0"/>
              <a:t> map layer is not desired.</a:t>
            </a:r>
          </a:p>
          <a:p>
            <a:endParaRPr lang="en-US" dirty="0" smtClean="0"/>
          </a:p>
          <a:p>
            <a:r>
              <a:rPr lang="en-US" dirty="0" smtClean="0"/>
              <a:t>    # Check to see if the topographic map layer already exists, if so, delete it</a:t>
            </a:r>
          </a:p>
          <a:p>
            <a:r>
              <a:rPr lang="en-US" dirty="0" smtClean="0"/>
              <a:t>    if </a:t>
            </a:r>
            <a:r>
              <a:rPr lang="en-US" dirty="0" err="1" smtClean="0"/>
              <a:t>arcpy.Exists</a:t>
            </a:r>
            <a:r>
              <a:rPr lang="en-US" dirty="0" smtClean="0"/>
              <a:t>(</a:t>
            </a:r>
            <a:r>
              <a:rPr lang="en-US" dirty="0" err="1" smtClean="0"/>
              <a:t>topoLyrOut</a:t>
            </a:r>
            <a:r>
              <a:rPr lang="en-US" dirty="0" smtClean="0"/>
              <a:t>):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arcpy.Delete_management</a:t>
            </a:r>
            <a:r>
              <a:rPr lang="en-US" dirty="0" smtClean="0"/>
              <a:t>(</a:t>
            </a:r>
            <a:r>
              <a:rPr lang="en-US" dirty="0" err="1" smtClean="0"/>
              <a:t>topoLyrOut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arcpy.MakeRasterLayer_management</a:t>
            </a:r>
            <a:r>
              <a:rPr lang="en-US" dirty="0" smtClean="0"/>
              <a:t>(</a:t>
            </a:r>
            <a:r>
              <a:rPr lang="en-US" dirty="0" err="1" smtClean="0"/>
              <a:t>topo</a:t>
            </a:r>
            <a:r>
              <a:rPr lang="en-US" dirty="0" smtClean="0"/>
              <a:t>, "</a:t>
            </a:r>
            <a:r>
              <a:rPr lang="en-US" dirty="0" err="1" smtClean="0"/>
              <a:t>topoLyr</a:t>
            </a:r>
            <a:r>
              <a:rPr lang="en-US" dirty="0" smtClean="0"/>
              <a:t>")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arcpy.SaveToLayerFile_management</a:t>
            </a:r>
            <a:r>
              <a:rPr lang="en-US" dirty="0" smtClean="0"/>
              <a:t>("</a:t>
            </a:r>
            <a:r>
              <a:rPr lang="en-US" dirty="0" err="1" smtClean="0"/>
              <a:t>topoLyr</a:t>
            </a:r>
            <a:r>
              <a:rPr lang="en-US" dirty="0" smtClean="0"/>
              <a:t>", </a:t>
            </a:r>
            <a:r>
              <a:rPr lang="en-US" dirty="0" err="1" smtClean="0"/>
              <a:t>topoLyrOut</a:t>
            </a:r>
            <a:r>
              <a:rPr lang="en-US" dirty="0" smtClean="0"/>
              <a:t>, "ABSOLUTE")    </a:t>
            </a:r>
          </a:p>
          <a:p>
            <a:r>
              <a:rPr lang="en-US" dirty="0" smtClean="0"/>
              <a:t>    print "New topographic map layer created at " + </a:t>
            </a:r>
            <a:r>
              <a:rPr lang="en-US" dirty="0" err="1" smtClean="0"/>
              <a:t>topoLyrOut</a:t>
            </a:r>
            <a:r>
              <a:rPr lang="en-US" dirty="0" smtClean="0"/>
              <a:t> + "\n"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Part of Module </a:t>
            </a:r>
            <a:r>
              <a:rPr lang="en-US" dirty="0" smtClean="0"/>
              <a:t>1 Try Subroutine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Python 2.7.2 (default, Jun 12 2011, 15:08:59) [</a:t>
            </a:r>
            <a:r>
              <a:rPr lang="en-US" dirty="0" err="1" smtClean="0"/>
              <a:t>MSC</a:t>
            </a:r>
            <a:r>
              <a:rPr lang="en-US" dirty="0" smtClean="0"/>
              <a:t> v.1500 32 bit (Intel)] on win32</a:t>
            </a:r>
          </a:p>
          <a:p>
            <a:r>
              <a:rPr lang="en-US" dirty="0" smtClean="0"/>
              <a:t>Type "copyright", "credits" or "license()" for more information.</a:t>
            </a:r>
          </a:p>
          <a:p>
            <a:r>
              <a:rPr lang="en-US" dirty="0" smtClean="0"/>
              <a:t>&gt;&gt;&gt; ================================ RESTART ================================</a:t>
            </a:r>
          </a:p>
          <a:p>
            <a:r>
              <a:rPr lang="en-US" dirty="0" smtClean="0"/>
              <a:t>&gt;&gt;&gt; </a:t>
            </a:r>
          </a:p>
          <a:p>
            <a:r>
              <a:rPr lang="en-US" dirty="0" smtClean="0"/>
              <a:t>Final Project - LAS for Topographic Analysis Using Python</a:t>
            </a:r>
          </a:p>
          <a:p>
            <a:endParaRPr lang="en-US" dirty="0" smtClean="0"/>
          </a:p>
          <a:p>
            <a:r>
              <a:rPr lang="en-US" dirty="0" smtClean="0"/>
              <a:t>by Theodore C. Smith, May 2, 2013</a:t>
            </a:r>
          </a:p>
          <a:p>
            <a:endParaRPr lang="en-US" dirty="0" smtClean="0"/>
          </a:p>
          <a:p>
            <a:r>
              <a:rPr lang="en-US" dirty="0" smtClean="0"/>
              <a:t>Sub-program Module 1</a:t>
            </a:r>
          </a:p>
          <a:p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 err="1" smtClean="0"/>
              <a:t>mxd</a:t>
            </a:r>
            <a:r>
              <a:rPr lang="en-US" dirty="0" smtClean="0"/>
              <a:t> created at J:\LiDAR_Proj\Quads\MM\output\MM_dfa.mxd</a:t>
            </a:r>
          </a:p>
          <a:p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 err="1" smtClean="0"/>
              <a:t>las</a:t>
            </a:r>
            <a:r>
              <a:rPr lang="en-US" dirty="0" smtClean="0"/>
              <a:t> dataset created at J:\LiDAR_Proj\Quads\MM\output\MMlidar.lasd</a:t>
            </a:r>
          </a:p>
          <a:p>
            <a:endParaRPr lang="en-US" dirty="0" smtClean="0"/>
          </a:p>
          <a:p>
            <a:r>
              <a:rPr lang="en-US" dirty="0" smtClean="0"/>
              <a:t>New topographic map layer created at J:\LiDAR_Proj\Quads\MM\output\MMtopo.lyr</a:t>
            </a:r>
          </a:p>
          <a:p>
            <a:endParaRPr lang="en-US" dirty="0" smtClean="0"/>
          </a:p>
          <a:p>
            <a:r>
              <a:rPr lang="en-US" dirty="0" err="1" smtClean="0"/>
              <a:t>Pointfile</a:t>
            </a:r>
            <a:r>
              <a:rPr lang="en-US" dirty="0" smtClean="0"/>
              <a:t> summary created at J:\LiDAR_Proj\Quads\MM\output\MMPtSumFC.dbf</a:t>
            </a:r>
          </a:p>
          <a:p>
            <a:endParaRPr lang="en-US" dirty="0" smtClean="0"/>
          </a:p>
          <a:p>
            <a:r>
              <a:rPr lang="en-US" dirty="0" smtClean="0"/>
              <a:t>Please review the point file summary to determine the average point spacing.</a:t>
            </a:r>
          </a:p>
          <a:p>
            <a:r>
              <a:rPr lang="en-US" dirty="0" smtClean="0"/>
              <a:t>Then put the value in the code of the second sub-program.</a:t>
            </a:r>
          </a:p>
          <a:p>
            <a:endParaRPr lang="en-US" dirty="0" smtClean="0"/>
          </a:p>
          <a:p>
            <a:r>
              <a:rPr lang="en-US" dirty="0" smtClean="0"/>
              <a:t>&gt;&gt;&gt;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 </a:t>
            </a:r>
            <a:r>
              <a:rPr lang="en-US" dirty="0" err="1" smtClean="0"/>
              <a:t>OutPut</a:t>
            </a:r>
            <a:r>
              <a:rPr lang="en-US" dirty="0" smtClean="0"/>
              <a:t> from Module 1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81138"/>
          <a:ext cx="80772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9906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File Name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Pt_Count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Pt_Spacing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Z_Min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Z_Max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ARRA-CA_GoldenGate_2010_42505700.las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10450178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0.46401221681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-69.65100000000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751.50600000000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ARRA-CA_GoldenGate_2010_42505850.las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13043726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0.41532724894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-43.02100000000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765.94600000000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ARRA-CA_GoldenGate_2010_42506000.las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11500616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0.44231402230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-87.71700000000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774.20300000000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ARRA-CA_GoldenGate_2010_44005700.las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11643314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0.43959521266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83.57300000000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652.35500000000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ARRA-CA_GoldenGate_2010_44005850.las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9933729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0.47592125932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4.19900000000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772.86800000000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ARRA-CA_GoldenGate_2010_44006000.las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8237973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0.52261404493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-89.43100000000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772.60200000000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ARRA-CA_GoldenGate_2010_45505700.las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8028488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0.52938834758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101.32500000000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642.75900000000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ARRA-CA_GoldenGate_2010_45505850.las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8142413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0.52567181932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-30.66200000000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724.43800000000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ARRA-CA_GoldenGate_2010_45506000.las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7966833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0.53143285716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39.35700000000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763.57700000000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ARRA-CA_GoldenGate_2010_47005700.las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7087137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0.56345059911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110.06200000000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749.09800000000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ARRA-CA_GoldenGate_2010_47005850.las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7121150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0.56210337400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59.03900000000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712.87500000000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ARRA-CA_GoldenGate_2010_47006000.las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8219604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0.52319768254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46.09400000000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741.75200000000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Average Point Spacing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0.49958572372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 File Summary from Module 1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Final Project - LAS for Topographic Analysis Using Python</a:t>
            </a:r>
          </a:p>
          <a:p>
            <a:endParaRPr lang="en-US" dirty="0" smtClean="0"/>
          </a:p>
          <a:p>
            <a:r>
              <a:rPr lang="en-US" dirty="0" smtClean="0"/>
              <a:t>by Theodore C. Smith, May 22, 2013</a:t>
            </a:r>
          </a:p>
          <a:p>
            <a:endParaRPr lang="en-US" dirty="0" smtClean="0"/>
          </a:p>
          <a:p>
            <a:r>
              <a:rPr lang="en-US" dirty="0" smtClean="0"/>
              <a:t>Sub-program Module 3</a:t>
            </a:r>
          </a:p>
          <a:p>
            <a:endParaRPr lang="en-US" dirty="0" smtClean="0"/>
          </a:p>
          <a:p>
            <a:r>
              <a:rPr lang="en-US" dirty="0" smtClean="0"/>
              <a:t>Uses existing surface raster at J:\LiDAR_Proj\Quads\MM\output\MM_DF_Proj.gdb\MM_Terr_Raster_20</a:t>
            </a:r>
          </a:p>
          <a:p>
            <a:r>
              <a:rPr lang="en-US" dirty="0" smtClean="0"/>
              <a:t>Creating </a:t>
            </a:r>
            <a:r>
              <a:rPr lang="en-US" dirty="0" err="1" smtClean="0"/>
              <a:t>hillshade</a:t>
            </a:r>
            <a:r>
              <a:rPr lang="en-US" dirty="0" smtClean="0"/>
              <a:t> . . .</a:t>
            </a:r>
          </a:p>
          <a:p>
            <a:r>
              <a:rPr lang="en-US" dirty="0" smtClean="0"/>
              <a:t>New </a:t>
            </a:r>
            <a:r>
              <a:rPr lang="en-US" dirty="0" err="1" smtClean="0"/>
              <a:t>hillshade</a:t>
            </a:r>
            <a:r>
              <a:rPr lang="en-US" dirty="0" smtClean="0"/>
              <a:t> raster at J:\LiDAR_Proj\Quads\MM\output\MMhillshade1</a:t>
            </a:r>
          </a:p>
          <a:p>
            <a:r>
              <a:rPr lang="en-US" dirty="0" smtClean="0"/>
              <a:t>New slope raster at J:\LiDAR_Proj\Quads\MM\output\MMslope1.tif</a:t>
            </a:r>
          </a:p>
          <a:p>
            <a:r>
              <a:rPr lang="en-US" dirty="0" smtClean="0"/>
              <a:t>New flow direction raster at J:\LiDAR_Proj\Quads\MM\output\MMflowdir1</a:t>
            </a:r>
          </a:p>
          <a:p>
            <a:r>
              <a:rPr lang="en-US" dirty="0" smtClean="0"/>
              <a:t>New flow accumulation raster at J:\LiDAR_Proj\Quads\MM\output\MMflowacc1</a:t>
            </a:r>
          </a:p>
          <a:p>
            <a:r>
              <a:rPr lang="en-US" dirty="0" smtClean="0"/>
              <a:t>New curvature raster at J:\LiDAR_Proj\Quads\MM\output\MMcurvature1</a:t>
            </a:r>
          </a:p>
          <a:p>
            <a:r>
              <a:rPr lang="en-US" dirty="0" smtClean="0"/>
              <a:t>&gt;&gt;&gt;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3 Output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Hillshade</a:t>
            </a:r>
            <a:r>
              <a:rPr lang="en-US" dirty="0" smtClean="0"/>
              <a:t> Output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9361" y="1481138"/>
            <a:ext cx="566527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Slope Output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3009" y="1481138"/>
            <a:ext cx="54979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Direction Output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0297" y="1481138"/>
            <a:ext cx="564340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Accumulation Output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9661" y="1481138"/>
            <a:ext cx="562467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Curvature plus </a:t>
            </a:r>
            <a:r>
              <a:rPr lang="en-US" dirty="0" err="1" smtClean="0"/>
              <a:t>Hillshade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230" y="1481138"/>
            <a:ext cx="724153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Curvature, Flow Accumulation, &amp; </a:t>
            </a:r>
            <a:r>
              <a:rPr lang="en-US" dirty="0" err="1" smtClean="0"/>
              <a:t>Hillshade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8912" y="1481138"/>
            <a:ext cx="60861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SGS_PP-1434_13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354" y="1481138"/>
            <a:ext cx="4573292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Smith (1988) Prototype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Typical difficulty catching typographical errors and incorrect case.</a:t>
            </a:r>
          </a:p>
          <a:p>
            <a:r>
              <a:rPr lang="en-US" dirty="0" smtClean="0"/>
              <a:t>Some </a:t>
            </a:r>
            <a:r>
              <a:rPr lang="en-US" dirty="0" err="1" smtClean="0"/>
              <a:t>ArcGIS</a:t>
            </a:r>
            <a:r>
              <a:rPr lang="en-US" dirty="0" smtClean="0"/>
              <a:t> online helps are outdated; the 10.1 tool help content was better but was not always clear.</a:t>
            </a:r>
          </a:p>
          <a:p>
            <a:r>
              <a:rPr lang="en-US" dirty="0" smtClean="0"/>
              <a:t>The program needed to be broken into modules to expedite testing and to assure that required parameters were available.</a:t>
            </a:r>
          </a:p>
          <a:p>
            <a:r>
              <a:rPr lang="en-US" dirty="0" err="1" smtClean="0"/>
              <a:t>ESRI</a:t>
            </a:r>
            <a:r>
              <a:rPr lang="en-US" dirty="0" smtClean="0"/>
              <a:t> no longer distributes the various projection data files with </a:t>
            </a:r>
            <a:r>
              <a:rPr lang="en-US" dirty="0" err="1" smtClean="0"/>
              <a:t>ArcGIS</a:t>
            </a:r>
            <a:r>
              <a:rPr lang="en-US" dirty="0" smtClean="0"/>
              <a:t> </a:t>
            </a:r>
            <a:r>
              <a:rPr lang="en-US" dirty="0" smtClean="0"/>
              <a:t>10.1, so projection file needed to be saved to disk.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Programming Problems Encountered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Demonstrated ability to produce some reasonable programs using several </a:t>
            </a:r>
            <a:r>
              <a:rPr lang="en-US" dirty="0" err="1" smtClean="0"/>
              <a:t>ArcGIS</a:t>
            </a:r>
            <a:r>
              <a:rPr lang="en-US" dirty="0" smtClean="0"/>
              <a:t> tools and extensions.</a:t>
            </a:r>
          </a:p>
          <a:p>
            <a:r>
              <a:rPr lang="en-US" dirty="0" smtClean="0"/>
              <a:t>Identified some methods that will automate testing to identify optimal parameters for the </a:t>
            </a:r>
            <a:r>
              <a:rPr lang="en-US" dirty="0" err="1" smtClean="0"/>
              <a:t>spline</a:t>
            </a:r>
            <a:r>
              <a:rPr lang="en-US" dirty="0" smtClean="0"/>
              <a:t> tool.</a:t>
            </a:r>
          </a:p>
          <a:p>
            <a:r>
              <a:rPr lang="en-US" dirty="0" smtClean="0"/>
              <a:t>I recognize that I need to clean up the code more, improving standardization of file locations and variables.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295</TotalTime>
  <Words>1167</Words>
  <Application>Microsoft Office PowerPoint</Application>
  <PresentationFormat>On-screen Show (4:3)</PresentationFormat>
  <Paragraphs>212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LAS for Topographic Analysis Using Python</vt:lpstr>
      <vt:lpstr>Goals</vt:lpstr>
      <vt:lpstr>Overview</vt:lpstr>
      <vt:lpstr>Typical Starting Code Sample</vt:lpstr>
      <vt:lpstr>Typical Exception Routine</vt:lpstr>
      <vt:lpstr>Part of Module 1 Try Subroutine</vt:lpstr>
      <vt:lpstr>Screen OutPut from Module 1</vt:lpstr>
      <vt:lpstr>Point File Summary from Module 1</vt:lpstr>
      <vt:lpstr>Module 3 Output</vt:lpstr>
      <vt:lpstr>Hillshade Output</vt:lpstr>
      <vt:lpstr>Slope Output</vt:lpstr>
      <vt:lpstr>Flow Direction Output</vt:lpstr>
      <vt:lpstr>Flow Accumulation Output</vt:lpstr>
      <vt:lpstr>Curvature plus Hillshade</vt:lpstr>
      <vt:lpstr>Curvature, Flow Accumulation, &amp; Hillshade</vt:lpstr>
      <vt:lpstr>Smith (1988) Prototype</vt:lpstr>
      <vt:lpstr>Programming Problems Encountered</vt:lpstr>
      <vt:lpstr>Outcomes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for Topographic Analysis Using Python</dc:title>
  <dc:creator>Ted C Smith</dc:creator>
  <cp:lastModifiedBy>Ted C Smith</cp:lastModifiedBy>
  <cp:revision>31</cp:revision>
  <dcterms:created xsi:type="dcterms:W3CDTF">2013-05-22T22:02:51Z</dcterms:created>
  <dcterms:modified xsi:type="dcterms:W3CDTF">2013-05-23T05:54:28Z</dcterms:modified>
</cp:coreProperties>
</file>