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handoutMasterIdLst>
    <p:handoutMasterId r:id="rId17"/>
  </p:handoutMasterIdLst>
  <p:sldIdLst>
    <p:sldId id="256" r:id="rId2"/>
    <p:sldId id="257" r:id="rId3"/>
    <p:sldId id="259" r:id="rId4"/>
    <p:sldId id="258" r:id="rId5"/>
    <p:sldId id="260" r:id="rId6"/>
    <p:sldId id="262" r:id="rId7"/>
    <p:sldId id="270" r:id="rId8"/>
    <p:sldId id="263" r:id="rId9"/>
    <p:sldId id="269" r:id="rId10"/>
    <p:sldId id="264" r:id="rId11"/>
    <p:sldId id="268" r:id="rId12"/>
    <p:sldId id="266" r:id="rId13"/>
    <p:sldId id="271" r:id="rId14"/>
    <p:sldId id="26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4" autoAdjust="0"/>
    <p:restoredTop sz="94660"/>
  </p:normalViewPr>
  <p:slideViewPr>
    <p:cSldViewPr>
      <p:cViewPr varScale="1">
        <p:scale>
          <a:sx n="70" d="100"/>
          <a:sy n="70" d="100"/>
        </p:scale>
        <p:origin x="-52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8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B408943-39F9-4D1C-BEF7-E03309A45340}" type="datetimeFigureOut">
              <a:rPr lang="en-US" smtClean="0"/>
              <a:t>12/17/2012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BA2B0C-6C51-4E9E-9C7D-794805A00B93}" type="slidenum">
              <a:rPr lang="en-US" smtClean="0"/>
              <a:t>‹#›</a:t>
            </a:fld>
            <a:endParaRPr lang="en-US"/>
          </a:p>
        </p:txBody>
      </p:sp>
    </p:spTree>
    <p:extLst>
      <p:ext uri="{BB962C8B-B14F-4D97-AF65-F5344CB8AC3E}">
        <p14:creationId xmlns:p14="http://schemas.microsoft.com/office/powerpoint/2010/main" val="19856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5BF935-E6DC-44D2-8E55-7CE40F038C83}" type="datetimeFigureOut">
              <a:rPr lang="en-US" smtClean="0"/>
              <a:t>12/17/2012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11317-98CD-4544-A539-C7E8838B52EC}" type="slidenum">
              <a:rPr lang="en-US" smtClean="0"/>
              <a:t>‹#›</a:t>
            </a:fld>
            <a:endParaRPr lang="en-US"/>
          </a:p>
        </p:txBody>
      </p:sp>
    </p:spTree>
    <p:extLst>
      <p:ext uri="{BB962C8B-B14F-4D97-AF65-F5344CB8AC3E}">
        <p14:creationId xmlns:p14="http://schemas.microsoft.com/office/powerpoint/2010/main" val="1475408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311317-98CD-4544-A539-C7E8838B52EC}" type="slidenum">
              <a:rPr lang="en-US" smtClean="0"/>
              <a:t>1</a:t>
            </a:fld>
            <a:endParaRPr lang="en-US"/>
          </a:p>
        </p:txBody>
      </p:sp>
    </p:spTree>
    <p:extLst>
      <p:ext uri="{BB962C8B-B14F-4D97-AF65-F5344CB8AC3E}">
        <p14:creationId xmlns:p14="http://schemas.microsoft.com/office/powerpoint/2010/main" val="2214858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2</a:t>
            </a:fld>
            <a:endParaRPr lang="en-US"/>
          </a:p>
        </p:txBody>
      </p:sp>
    </p:spTree>
    <p:extLst>
      <p:ext uri="{BB962C8B-B14F-4D97-AF65-F5344CB8AC3E}">
        <p14:creationId xmlns:p14="http://schemas.microsoft.com/office/powerpoint/2010/main" val="2111914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311317-98CD-4544-A539-C7E8838B52EC}" type="slidenum">
              <a:rPr lang="en-US" smtClean="0"/>
              <a:t>3</a:t>
            </a:fld>
            <a:endParaRPr lang="en-US"/>
          </a:p>
        </p:txBody>
      </p:sp>
    </p:spTree>
    <p:extLst>
      <p:ext uri="{BB962C8B-B14F-4D97-AF65-F5344CB8AC3E}">
        <p14:creationId xmlns:p14="http://schemas.microsoft.com/office/powerpoint/2010/main" val="1970718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were the composite band images I used</a:t>
            </a:r>
            <a:r>
              <a:rPr lang="en-US" baseline="0" dirty="0" smtClean="0"/>
              <a:t> throughout my project to identify cover types: the 742 and 432/ I also played around with the different stretch types that ENVI offers. I found these stretch types allowed me to see a crisper image of my study area when compared to the traditional Gaussian stretch. </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4</a:t>
            </a:fld>
            <a:endParaRPr lang="en-US"/>
          </a:p>
        </p:txBody>
      </p:sp>
    </p:spTree>
    <p:extLst>
      <p:ext uri="{BB962C8B-B14F-4D97-AF65-F5344CB8AC3E}">
        <p14:creationId xmlns:p14="http://schemas.microsoft.com/office/powerpoint/2010/main" val="3001374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5</a:t>
            </a:fld>
            <a:endParaRPr lang="en-US"/>
          </a:p>
        </p:txBody>
      </p:sp>
    </p:spTree>
    <p:extLst>
      <p:ext uri="{BB962C8B-B14F-4D97-AF65-F5344CB8AC3E}">
        <p14:creationId xmlns:p14="http://schemas.microsoft.com/office/powerpoint/2010/main" val="3482468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training samples were then converted to ROI’s or regions of interest. Using my </a:t>
            </a:r>
            <a:r>
              <a:rPr lang="en-US" baseline="0" dirty="0" err="1" smtClean="0"/>
              <a:t>roi</a:t>
            </a:r>
            <a:r>
              <a:rPr lang="en-US" baseline="0" dirty="0" smtClean="0"/>
              <a:t> file I ran both a maximum likelihood classification and a </a:t>
            </a:r>
            <a:r>
              <a:rPr lang="en-US" baseline="0" dirty="0" err="1" smtClean="0"/>
              <a:t>mahalanobis</a:t>
            </a:r>
            <a:r>
              <a:rPr lang="en-US" baseline="0" dirty="0" smtClean="0"/>
              <a:t> classification. </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6</a:t>
            </a:fld>
            <a:endParaRPr lang="en-US"/>
          </a:p>
        </p:txBody>
      </p:sp>
    </p:spTree>
    <p:extLst>
      <p:ext uri="{BB962C8B-B14F-4D97-AF65-F5344CB8AC3E}">
        <p14:creationId xmlns:p14="http://schemas.microsoft.com/office/powerpoint/2010/main" val="2969913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is an output comparison of the urban classes as captured by these two algorithms. I was disappointed with the results of both especially regarding the urban classification. Both displayed confusion the only difference being in the source of the urban training sample which caused the confusion. With the maximum likelihood the large flood plain along the western White Nile was classed as urban. You can see that with the red. With the </a:t>
            </a:r>
            <a:r>
              <a:rPr lang="en-US" baseline="0" dirty="0" err="1" smtClean="0"/>
              <a:t>Mahalanobis</a:t>
            </a:r>
            <a:r>
              <a:rPr lang="en-US" baseline="0" dirty="0" smtClean="0"/>
              <a:t> the urban area of Omdurman was also picking up pixels of the surrounding desert. You can see that with the blue.</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7</a:t>
            </a:fld>
            <a:endParaRPr lang="en-US"/>
          </a:p>
        </p:txBody>
      </p:sp>
    </p:spTree>
    <p:extLst>
      <p:ext uri="{BB962C8B-B14F-4D97-AF65-F5344CB8AC3E}">
        <p14:creationId xmlns:p14="http://schemas.microsoft.com/office/powerpoint/2010/main" val="687635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next step</a:t>
            </a:r>
            <a:r>
              <a:rPr lang="en-US" baseline="0" dirty="0" smtClean="0"/>
              <a:t> was to use </a:t>
            </a:r>
            <a:r>
              <a:rPr lang="en-US" baseline="0" dirty="0" err="1" smtClean="0"/>
              <a:t>thresholding</a:t>
            </a:r>
            <a:r>
              <a:rPr lang="en-US" baseline="0" dirty="0" smtClean="0"/>
              <a:t> to resolve the confusion</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8</a:t>
            </a:fld>
            <a:endParaRPr lang="en-US"/>
          </a:p>
        </p:txBody>
      </p:sp>
    </p:spTree>
    <p:extLst>
      <p:ext uri="{BB962C8B-B14F-4D97-AF65-F5344CB8AC3E}">
        <p14:creationId xmlns:p14="http://schemas.microsoft.com/office/powerpoint/2010/main" val="3425130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Here is an output comparison of urban classes with </a:t>
            </a:r>
            <a:r>
              <a:rPr lang="en-US" baseline="0" dirty="0" err="1" smtClean="0"/>
              <a:t>thresholding</a:t>
            </a:r>
            <a:r>
              <a:rPr lang="en-US" baseline="0" dirty="0" smtClean="0"/>
              <a:t>  and without </a:t>
            </a:r>
            <a:r>
              <a:rPr lang="en-US" baseline="0" dirty="0" err="1" smtClean="0"/>
              <a:t>thresholding</a:t>
            </a:r>
            <a:r>
              <a:rPr lang="en-US" baseline="0" dirty="0" smtClean="0"/>
              <a:t>. I did see considerable improvement in results for this class </a:t>
            </a:r>
            <a:r>
              <a:rPr lang="en-US" baseline="0" dirty="0" smtClean="0"/>
              <a:t>especially when </a:t>
            </a:r>
            <a:r>
              <a:rPr lang="en-US" baseline="0" dirty="0" err="1" smtClean="0"/>
              <a:t>examing</a:t>
            </a:r>
            <a:r>
              <a:rPr lang="en-US" baseline="0" dirty="0" smtClean="0"/>
              <a:t> the western flood plain of the White but </a:t>
            </a:r>
            <a:r>
              <a:rPr lang="en-US" baseline="0" dirty="0" smtClean="0"/>
              <a:t>these results were largely due to the fact that confused areas were unclassified in the </a:t>
            </a:r>
            <a:r>
              <a:rPr lang="en-US" baseline="0" dirty="0" err="1" smtClean="0"/>
              <a:t>thresholding</a:t>
            </a:r>
            <a:r>
              <a:rPr lang="en-US" baseline="0" dirty="0" smtClean="0"/>
              <a:t> output. </a:t>
            </a:r>
            <a:endParaRPr lang="en-US" dirty="0" smtClean="0"/>
          </a:p>
          <a:p>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9</a:t>
            </a:fld>
            <a:endParaRPr lang="en-US"/>
          </a:p>
        </p:txBody>
      </p:sp>
    </p:spTree>
    <p:extLst>
      <p:ext uri="{BB962C8B-B14F-4D97-AF65-F5344CB8AC3E}">
        <p14:creationId xmlns:p14="http://schemas.microsoft.com/office/powerpoint/2010/main" val="3350631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spectral profiles of pixels and drawing polygons</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10</a:t>
            </a:fld>
            <a:endParaRPr lang="en-US"/>
          </a:p>
        </p:txBody>
      </p:sp>
    </p:spTree>
    <p:extLst>
      <p:ext uri="{BB962C8B-B14F-4D97-AF65-F5344CB8AC3E}">
        <p14:creationId xmlns:p14="http://schemas.microsoft.com/office/powerpoint/2010/main" val="1922032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Overall content</a:t>
            </a:r>
            <a:r>
              <a:rPr lang="en-US" baseline="0" dirty="0" smtClean="0"/>
              <a:t> with the results, particularly with the level of differentiation on the western flood plain of the White Nile where most of the confusion previously lay. Reclassified one of my output classes from urban to agriculture. </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11</a:t>
            </a:fld>
            <a:endParaRPr lang="en-US"/>
          </a:p>
        </p:txBody>
      </p:sp>
    </p:spTree>
    <p:extLst>
      <p:ext uri="{BB962C8B-B14F-4D97-AF65-F5344CB8AC3E}">
        <p14:creationId xmlns:p14="http://schemas.microsoft.com/office/powerpoint/2010/main" val="553655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12</a:t>
            </a:fld>
            <a:endParaRPr lang="en-US"/>
          </a:p>
        </p:txBody>
      </p:sp>
    </p:spTree>
    <p:extLst>
      <p:ext uri="{BB962C8B-B14F-4D97-AF65-F5344CB8AC3E}">
        <p14:creationId xmlns:p14="http://schemas.microsoft.com/office/powerpoint/2010/main" val="2272208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Problem areas the result</a:t>
            </a:r>
            <a:r>
              <a:rPr lang="en-US" baseline="0" dirty="0" smtClean="0"/>
              <a:t> of the unclassified class morphing into the urban class when using the image classifier. </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13</a:t>
            </a:fld>
            <a:endParaRPr lang="en-US"/>
          </a:p>
        </p:txBody>
      </p:sp>
    </p:spTree>
    <p:extLst>
      <p:ext uri="{BB962C8B-B14F-4D97-AF65-F5344CB8AC3E}">
        <p14:creationId xmlns:p14="http://schemas.microsoft.com/office/powerpoint/2010/main" val="1462535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a:t>
            </a:r>
            <a:r>
              <a:rPr lang="en-US" baseline="0" dirty="0" smtClean="0"/>
              <a:t> due to time constraints and open lab hours I was not able to draw more training samples in order to resolve the large </a:t>
            </a:r>
            <a:r>
              <a:rPr lang="en-US" baseline="0" dirty="0" err="1" smtClean="0"/>
              <a:t>nubmer</a:t>
            </a:r>
            <a:r>
              <a:rPr lang="en-US" baseline="0" dirty="0" smtClean="0"/>
              <a:t> of unclassified </a:t>
            </a:r>
            <a:r>
              <a:rPr lang="en-US" baseline="0" dirty="0" err="1" smtClean="0"/>
              <a:t>pixles</a:t>
            </a:r>
            <a:r>
              <a:rPr lang="en-US" baseline="0" dirty="0" smtClean="0"/>
              <a:t> I still encountered in my final output. A more difficult problem was posed by the fact that more that many barren areas shared a near identical spectral profile with some urban areas. Perhaps the only was to resolve such confusion is by implementing a decision tree or some type of “localized” algorithm that is not solely based on spectral signatures alone. </a:t>
            </a:r>
            <a:endParaRPr lang="en-US" dirty="0"/>
          </a:p>
        </p:txBody>
      </p:sp>
      <p:sp>
        <p:nvSpPr>
          <p:cNvPr id="4" name="Slide Number Placeholder 3"/>
          <p:cNvSpPr>
            <a:spLocks noGrp="1"/>
          </p:cNvSpPr>
          <p:nvPr>
            <p:ph type="sldNum" sz="quarter" idx="10"/>
          </p:nvPr>
        </p:nvSpPr>
        <p:spPr/>
        <p:txBody>
          <a:bodyPr/>
          <a:lstStyle/>
          <a:p>
            <a:fld id="{C5311317-98CD-4544-A539-C7E8838B52EC}" type="slidenum">
              <a:rPr lang="en-US" smtClean="0"/>
              <a:t>14</a:t>
            </a:fld>
            <a:endParaRPr lang="en-US"/>
          </a:p>
        </p:txBody>
      </p:sp>
    </p:spTree>
    <p:extLst>
      <p:ext uri="{BB962C8B-B14F-4D97-AF65-F5344CB8AC3E}">
        <p14:creationId xmlns:p14="http://schemas.microsoft.com/office/powerpoint/2010/main" val="2199526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D5641B22-5E82-4037-AD27-7EA6DA8EF339}" type="datetimeFigureOut">
              <a:rPr lang="en-US" smtClean="0"/>
              <a:t>12/17/2012</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D13F3322-9EAC-4C7F-BEEC-E8240709385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5641B22-5E82-4037-AD27-7EA6DA8EF339}" type="datetimeFigureOut">
              <a:rPr lang="en-US" smtClean="0"/>
              <a:t>12/17/2012</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D13F3322-9EAC-4C7F-BEEC-E8240709385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D5641B22-5E82-4037-AD27-7EA6DA8EF339}" type="datetimeFigureOut">
              <a:rPr lang="en-US" smtClean="0"/>
              <a:t>12/17/2012</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D13F3322-9EAC-4C7F-BEEC-E8240709385E}"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D5641B22-5E82-4037-AD27-7EA6DA8EF339}" type="datetimeFigureOut">
              <a:rPr lang="en-US" smtClean="0"/>
              <a:t>12/17/2012</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13F3322-9EAC-4C7F-BEEC-E8240709385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D5641B22-5E82-4037-AD27-7EA6DA8EF339}" type="datetimeFigureOut">
              <a:rPr lang="en-US" smtClean="0"/>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D13F3322-9EAC-4C7F-BEEC-E8240709385E}"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5641B22-5E82-4037-AD27-7EA6DA8EF339}" type="datetimeFigureOut">
              <a:rPr lang="en-US" smtClean="0"/>
              <a:t>12/17/2012</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F3322-9EAC-4C7F-BEEC-E824070938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5641B22-5E82-4037-AD27-7EA6DA8EF339}" type="datetimeFigureOut">
              <a:rPr lang="en-US" smtClean="0"/>
              <a:t>12/17/2012</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F3322-9EAC-4C7F-BEEC-E824070938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D5641B22-5E82-4037-AD27-7EA6DA8EF339}" type="datetimeFigureOut">
              <a:rPr lang="en-US" smtClean="0"/>
              <a:t>12/17/2012</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F3322-9EAC-4C7F-BEEC-E8240709385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D5641B22-5E82-4037-AD27-7EA6DA8EF339}" type="datetimeFigureOut">
              <a:rPr lang="en-US" smtClean="0"/>
              <a:t>12/17/2012</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13F3322-9EAC-4C7F-BEEC-E8240709385E}"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641B22-5E82-4037-AD27-7EA6DA8EF339}" type="datetimeFigureOut">
              <a:rPr lang="en-US" smtClean="0"/>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F3322-9EAC-4C7F-BEEC-E824070938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641B22-5E82-4037-AD27-7EA6DA8EF339}" type="datetimeFigureOut">
              <a:rPr lang="en-US" smtClean="0"/>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F3322-9EAC-4C7F-BEEC-E8240709385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5641B22-5E82-4037-AD27-7EA6DA8EF339}" type="datetimeFigureOut">
              <a:rPr lang="en-US" smtClean="0"/>
              <a:t>12/17/2012</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13F3322-9EAC-4C7F-BEEC-E8240709385E}"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1400"/>
            <a:ext cx="7772400" cy="1470025"/>
          </a:xfrm>
        </p:spPr>
        <p:txBody>
          <a:bodyPr/>
          <a:lstStyle/>
          <a:p>
            <a:r>
              <a:rPr lang="en-US" dirty="0" smtClean="0"/>
              <a:t>An Image </a:t>
            </a:r>
            <a:r>
              <a:rPr lang="en-US" dirty="0"/>
              <a:t>C</a:t>
            </a:r>
            <a:r>
              <a:rPr lang="en-US" dirty="0" smtClean="0"/>
              <a:t>lassification of</a:t>
            </a:r>
            <a:r>
              <a:rPr lang="en-US" dirty="0"/>
              <a:t/>
            </a:r>
            <a:br>
              <a:rPr lang="en-US" dirty="0"/>
            </a:br>
            <a:r>
              <a:rPr lang="en-US" dirty="0" smtClean="0"/>
              <a:t>Khartoum, Sudan</a:t>
            </a:r>
            <a:endParaRPr lang="en-US" dirty="0"/>
          </a:p>
        </p:txBody>
      </p:sp>
      <p:sp>
        <p:nvSpPr>
          <p:cNvPr id="3" name="Subtitle 2"/>
          <p:cNvSpPr>
            <a:spLocks noGrp="1"/>
          </p:cNvSpPr>
          <p:nvPr>
            <p:ph type="subTitle" idx="1"/>
          </p:nvPr>
        </p:nvSpPr>
        <p:spPr>
          <a:xfrm rot="10800000" flipV="1">
            <a:off x="1323975" y="5562600"/>
            <a:ext cx="6400800" cy="440564"/>
          </a:xfrm>
        </p:spPr>
        <p:txBody>
          <a:bodyPr>
            <a:normAutofit lnSpcReduction="10000"/>
          </a:bodyPr>
          <a:lstStyle/>
          <a:p>
            <a:r>
              <a:rPr lang="en-US" dirty="0" smtClean="0"/>
              <a:t>by </a:t>
            </a:r>
            <a:r>
              <a:rPr lang="en-US" dirty="0" err="1" smtClean="0"/>
              <a:t>Lia</a:t>
            </a:r>
            <a:r>
              <a:rPr lang="en-US" dirty="0" smtClean="0"/>
              <a:t> Sullivan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914400"/>
            <a:ext cx="2952750" cy="2286000"/>
          </a:xfrm>
          <a:prstGeom prst="rect">
            <a:avLst/>
          </a:prstGeom>
        </p:spPr>
      </p:pic>
    </p:spTree>
    <p:extLst>
      <p:ext uri="{BB962C8B-B14F-4D97-AF65-F5344CB8AC3E}">
        <p14:creationId xmlns:p14="http://schemas.microsoft.com/office/powerpoint/2010/main" val="3297740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147" y="304800"/>
            <a:ext cx="8686800" cy="841248"/>
          </a:xfrm>
        </p:spPr>
        <p:txBody>
          <a:bodyPr/>
          <a:lstStyle/>
          <a:p>
            <a:r>
              <a:rPr lang="en-US" dirty="0" smtClean="0"/>
              <a:t>Global Land Cover Facility</a:t>
            </a:r>
            <a:endParaRPr lang="en-US" dirty="0"/>
          </a:p>
        </p:txBody>
      </p:sp>
      <p:sp>
        <p:nvSpPr>
          <p:cNvPr id="4" name="Content Placeholder 3"/>
          <p:cNvSpPr>
            <a:spLocks noGrp="1"/>
          </p:cNvSpPr>
          <p:nvPr>
            <p:ph sz="half" idx="4294967295"/>
          </p:nvPr>
        </p:nvSpPr>
        <p:spPr>
          <a:xfrm>
            <a:off x="5029200" y="1447800"/>
            <a:ext cx="3733800" cy="838200"/>
          </a:xfrm>
        </p:spPr>
        <p:txBody>
          <a:bodyPr>
            <a:normAutofit fontScale="92500" lnSpcReduction="20000"/>
          </a:bodyPr>
          <a:lstStyle/>
          <a:p>
            <a:pPr marL="0" indent="0">
              <a:buNone/>
            </a:pPr>
            <a:r>
              <a:rPr lang="en-US" dirty="0" smtClean="0"/>
              <a:t>Landsat ETM+ 2006 Image of Khartoum</a:t>
            </a:r>
            <a:endParaRPr lang="en-US" dirty="0"/>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11758" r="18259" b="10786"/>
          <a:stretch/>
        </p:blipFill>
        <p:spPr bwMode="auto">
          <a:xfrm>
            <a:off x="204714" y="1295400"/>
            <a:ext cx="4572002" cy="3657600"/>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447800" y="5181600"/>
            <a:ext cx="2287486" cy="392415"/>
          </a:xfrm>
          <a:prstGeom prst="rect">
            <a:avLst/>
          </a:prstGeom>
          <a:solidFill>
            <a:schemeClr val="bg2">
              <a:lumMod val="75000"/>
            </a:schemeClr>
          </a:solidFill>
          <a:ln>
            <a:solidFill>
              <a:schemeClr val="accent1">
                <a:lumMod val="75000"/>
              </a:schemeClr>
            </a:solidFill>
          </a:ln>
        </p:spPr>
        <p:txBody>
          <a:bodyPr wrap="none" rtlCol="0">
            <a:spAutoFit/>
          </a:bodyPr>
          <a:lstStyle/>
          <a:p>
            <a:r>
              <a:rPr lang="en-US" sz="1950" strike="sngStrike" dirty="0" smtClean="0">
                <a:solidFill>
                  <a:schemeClr val="tx2">
                    <a:lumMod val="75000"/>
                  </a:schemeClr>
                </a:solidFill>
              </a:rPr>
              <a:t>www.landcover.org</a:t>
            </a:r>
            <a:endParaRPr lang="en-US" sz="1950" strike="sngStrike" dirty="0">
              <a:solidFill>
                <a:schemeClr val="tx2">
                  <a:lumMod val="75000"/>
                </a:schemeClr>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301" y="2398594"/>
            <a:ext cx="3775962" cy="4058551"/>
          </a:xfrm>
          <a:prstGeom prst="rect">
            <a:avLst/>
          </a:prstGeom>
          <a:ln>
            <a:solidFill>
              <a:schemeClr val="accent2"/>
            </a:solidFill>
          </a:ln>
        </p:spPr>
      </p:pic>
    </p:spTree>
    <p:extLst>
      <p:ext uri="{BB962C8B-B14F-4D97-AF65-F5344CB8AC3E}">
        <p14:creationId xmlns:p14="http://schemas.microsoft.com/office/powerpoint/2010/main" val="3703528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Goals </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dirty="0" smtClean="0"/>
              <a:t>Delineate the urban extent of Khartoum. </a:t>
            </a:r>
          </a:p>
          <a:p>
            <a:pPr>
              <a:buFont typeface="Wingdings" pitchFamily="2" charset="2"/>
              <a:buChar char="v"/>
            </a:pPr>
            <a:r>
              <a:rPr lang="en-US" dirty="0" smtClean="0"/>
              <a:t>Create 5 output classes in the process:</a:t>
            </a:r>
            <a:r>
              <a:rPr lang="en-US" dirty="0"/>
              <a:t> </a:t>
            </a:r>
          </a:p>
          <a:p>
            <a:pPr lvl="2">
              <a:buFont typeface="+mj-lt"/>
              <a:buAutoNum type="arabicPeriod"/>
            </a:pPr>
            <a:r>
              <a:rPr lang="en-US" sz="2000" dirty="0" smtClean="0"/>
              <a:t>urban </a:t>
            </a:r>
          </a:p>
          <a:p>
            <a:pPr lvl="2">
              <a:buFont typeface="+mj-lt"/>
              <a:buAutoNum type="arabicPeriod"/>
            </a:pPr>
            <a:r>
              <a:rPr lang="en-US" sz="2000" dirty="0" smtClean="0"/>
              <a:t>desert </a:t>
            </a:r>
          </a:p>
          <a:p>
            <a:pPr lvl="2">
              <a:buFont typeface="+mj-lt"/>
              <a:buAutoNum type="arabicPeriod"/>
            </a:pPr>
            <a:r>
              <a:rPr lang="en-US" sz="2000" dirty="0" smtClean="0"/>
              <a:t>fallow </a:t>
            </a:r>
          </a:p>
          <a:p>
            <a:pPr lvl="2">
              <a:buFont typeface="+mj-lt"/>
              <a:buAutoNum type="arabicPeriod"/>
            </a:pPr>
            <a:r>
              <a:rPr lang="en-US" sz="2000" dirty="0" smtClean="0"/>
              <a:t>agriculture</a:t>
            </a:r>
          </a:p>
          <a:p>
            <a:pPr lvl="2">
              <a:buFont typeface="+mj-lt"/>
              <a:buAutoNum type="arabicPeriod"/>
            </a:pPr>
            <a:r>
              <a:rPr lang="en-US" sz="2000" dirty="0" smtClean="0"/>
              <a:t> water</a:t>
            </a:r>
          </a:p>
          <a:p>
            <a:pPr>
              <a:buFont typeface="Wingdings" pitchFamily="2" charset="2"/>
              <a:buChar char="v"/>
            </a:pPr>
            <a:r>
              <a:rPr lang="en-US" dirty="0" smtClean="0"/>
              <a:t>Become acquainted with the classification process in ENVI.</a:t>
            </a:r>
            <a:endParaRPr lang="en-US" dirty="0"/>
          </a:p>
        </p:txBody>
      </p:sp>
    </p:spTree>
    <p:extLst>
      <p:ext uri="{BB962C8B-B14F-4D97-AF65-F5344CB8AC3E}">
        <p14:creationId xmlns:p14="http://schemas.microsoft.com/office/powerpoint/2010/main" val="3061443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Composite Bands Used -</a:t>
            </a:r>
            <a:endParaRPr lang="en-US" dirty="0"/>
          </a:p>
        </p:txBody>
      </p:sp>
      <p:sp>
        <p:nvSpPr>
          <p:cNvPr id="3" name="TextBox 2"/>
          <p:cNvSpPr txBox="1"/>
          <p:nvPr/>
        </p:nvSpPr>
        <p:spPr>
          <a:xfrm>
            <a:off x="1371600" y="1359289"/>
            <a:ext cx="1415772" cy="369332"/>
          </a:xfrm>
          <a:prstGeom prst="rect">
            <a:avLst/>
          </a:prstGeom>
          <a:noFill/>
        </p:spPr>
        <p:txBody>
          <a:bodyPr wrap="none" rtlCol="0">
            <a:spAutoFit/>
          </a:bodyPr>
          <a:lstStyle/>
          <a:p>
            <a:r>
              <a:rPr lang="en-US" dirty="0" smtClean="0"/>
              <a:t>Bands 7,4,2</a:t>
            </a:r>
            <a:endParaRPr lang="en-US" dirty="0"/>
          </a:p>
        </p:txBody>
      </p:sp>
      <p:sp>
        <p:nvSpPr>
          <p:cNvPr id="4" name="TextBox 3"/>
          <p:cNvSpPr txBox="1"/>
          <p:nvPr/>
        </p:nvSpPr>
        <p:spPr>
          <a:xfrm>
            <a:off x="5898539" y="1371600"/>
            <a:ext cx="1415772" cy="369332"/>
          </a:xfrm>
          <a:prstGeom prst="rect">
            <a:avLst/>
          </a:prstGeom>
          <a:noFill/>
        </p:spPr>
        <p:txBody>
          <a:bodyPr wrap="none" rtlCol="0">
            <a:spAutoFit/>
          </a:bodyPr>
          <a:lstStyle/>
          <a:p>
            <a:r>
              <a:rPr lang="en-US" dirty="0" smtClean="0"/>
              <a:t>Bands 4,3,2</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6439" y="1728621"/>
            <a:ext cx="4188021" cy="4491347"/>
          </a:xfrm>
          <a:prstGeom prst="rect">
            <a:avLst/>
          </a:prstGeom>
          <a:ln>
            <a:solidFill>
              <a:srgbClr val="FF0000"/>
            </a:solidFill>
          </a:ln>
        </p:spPr>
      </p:pic>
      <p:sp>
        <p:nvSpPr>
          <p:cNvPr id="6" name="TextBox 5"/>
          <p:cNvSpPr txBox="1"/>
          <p:nvPr/>
        </p:nvSpPr>
        <p:spPr>
          <a:xfrm>
            <a:off x="5791200" y="6292334"/>
            <a:ext cx="2018501" cy="369332"/>
          </a:xfrm>
          <a:prstGeom prst="rect">
            <a:avLst/>
          </a:prstGeom>
          <a:noFill/>
        </p:spPr>
        <p:txBody>
          <a:bodyPr wrap="none" rtlCol="0">
            <a:spAutoFit/>
          </a:bodyPr>
          <a:lstStyle/>
          <a:p>
            <a:r>
              <a:rPr lang="en-US" dirty="0" smtClean="0"/>
              <a:t>Linear 5% Stretch</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268" y="1740932"/>
            <a:ext cx="4176542" cy="4479036"/>
          </a:xfrm>
          <a:prstGeom prst="rect">
            <a:avLst/>
          </a:prstGeom>
          <a:ln>
            <a:solidFill>
              <a:srgbClr val="7030A0"/>
            </a:solidFill>
          </a:ln>
        </p:spPr>
      </p:pic>
      <p:sp>
        <p:nvSpPr>
          <p:cNvPr id="8" name="TextBox 7"/>
          <p:cNvSpPr txBox="1"/>
          <p:nvPr/>
        </p:nvSpPr>
        <p:spPr>
          <a:xfrm>
            <a:off x="1371600" y="6292334"/>
            <a:ext cx="2236510" cy="369332"/>
          </a:xfrm>
          <a:prstGeom prst="rect">
            <a:avLst/>
          </a:prstGeom>
          <a:noFill/>
        </p:spPr>
        <p:txBody>
          <a:bodyPr wrap="none" rtlCol="0">
            <a:spAutoFit/>
          </a:bodyPr>
          <a:lstStyle/>
          <a:p>
            <a:r>
              <a:rPr lang="en-US" dirty="0" smtClean="0"/>
              <a:t>Equalization Stretch</a:t>
            </a:r>
            <a:endParaRPr lang="en-US" dirty="0"/>
          </a:p>
        </p:txBody>
      </p:sp>
    </p:spTree>
    <p:extLst>
      <p:ext uri="{BB962C8B-B14F-4D97-AF65-F5344CB8AC3E}">
        <p14:creationId xmlns:p14="http://schemas.microsoft.com/office/powerpoint/2010/main" val="3041886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841248"/>
          </a:xfrm>
        </p:spPr>
        <p:txBody>
          <a:bodyPr/>
          <a:lstStyle/>
          <a:p>
            <a:r>
              <a:rPr lang="en-US" dirty="0" smtClean="0"/>
              <a:t>Processes Used</a:t>
            </a:r>
            <a:endParaRPr lang="en-US" dirty="0"/>
          </a:p>
        </p:txBody>
      </p:sp>
      <p:sp>
        <p:nvSpPr>
          <p:cNvPr id="3" name="Content Placeholder 2"/>
          <p:cNvSpPr>
            <a:spLocks noGrp="1"/>
          </p:cNvSpPr>
          <p:nvPr>
            <p:ph sz="half" idx="1"/>
          </p:nvPr>
        </p:nvSpPr>
        <p:spPr>
          <a:xfrm>
            <a:off x="304800" y="1295400"/>
            <a:ext cx="3657600" cy="1081501"/>
          </a:xfrm>
        </p:spPr>
        <p:txBody>
          <a:bodyPr>
            <a:normAutofit fontScale="92500" lnSpcReduction="10000"/>
          </a:bodyPr>
          <a:lstStyle/>
          <a:p>
            <a:pPr marL="0" indent="0">
              <a:buNone/>
            </a:pPr>
            <a:r>
              <a:rPr lang="en-US" sz="2600" dirty="0" smtClean="0"/>
              <a:t>Bands 1,2,3,4,5,7 were combined using layer stacking tool.</a:t>
            </a:r>
            <a:endParaRPr lang="en-US" sz="2600" dirty="0"/>
          </a:p>
        </p:txBody>
      </p:sp>
      <p:sp>
        <p:nvSpPr>
          <p:cNvPr id="4" name="Content Placeholder 3"/>
          <p:cNvSpPr>
            <a:spLocks noGrp="1"/>
          </p:cNvSpPr>
          <p:nvPr>
            <p:ph sz="half" idx="2"/>
          </p:nvPr>
        </p:nvSpPr>
        <p:spPr>
          <a:xfrm>
            <a:off x="4267200" y="1349907"/>
            <a:ext cx="4495800" cy="990600"/>
          </a:xfrm>
        </p:spPr>
        <p:txBody>
          <a:bodyPr>
            <a:normAutofit fontScale="92500" lnSpcReduction="10000"/>
          </a:bodyPr>
          <a:lstStyle/>
          <a:p>
            <a:pPr marL="0" indent="0" algn="ctr">
              <a:buNone/>
            </a:pPr>
            <a:r>
              <a:rPr lang="en-US" dirty="0" err="1" smtClean="0"/>
              <a:t>UnsupervisedClassification</a:t>
            </a:r>
            <a:r>
              <a:rPr lang="en-US" dirty="0" smtClean="0"/>
              <a:t> </a:t>
            </a:r>
            <a:r>
              <a:rPr lang="en-US" dirty="0"/>
              <a:t>of 30 classes.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196" y="2895600"/>
            <a:ext cx="2819400" cy="2887666"/>
          </a:xfrm>
          <a:prstGeom prst="rect">
            <a:avLst/>
          </a:prstGeom>
          <a:ln>
            <a:solidFill>
              <a:schemeClr val="tx1"/>
            </a:solidFill>
          </a:ln>
        </p:spPr>
      </p:pic>
      <p:pic>
        <p:nvPicPr>
          <p:cNvPr id="1026" name="Picture 2" descr="E:\GEO_342\Sudan Project\Notes\Screen Shots\Unsupervis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376901"/>
            <a:ext cx="5257800" cy="42839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743200" y="4267200"/>
            <a:ext cx="838200" cy="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722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Classification</a:t>
            </a:r>
            <a:endParaRPr lang="en-US" dirty="0"/>
          </a:p>
        </p:txBody>
      </p:sp>
      <p:sp>
        <p:nvSpPr>
          <p:cNvPr id="3" name="Content Placeholder 2"/>
          <p:cNvSpPr>
            <a:spLocks noGrp="1"/>
          </p:cNvSpPr>
          <p:nvPr>
            <p:ph idx="1"/>
          </p:nvPr>
        </p:nvSpPr>
        <p:spPr>
          <a:xfrm>
            <a:off x="152400" y="1447800"/>
            <a:ext cx="8839200" cy="808037"/>
          </a:xfrm>
        </p:spPr>
        <p:txBody>
          <a:bodyPr>
            <a:normAutofit fontScale="85000" lnSpcReduction="20000"/>
          </a:bodyPr>
          <a:lstStyle/>
          <a:p>
            <a:pPr>
              <a:buFont typeface="Wingdings" pitchFamily="2" charset="2"/>
              <a:buChar char="Ø"/>
            </a:pPr>
            <a:r>
              <a:rPr lang="en-US" dirty="0" smtClean="0"/>
              <a:t>33 training samples drawn using false color images and unsupervised classification to identify class types. </a:t>
            </a:r>
          </a:p>
        </p:txBody>
      </p:sp>
      <p:pic>
        <p:nvPicPr>
          <p:cNvPr id="2050" name="Picture 2" descr="E:\GEO_342\Sudan Project\Notes\Screen Shots\ROIs_training.PNG"/>
          <p:cNvPicPr>
            <a:picLocks noChangeAspect="1" noChangeArrowheads="1"/>
          </p:cNvPicPr>
          <p:nvPr/>
        </p:nvPicPr>
        <p:blipFill rotWithShape="1">
          <a:blip r:embed="rId3">
            <a:extLst>
              <a:ext uri="{28A0092B-C50C-407E-A947-70E740481C1C}">
                <a14:useLocalDpi xmlns:a14="http://schemas.microsoft.com/office/drawing/2010/main" val="0"/>
              </a:ext>
            </a:extLst>
          </a:blip>
          <a:srcRect b="5412"/>
          <a:stretch/>
        </p:blipFill>
        <p:spPr bwMode="auto">
          <a:xfrm>
            <a:off x="620973" y="2514600"/>
            <a:ext cx="4419600" cy="4047698"/>
          </a:xfrm>
          <a:prstGeom prst="rect">
            <a:avLst/>
          </a:prstGeom>
          <a:solidFill>
            <a:schemeClr val="accent2"/>
          </a:solidFill>
          <a:ln>
            <a:solidFill>
              <a:schemeClr val="accent6">
                <a:lumMod val="75000"/>
              </a:schemeClr>
            </a:solidFill>
          </a:ln>
        </p:spPr>
      </p:pic>
      <p:sp>
        <p:nvSpPr>
          <p:cNvPr id="4" name="TextBox 3"/>
          <p:cNvSpPr txBox="1"/>
          <p:nvPr/>
        </p:nvSpPr>
        <p:spPr>
          <a:xfrm>
            <a:off x="5638800" y="3733800"/>
            <a:ext cx="3200400" cy="923330"/>
          </a:xfrm>
          <a:prstGeom prst="rect">
            <a:avLst/>
          </a:prstGeom>
          <a:noFill/>
        </p:spPr>
        <p:txBody>
          <a:bodyPr wrap="square" rtlCol="0">
            <a:spAutoFit/>
          </a:bodyPr>
          <a:lstStyle/>
          <a:p>
            <a:r>
              <a:rPr lang="en-US" dirty="0" smtClean="0"/>
              <a:t>Using </a:t>
            </a:r>
            <a:r>
              <a:rPr lang="en-US" dirty="0" err="1" smtClean="0"/>
              <a:t>Roi’s</a:t>
            </a:r>
            <a:r>
              <a:rPr lang="en-US" dirty="0" smtClean="0"/>
              <a:t> ran a Maximum Likelihood </a:t>
            </a:r>
            <a:r>
              <a:rPr lang="en-US" dirty="0" err="1" smtClean="0"/>
              <a:t>Classsification</a:t>
            </a:r>
            <a:r>
              <a:rPr lang="en-US" dirty="0" smtClean="0"/>
              <a:t> and a </a:t>
            </a:r>
            <a:r>
              <a:rPr lang="en-US" dirty="0" err="1" smtClean="0"/>
              <a:t>Mahalanobis</a:t>
            </a:r>
            <a:r>
              <a:rPr lang="en-US" dirty="0" smtClean="0"/>
              <a:t> Classification </a:t>
            </a:r>
            <a:endParaRPr lang="en-US" dirty="0"/>
          </a:p>
        </p:txBody>
      </p:sp>
      <p:sp>
        <p:nvSpPr>
          <p:cNvPr id="5" name="TextBox 4"/>
          <p:cNvSpPr txBox="1"/>
          <p:nvPr/>
        </p:nvSpPr>
        <p:spPr>
          <a:xfrm>
            <a:off x="1382973" y="2645391"/>
            <a:ext cx="2895600" cy="369332"/>
          </a:xfrm>
          <a:prstGeom prst="rect">
            <a:avLst/>
          </a:prstGeom>
          <a:solidFill>
            <a:schemeClr val="bg2">
              <a:lumMod val="90000"/>
            </a:schemeClr>
          </a:solidFill>
          <a:effectLst>
            <a:glow rad="127000">
              <a:schemeClr val="accent1"/>
            </a:glow>
          </a:effectLst>
        </p:spPr>
        <p:txBody>
          <a:bodyPr wrap="square" rtlCol="0">
            <a:spAutoFit/>
          </a:bodyPr>
          <a:lstStyle/>
          <a:p>
            <a:r>
              <a:rPr lang="en-US" dirty="0" smtClean="0"/>
              <a:t>Regions of Interest: ROI’s</a:t>
            </a:r>
            <a:endParaRPr lang="en-US" dirty="0"/>
          </a:p>
        </p:txBody>
      </p:sp>
      <p:cxnSp>
        <p:nvCxnSpPr>
          <p:cNvPr id="7" name="Straight Arrow Connector 6"/>
          <p:cNvCxnSpPr/>
          <p:nvPr/>
        </p:nvCxnSpPr>
        <p:spPr>
          <a:xfrm>
            <a:off x="4278573" y="4195465"/>
            <a:ext cx="1360227" cy="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0415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81062" y="1186934"/>
            <a:ext cx="2362200" cy="369332"/>
          </a:xfrm>
          <a:prstGeom prst="rect">
            <a:avLst/>
          </a:prstGeom>
          <a:noFill/>
        </p:spPr>
        <p:txBody>
          <a:bodyPr wrap="square" rtlCol="0">
            <a:spAutoFit/>
          </a:bodyPr>
          <a:lstStyle/>
          <a:p>
            <a:r>
              <a:rPr lang="en-US" dirty="0" smtClean="0"/>
              <a:t>Maximum </a:t>
            </a:r>
            <a:r>
              <a:rPr lang="en-US" dirty="0"/>
              <a:t>L</a:t>
            </a:r>
            <a:r>
              <a:rPr lang="en-US" dirty="0" smtClean="0"/>
              <a:t>ikelihood </a:t>
            </a:r>
            <a:endParaRPr lang="en-US" dirty="0"/>
          </a:p>
        </p:txBody>
      </p:sp>
      <p:sp>
        <p:nvSpPr>
          <p:cNvPr id="2" name="Title 1"/>
          <p:cNvSpPr>
            <a:spLocks noGrp="1"/>
          </p:cNvSpPr>
          <p:nvPr>
            <p:ph type="title"/>
          </p:nvPr>
        </p:nvSpPr>
        <p:spPr>
          <a:xfrm>
            <a:off x="381000" y="228600"/>
            <a:ext cx="8686800" cy="841248"/>
          </a:xfrm>
        </p:spPr>
        <p:txBody>
          <a:bodyPr/>
          <a:lstStyle/>
          <a:p>
            <a:r>
              <a:rPr lang="en-US" dirty="0" smtClean="0"/>
              <a:t>Output Comparison of Urban Classes</a:t>
            </a:r>
            <a:endParaRPr lang="en-US" dirty="0"/>
          </a:p>
        </p:txBody>
      </p:sp>
      <p:pic>
        <p:nvPicPr>
          <p:cNvPr id="3074" name="Picture 2" descr="E:\GEO_342\Sudan Project\Notes\Screen Shots\Urban_Classes Mahala.PNG"/>
          <p:cNvPicPr>
            <a:picLocks noChangeAspect="1" noChangeArrowheads="1"/>
          </p:cNvPicPr>
          <p:nvPr/>
        </p:nvPicPr>
        <p:blipFill rotWithShape="1">
          <a:blip r:embed="rId3">
            <a:extLst>
              <a:ext uri="{28A0092B-C50C-407E-A947-70E740481C1C}">
                <a14:useLocalDpi xmlns:a14="http://schemas.microsoft.com/office/drawing/2010/main" val="0"/>
              </a:ext>
            </a:extLst>
          </a:blip>
          <a:srcRect l="24173" t="16410" r="7538" b="8824"/>
          <a:stretch/>
        </p:blipFill>
        <p:spPr bwMode="auto">
          <a:xfrm>
            <a:off x="4600574" y="2328862"/>
            <a:ext cx="4214813" cy="378988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3075" name="Picture 3" descr="E:\GEO_342\Sudan Project\Notes\Screen Shots\Urban Classes_Max Like 1.PNG"/>
          <p:cNvPicPr>
            <a:picLocks noChangeAspect="1" noChangeArrowheads="1"/>
          </p:cNvPicPr>
          <p:nvPr/>
        </p:nvPicPr>
        <p:blipFill rotWithShape="1">
          <a:blip r:embed="rId4">
            <a:extLst>
              <a:ext uri="{28A0092B-C50C-407E-A947-70E740481C1C}">
                <a14:useLocalDpi xmlns:a14="http://schemas.microsoft.com/office/drawing/2010/main" val="0"/>
              </a:ext>
            </a:extLst>
          </a:blip>
          <a:srcRect l="20707" t="2892"/>
          <a:stretch/>
        </p:blipFill>
        <p:spPr bwMode="auto">
          <a:xfrm>
            <a:off x="138112" y="1565791"/>
            <a:ext cx="3848100" cy="386078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5800" y="5530334"/>
            <a:ext cx="2941831" cy="369332"/>
          </a:xfrm>
          <a:prstGeom prst="rect">
            <a:avLst/>
          </a:prstGeom>
          <a:noFill/>
        </p:spPr>
        <p:txBody>
          <a:bodyPr wrap="none" rtlCol="0">
            <a:spAutoFit/>
          </a:bodyPr>
          <a:lstStyle/>
          <a:p>
            <a:r>
              <a:rPr lang="en-US" dirty="0" smtClean="0"/>
              <a:t>Urban/Fallow/Ag confusion</a:t>
            </a:r>
            <a:endParaRPr lang="en-US" dirty="0"/>
          </a:p>
        </p:txBody>
      </p:sp>
      <p:sp>
        <p:nvSpPr>
          <p:cNvPr id="5" name="TextBox 4"/>
          <p:cNvSpPr txBox="1"/>
          <p:nvPr/>
        </p:nvSpPr>
        <p:spPr>
          <a:xfrm>
            <a:off x="5943600" y="1872734"/>
            <a:ext cx="1492716" cy="369332"/>
          </a:xfrm>
          <a:prstGeom prst="rect">
            <a:avLst/>
          </a:prstGeom>
          <a:noFill/>
        </p:spPr>
        <p:txBody>
          <a:bodyPr wrap="none" rtlCol="0">
            <a:spAutoFit/>
          </a:bodyPr>
          <a:lstStyle/>
          <a:p>
            <a:r>
              <a:rPr lang="en-US" dirty="0" err="1" smtClean="0"/>
              <a:t>Mahalanobis</a:t>
            </a:r>
            <a:endParaRPr lang="en-US" dirty="0"/>
          </a:p>
        </p:txBody>
      </p:sp>
      <p:sp>
        <p:nvSpPr>
          <p:cNvPr id="6" name="TextBox 5"/>
          <p:cNvSpPr txBox="1"/>
          <p:nvPr/>
        </p:nvSpPr>
        <p:spPr>
          <a:xfrm>
            <a:off x="5734985" y="6172495"/>
            <a:ext cx="2608406" cy="369332"/>
          </a:xfrm>
          <a:prstGeom prst="rect">
            <a:avLst/>
          </a:prstGeom>
          <a:noFill/>
        </p:spPr>
        <p:txBody>
          <a:bodyPr wrap="none" rtlCol="0">
            <a:spAutoFit/>
          </a:bodyPr>
          <a:lstStyle/>
          <a:p>
            <a:r>
              <a:rPr lang="en-US" dirty="0" smtClean="0"/>
              <a:t>Urban/Desert confusion</a:t>
            </a:r>
            <a:endParaRPr lang="en-US" dirty="0"/>
          </a:p>
        </p:txBody>
      </p:sp>
    </p:spTree>
    <p:extLst>
      <p:ext uri="{BB962C8B-B14F-4D97-AF65-F5344CB8AC3E}">
        <p14:creationId xmlns:p14="http://schemas.microsoft.com/office/powerpoint/2010/main" val="2412818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Troubleshooting</a:t>
            </a:r>
            <a:endParaRPr lang="en-US" dirty="0"/>
          </a:p>
        </p:txBody>
      </p:sp>
      <p:sp>
        <p:nvSpPr>
          <p:cNvPr id="3" name="Content Placeholder 2"/>
          <p:cNvSpPr>
            <a:spLocks noGrp="1"/>
          </p:cNvSpPr>
          <p:nvPr>
            <p:ph idx="1"/>
          </p:nvPr>
        </p:nvSpPr>
        <p:spPr>
          <a:xfrm>
            <a:off x="3438099" y="1295400"/>
            <a:ext cx="5029200" cy="655637"/>
          </a:xfrm>
        </p:spPr>
        <p:txBody>
          <a:bodyPr>
            <a:normAutofit/>
          </a:bodyPr>
          <a:lstStyle/>
          <a:p>
            <a:pPr algn="ctr">
              <a:buFont typeface="Wingdings" pitchFamily="2" charset="2"/>
              <a:buChar char="v"/>
            </a:pPr>
            <a:r>
              <a:rPr lang="en-US" dirty="0" smtClean="0"/>
              <a:t>Used </a:t>
            </a:r>
            <a:r>
              <a:rPr lang="en-US" dirty="0" err="1" smtClean="0"/>
              <a:t>thresholding</a:t>
            </a: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2126776"/>
            <a:ext cx="5257800" cy="4388601"/>
          </a:xfrm>
          <a:prstGeom prst="rect">
            <a:avLst/>
          </a:prstGeom>
          <a:ln>
            <a:solidFill>
              <a:schemeClr val="accent1">
                <a:shade val="50000"/>
              </a:schemeClr>
            </a:solidFill>
          </a:ln>
        </p:spPr>
      </p:pic>
      <p:sp>
        <p:nvSpPr>
          <p:cNvPr id="6" name="TextBox 5"/>
          <p:cNvSpPr txBox="1"/>
          <p:nvPr/>
        </p:nvSpPr>
        <p:spPr>
          <a:xfrm>
            <a:off x="439003" y="2971800"/>
            <a:ext cx="2362200" cy="2246769"/>
          </a:xfrm>
          <a:prstGeom prst="rect">
            <a:avLst/>
          </a:prstGeom>
          <a:noFill/>
        </p:spPr>
        <p:txBody>
          <a:bodyPr wrap="square" rtlCol="0">
            <a:spAutoFit/>
          </a:bodyPr>
          <a:lstStyle/>
          <a:p>
            <a:r>
              <a:rPr lang="en-US" sz="2800" dirty="0" smtClean="0"/>
              <a:t>Set </a:t>
            </a:r>
            <a:r>
              <a:rPr lang="en-US" sz="2800" dirty="0"/>
              <a:t>Maximum Likelihood parameter to a </a:t>
            </a:r>
            <a:r>
              <a:rPr lang="en-US" sz="2800" dirty="0" smtClean="0"/>
              <a:t>probability </a:t>
            </a:r>
            <a:r>
              <a:rPr lang="en-US" sz="2800" dirty="0" smtClean="0"/>
              <a:t>of</a:t>
            </a:r>
            <a:r>
              <a:rPr lang="en-US" sz="2800" dirty="0" smtClean="0"/>
              <a:t> </a:t>
            </a:r>
            <a:r>
              <a:rPr lang="en-US" sz="2800" dirty="0"/>
              <a:t>.9 or 90%</a:t>
            </a:r>
          </a:p>
        </p:txBody>
      </p:sp>
      <p:sp>
        <p:nvSpPr>
          <p:cNvPr id="7" name="Rectangle 6"/>
          <p:cNvSpPr/>
          <p:nvPr/>
        </p:nvSpPr>
        <p:spPr>
          <a:xfrm>
            <a:off x="3429000" y="4876800"/>
            <a:ext cx="2628900"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664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2544" y="1122402"/>
            <a:ext cx="1524000" cy="369332"/>
          </a:xfrm>
          <a:prstGeom prst="rect">
            <a:avLst/>
          </a:prstGeom>
          <a:noFill/>
        </p:spPr>
        <p:txBody>
          <a:bodyPr wrap="square" rtlCol="0">
            <a:spAutoFit/>
          </a:bodyPr>
          <a:lstStyle/>
          <a:p>
            <a:r>
              <a:rPr lang="en-US" dirty="0" err="1" smtClean="0"/>
              <a:t>Thresholding</a:t>
            </a:r>
            <a:endParaRPr lang="en-US" dirty="0"/>
          </a:p>
        </p:txBody>
      </p:sp>
      <p:pic>
        <p:nvPicPr>
          <p:cNvPr id="4099" name="Picture 3" descr="E:\GEO_342\Sudan Project\Notes\Screen Shots\Urban Class_Max Like Threshold.PNG"/>
          <p:cNvPicPr>
            <a:picLocks noChangeAspect="1" noChangeArrowheads="1"/>
          </p:cNvPicPr>
          <p:nvPr/>
        </p:nvPicPr>
        <p:blipFill rotWithShape="1">
          <a:blip r:embed="rId3">
            <a:extLst>
              <a:ext uri="{28A0092B-C50C-407E-A947-70E740481C1C}">
                <a14:useLocalDpi xmlns:a14="http://schemas.microsoft.com/office/drawing/2010/main" val="0"/>
              </a:ext>
            </a:extLst>
          </a:blip>
          <a:srcRect l="21563" t="7270" r="1498" b="3703"/>
          <a:stretch/>
        </p:blipFill>
        <p:spPr bwMode="auto">
          <a:xfrm>
            <a:off x="367455" y="1491734"/>
            <a:ext cx="4434177" cy="3733800"/>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04800" y="228600"/>
            <a:ext cx="8686800" cy="841248"/>
          </a:xfrm>
        </p:spPr>
        <p:txBody>
          <a:bodyPr/>
          <a:lstStyle/>
          <a:p>
            <a:r>
              <a:rPr lang="en-US" dirty="0" smtClean="0"/>
              <a:t>Output Comparison Of </a:t>
            </a:r>
            <a:r>
              <a:rPr lang="en-US" dirty="0" err="1" smtClean="0"/>
              <a:t>UrBan</a:t>
            </a:r>
            <a:r>
              <a:rPr lang="en-US" dirty="0" smtClean="0"/>
              <a:t> Classes</a:t>
            </a:r>
            <a:endParaRPr lang="en-US" dirty="0"/>
          </a:p>
        </p:txBody>
      </p:sp>
      <p:pic>
        <p:nvPicPr>
          <p:cNvPr id="6" name="Picture 3" descr="E:\GEO_342\Sudan Project\Notes\Screen Shots\Urban Classes_Max Like 1.PNG"/>
          <p:cNvPicPr>
            <a:picLocks noChangeAspect="1" noChangeArrowheads="1"/>
          </p:cNvPicPr>
          <p:nvPr/>
        </p:nvPicPr>
        <p:blipFill rotWithShape="1">
          <a:blip r:embed="rId4">
            <a:extLst>
              <a:ext uri="{28A0092B-C50C-407E-A947-70E740481C1C}">
                <a14:useLocalDpi xmlns:a14="http://schemas.microsoft.com/office/drawing/2010/main" val="0"/>
              </a:ext>
            </a:extLst>
          </a:blip>
          <a:srcRect l="20707" t="2892"/>
          <a:stretch/>
        </p:blipFill>
        <p:spPr bwMode="auto">
          <a:xfrm>
            <a:off x="5029200" y="2514600"/>
            <a:ext cx="3848100" cy="3860786"/>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19800" y="2133600"/>
            <a:ext cx="1873270" cy="369332"/>
          </a:xfrm>
          <a:prstGeom prst="rect">
            <a:avLst/>
          </a:prstGeom>
          <a:noFill/>
        </p:spPr>
        <p:txBody>
          <a:bodyPr wrap="none" rtlCol="0">
            <a:spAutoFit/>
          </a:bodyPr>
          <a:lstStyle/>
          <a:p>
            <a:r>
              <a:rPr lang="en-US" dirty="0" smtClean="0"/>
              <a:t>No </a:t>
            </a:r>
            <a:r>
              <a:rPr lang="en-US" dirty="0" err="1" smtClean="0"/>
              <a:t>Thresholding</a:t>
            </a:r>
            <a:endParaRPr lang="en-US" dirty="0"/>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22591" t="16782"/>
          <a:stretch/>
        </p:blipFill>
        <p:spPr>
          <a:xfrm>
            <a:off x="2484144" y="4701654"/>
            <a:ext cx="2317488" cy="1926855"/>
          </a:xfrm>
          <a:prstGeom prst="rect">
            <a:avLst/>
          </a:prstGeom>
          <a:solidFill>
            <a:srgbClr val="FF0000"/>
          </a:solidFill>
          <a:ln>
            <a:solidFill>
              <a:srgbClr val="FF0000"/>
            </a:solidFill>
          </a:ln>
        </p:spPr>
      </p:pic>
      <p:sp>
        <p:nvSpPr>
          <p:cNvPr id="7" name="TextBox 6"/>
          <p:cNvSpPr txBox="1"/>
          <p:nvPr/>
        </p:nvSpPr>
        <p:spPr>
          <a:xfrm>
            <a:off x="762000" y="5585714"/>
            <a:ext cx="1428596" cy="369332"/>
          </a:xfrm>
          <a:prstGeom prst="rect">
            <a:avLst/>
          </a:prstGeom>
          <a:noFill/>
          <a:ln>
            <a:solidFill>
              <a:srgbClr val="FF0000"/>
            </a:solidFill>
          </a:ln>
        </p:spPr>
        <p:txBody>
          <a:bodyPr wrap="none" rtlCol="0">
            <a:spAutoFit/>
          </a:bodyPr>
          <a:lstStyle/>
          <a:p>
            <a:r>
              <a:rPr lang="en-US" dirty="0" smtClean="0"/>
              <a:t>Unclassified</a:t>
            </a:r>
            <a:endParaRPr lang="en-US" dirty="0"/>
          </a:p>
        </p:txBody>
      </p:sp>
      <p:cxnSp>
        <p:nvCxnSpPr>
          <p:cNvPr id="9" name="Straight Arrow Connector 8"/>
          <p:cNvCxnSpPr>
            <a:stCxn id="7" idx="3"/>
          </p:cNvCxnSpPr>
          <p:nvPr/>
        </p:nvCxnSpPr>
        <p:spPr>
          <a:xfrm>
            <a:off x="2190596" y="5770380"/>
            <a:ext cx="781204"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822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Troubleshooting Cont.</a:t>
            </a:r>
            <a:endParaRPr lang="en-US" dirty="0"/>
          </a:p>
        </p:txBody>
      </p:sp>
      <p:sp>
        <p:nvSpPr>
          <p:cNvPr id="3" name="Content Placeholder 2"/>
          <p:cNvSpPr>
            <a:spLocks noGrp="1"/>
          </p:cNvSpPr>
          <p:nvPr>
            <p:ph idx="1"/>
          </p:nvPr>
        </p:nvSpPr>
        <p:spPr>
          <a:xfrm>
            <a:off x="304800" y="1371600"/>
            <a:ext cx="8686800" cy="1341437"/>
          </a:xfrm>
        </p:spPr>
        <p:txBody>
          <a:bodyPr>
            <a:normAutofit fontScale="85000" lnSpcReduction="10000"/>
          </a:bodyPr>
          <a:lstStyle/>
          <a:p>
            <a:pPr marL="0" indent="0">
              <a:buNone/>
            </a:pPr>
            <a:r>
              <a:rPr lang="en-US" dirty="0" smtClean="0"/>
              <a:t>Exported the “problem” class to a vector file. Drew 15 more training samples within its boundary paying close attention to the spectral profile of my samples.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692393"/>
            <a:ext cx="3581400" cy="3840790"/>
          </a:xfrm>
          <a:prstGeom prst="rect">
            <a:avLst/>
          </a:prstGeom>
          <a:ln>
            <a:solidFill>
              <a:srgbClr val="FF0000"/>
            </a:solidFill>
          </a:ln>
        </p:spPr>
      </p:pic>
      <p:pic>
        <p:nvPicPr>
          <p:cNvPr id="5122" name="Picture 2" descr="E:\GEO_342\Sudan Project\Notes\Screen Shots\Urban_9_spectral_profile.PNG"/>
          <p:cNvPicPr>
            <a:picLocks noChangeAspect="1" noChangeArrowheads="1"/>
          </p:cNvPicPr>
          <p:nvPr/>
        </p:nvPicPr>
        <p:blipFill rotWithShape="1">
          <a:blip r:embed="rId4">
            <a:extLst>
              <a:ext uri="{28A0092B-C50C-407E-A947-70E740481C1C}">
                <a14:useLocalDpi xmlns:a14="http://schemas.microsoft.com/office/drawing/2010/main" val="0"/>
              </a:ext>
            </a:extLst>
          </a:blip>
          <a:srcRect l="3954" t="15710" r="5116" b="42145"/>
          <a:stretch/>
        </p:blipFill>
        <p:spPr bwMode="auto">
          <a:xfrm>
            <a:off x="5114924" y="3424544"/>
            <a:ext cx="3724275" cy="2376487"/>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048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
            <a:ext cx="4267200" cy="2031325"/>
          </a:xfrm>
          <a:prstGeom prst="rect">
            <a:avLst/>
          </a:prstGeom>
          <a:noFill/>
          <a:ln>
            <a:noFill/>
          </a:ln>
        </p:spPr>
        <p:txBody>
          <a:bodyPr wrap="square" rtlCol="0">
            <a:spAutoFit/>
          </a:bodyPr>
          <a:lstStyle/>
          <a:p>
            <a:r>
              <a:rPr lang="en-US" dirty="0"/>
              <a:t>Performed a supervised classification, using the mask option along with </a:t>
            </a:r>
            <a:r>
              <a:rPr lang="en-US" dirty="0" err="1"/>
              <a:t>thresholding</a:t>
            </a:r>
            <a:r>
              <a:rPr lang="en-US" dirty="0"/>
              <a:t> so that only areas within the confused class were reclassified. </a:t>
            </a:r>
            <a:r>
              <a:rPr lang="en-US" i="1" dirty="0"/>
              <a:t>The goal being to test the efficacy of these training samples on the problem area alone. </a:t>
            </a:r>
          </a:p>
        </p:txBody>
      </p:sp>
      <p:pic>
        <p:nvPicPr>
          <p:cNvPr id="6146" name="Picture 2" descr="E:\GEO_342\Sudan Project\Notes\Screen Shots\Class7_FallowSubclasses_maxlike.PNG"/>
          <p:cNvPicPr>
            <a:picLocks noChangeAspect="1" noChangeArrowheads="1"/>
          </p:cNvPicPr>
          <p:nvPr/>
        </p:nvPicPr>
        <p:blipFill rotWithShape="1">
          <a:blip r:embed="rId3">
            <a:extLst>
              <a:ext uri="{28A0092B-C50C-407E-A947-70E740481C1C}">
                <a14:useLocalDpi xmlns:a14="http://schemas.microsoft.com/office/drawing/2010/main" val="0"/>
              </a:ext>
            </a:extLst>
          </a:blip>
          <a:srcRect l="24294"/>
          <a:stretch/>
        </p:blipFill>
        <p:spPr bwMode="auto">
          <a:xfrm>
            <a:off x="4724400" y="1143000"/>
            <a:ext cx="4199764" cy="5410200"/>
          </a:xfrm>
          <a:prstGeom prst="rect">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70147" y="457200"/>
            <a:ext cx="2108269" cy="369332"/>
          </a:xfrm>
          <a:prstGeom prst="rect">
            <a:avLst/>
          </a:prstGeom>
          <a:solidFill>
            <a:schemeClr val="bg2">
              <a:lumMod val="90000"/>
            </a:schemeClr>
          </a:solidFill>
          <a:ln>
            <a:solidFill>
              <a:schemeClr val="bg2">
                <a:lumMod val="50000"/>
              </a:schemeClr>
            </a:solidFill>
          </a:ln>
        </p:spPr>
        <p:txBody>
          <a:bodyPr wrap="none" rtlCol="0">
            <a:spAutoFit/>
          </a:bodyPr>
          <a:lstStyle/>
          <a:p>
            <a:r>
              <a:rPr lang="en-US" dirty="0" smtClean="0"/>
              <a:t>Fallow Classes On</a:t>
            </a:r>
            <a:endParaRPr lang="en-US" dirty="0"/>
          </a:p>
        </p:txBody>
      </p:sp>
      <p:pic>
        <p:nvPicPr>
          <p:cNvPr id="6147" name="Picture 3" descr="E:\GEO_342\Sudan Project\Notes\Screen Shots\Class7maxlike_with class nam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937" y="2590800"/>
            <a:ext cx="3900500" cy="30999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152400" y="228600"/>
            <a:ext cx="4343400" cy="57912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834267" y="1960729"/>
            <a:ext cx="1980029" cy="369332"/>
          </a:xfrm>
          <a:prstGeom prst="rect">
            <a:avLst/>
          </a:prstGeom>
          <a:solidFill>
            <a:schemeClr val="bg2">
              <a:lumMod val="90000"/>
            </a:schemeClr>
          </a:solidFill>
          <a:ln>
            <a:solidFill>
              <a:schemeClr val="accent6"/>
            </a:solidFill>
          </a:ln>
        </p:spPr>
        <p:txBody>
          <a:bodyPr wrap="none" rtlCol="0">
            <a:spAutoFit/>
          </a:bodyPr>
          <a:lstStyle/>
          <a:p>
            <a:r>
              <a:rPr lang="en-US" dirty="0" smtClean="0"/>
              <a:t>Improved Results</a:t>
            </a:r>
            <a:endParaRPr lang="en-US" dirty="0"/>
          </a:p>
        </p:txBody>
      </p:sp>
      <p:cxnSp>
        <p:nvCxnSpPr>
          <p:cNvPr id="8" name="Straight Arrow Connector 7"/>
          <p:cNvCxnSpPr/>
          <p:nvPr/>
        </p:nvCxnSpPr>
        <p:spPr>
          <a:xfrm flipH="1">
            <a:off x="6096000" y="2438400"/>
            <a:ext cx="728282" cy="762000"/>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095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lstStyle/>
          <a:p>
            <a:r>
              <a:rPr lang="en-US" dirty="0" smtClean="0"/>
              <a:t>Final Output</a:t>
            </a:r>
            <a:endParaRPr lang="en-US" dirty="0"/>
          </a:p>
        </p:txBody>
      </p:sp>
      <p:sp>
        <p:nvSpPr>
          <p:cNvPr id="3" name="Content Placeholder 2"/>
          <p:cNvSpPr>
            <a:spLocks noGrp="1"/>
          </p:cNvSpPr>
          <p:nvPr>
            <p:ph idx="1"/>
          </p:nvPr>
        </p:nvSpPr>
        <p:spPr>
          <a:xfrm>
            <a:off x="304800" y="1143000"/>
            <a:ext cx="8686800" cy="2052636"/>
          </a:xfrm>
        </p:spPr>
        <p:txBody>
          <a:bodyPr>
            <a:normAutofit lnSpcReduction="10000"/>
          </a:bodyPr>
          <a:lstStyle/>
          <a:p>
            <a:pPr>
              <a:buFont typeface="Wingdings" pitchFamily="2" charset="2"/>
              <a:buChar char="Ø"/>
            </a:pPr>
            <a:r>
              <a:rPr lang="en-US" sz="3000" dirty="0" smtClean="0"/>
              <a:t>Combined new training samples with first set.</a:t>
            </a:r>
          </a:p>
          <a:p>
            <a:pPr>
              <a:buFont typeface="Wingdings" pitchFamily="2" charset="2"/>
              <a:buChar char="Ø"/>
            </a:pPr>
            <a:r>
              <a:rPr lang="en-US" sz="3000" dirty="0" smtClean="0"/>
              <a:t>Ran another maximum likelihood classification with </a:t>
            </a:r>
            <a:r>
              <a:rPr lang="en-US" sz="3000" dirty="0" err="1" smtClean="0"/>
              <a:t>thresholding</a:t>
            </a:r>
            <a:endParaRPr lang="en-US" sz="3000" dirty="0" smtClean="0"/>
          </a:p>
          <a:p>
            <a:pPr>
              <a:buFont typeface="Wingdings" pitchFamily="2" charset="2"/>
              <a:buChar char="Ø"/>
            </a:pPr>
            <a:r>
              <a:rPr lang="en-US" sz="3000" dirty="0" smtClean="0"/>
              <a:t>Used the Rule </a:t>
            </a:r>
            <a:r>
              <a:rPr lang="en-US" sz="3000" dirty="0" smtClean="0"/>
              <a:t>Classifier Tool </a:t>
            </a:r>
            <a:r>
              <a:rPr lang="en-US" sz="3000" dirty="0" smtClean="0"/>
              <a:t>to combine class</a:t>
            </a:r>
            <a:endParaRPr lang="en-US" sz="3000" dirty="0"/>
          </a:p>
        </p:txBody>
      </p:sp>
      <p:pic>
        <p:nvPicPr>
          <p:cNvPr id="7170" name="Picture 2" descr="E:\GEO_342\Sudan Project\Notes\Screen Shots\RuleImageClassifi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99" y="3048000"/>
            <a:ext cx="3892601" cy="3586163"/>
          </a:xfrm>
          <a:prstGeom prst="rect">
            <a:avLst/>
          </a:prstGeom>
          <a:noFill/>
          <a:ln>
            <a:solidFill>
              <a:schemeClr val="bg2">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386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GEO_342\Sudan Project\Notes\Screen Shots\FinalOutput_MaxLike.PNG"/>
          <p:cNvPicPr>
            <a:picLocks noChangeAspect="1" noChangeArrowheads="1"/>
          </p:cNvPicPr>
          <p:nvPr/>
        </p:nvPicPr>
        <p:blipFill rotWithShape="1">
          <a:blip r:embed="rId3">
            <a:extLst>
              <a:ext uri="{28A0092B-C50C-407E-A947-70E740481C1C}">
                <a14:useLocalDpi xmlns:a14="http://schemas.microsoft.com/office/drawing/2010/main" val="0"/>
              </a:ext>
            </a:extLst>
          </a:blip>
          <a:srcRect t="1859"/>
          <a:stretch/>
        </p:blipFill>
        <p:spPr bwMode="auto">
          <a:xfrm>
            <a:off x="1447800" y="1392072"/>
            <a:ext cx="6400800" cy="510326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304800" y="304800"/>
            <a:ext cx="8686800" cy="841248"/>
          </a:xfrm>
        </p:spPr>
        <p:txBody>
          <a:bodyPr/>
          <a:lstStyle/>
          <a:p>
            <a:r>
              <a:rPr lang="en-US" dirty="0" smtClean="0"/>
              <a:t>Final Output: Problem Areas</a:t>
            </a:r>
            <a:endParaRPr lang="en-US" dirty="0"/>
          </a:p>
        </p:txBody>
      </p:sp>
      <p:sp>
        <p:nvSpPr>
          <p:cNvPr id="5" name="Rectangle 4"/>
          <p:cNvSpPr/>
          <p:nvPr/>
        </p:nvSpPr>
        <p:spPr>
          <a:xfrm>
            <a:off x="2133600" y="2209800"/>
            <a:ext cx="762000"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Rectangle 5"/>
          <p:cNvSpPr/>
          <p:nvPr/>
        </p:nvSpPr>
        <p:spPr>
          <a:xfrm>
            <a:off x="6248400" y="3943703"/>
            <a:ext cx="1524000" cy="6282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334000" y="1524000"/>
            <a:ext cx="23622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125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763000" cy="1143000"/>
          </a:xfrm>
        </p:spPr>
        <p:txBody>
          <a:bodyPr>
            <a:normAutofit fontScale="90000"/>
          </a:bodyPr>
          <a:lstStyle/>
          <a:p>
            <a:pPr algn="ctr"/>
            <a:r>
              <a:rPr lang="en-US" dirty="0" smtClean="0"/>
              <a:t>Challenges Encountered </a:t>
            </a:r>
            <a:br>
              <a:rPr lang="en-US" dirty="0" smtClean="0"/>
            </a:br>
            <a:r>
              <a:rPr lang="en-US" dirty="0" smtClean="0"/>
              <a:t>Potential Solutions</a:t>
            </a:r>
            <a:endParaRPr lang="en-US" dirty="0"/>
          </a:p>
        </p:txBody>
      </p:sp>
      <p:sp>
        <p:nvSpPr>
          <p:cNvPr id="3" name="Content Placeholder 2"/>
          <p:cNvSpPr>
            <a:spLocks noGrp="1"/>
          </p:cNvSpPr>
          <p:nvPr>
            <p:ph idx="1"/>
          </p:nvPr>
        </p:nvSpPr>
        <p:spPr>
          <a:xfrm>
            <a:off x="304800" y="1905000"/>
            <a:ext cx="8686800" cy="4525963"/>
          </a:xfrm>
        </p:spPr>
        <p:txBody>
          <a:bodyPr/>
          <a:lstStyle/>
          <a:p>
            <a:r>
              <a:rPr lang="en-US" dirty="0" smtClean="0"/>
              <a:t>Unclassified area: More training samples taken within the unclassified area. </a:t>
            </a:r>
          </a:p>
          <a:p>
            <a:endParaRPr lang="en-US" dirty="0" smtClean="0"/>
          </a:p>
          <a:p>
            <a:r>
              <a:rPr lang="en-US" dirty="0" smtClean="0"/>
              <a:t>Problematic spectral profile: More than one class shared the same spectral profile. Develop an effective decision tree to try to resolve confusion.  </a:t>
            </a:r>
          </a:p>
        </p:txBody>
      </p:sp>
    </p:spTree>
    <p:extLst>
      <p:ext uri="{BB962C8B-B14F-4D97-AF65-F5344CB8AC3E}">
        <p14:creationId xmlns:p14="http://schemas.microsoft.com/office/powerpoint/2010/main" val="26866678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1254</TotalTime>
  <Words>727</Words>
  <Application>Microsoft Office PowerPoint</Application>
  <PresentationFormat>On-screen Show (4:3)</PresentationFormat>
  <Paragraphs>75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Trek</vt:lpstr>
      <vt:lpstr>An Image Classification of Khartoum, Sudan</vt:lpstr>
      <vt:lpstr>Global Land Cover Facility</vt:lpstr>
      <vt:lpstr>Project Goals </vt:lpstr>
      <vt:lpstr>Composite Bands Used -</vt:lpstr>
      <vt:lpstr>Processes Used</vt:lpstr>
      <vt:lpstr>Supervised Classification</vt:lpstr>
      <vt:lpstr>Output Comparison of Urban Classes</vt:lpstr>
      <vt:lpstr>Troubleshooting</vt:lpstr>
      <vt:lpstr>Output Comparison Of UrBan Classes</vt:lpstr>
      <vt:lpstr>Troubleshooting Cont.</vt:lpstr>
      <vt:lpstr>PowerPoint Presentation</vt:lpstr>
      <vt:lpstr>Final Output</vt:lpstr>
      <vt:lpstr>Final Output: Problem Areas</vt:lpstr>
      <vt:lpstr>Challenges Encountered  Potential Solutions</vt:lpstr>
    </vt:vector>
  </TitlesOfParts>
  <Company>Organization 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Company Name</dc:creator>
  <cp:lastModifiedBy>Company Name</cp:lastModifiedBy>
  <cp:revision>49</cp:revision>
  <dcterms:created xsi:type="dcterms:W3CDTF">2012-12-02T03:49:10Z</dcterms:created>
  <dcterms:modified xsi:type="dcterms:W3CDTF">2012-12-17T22:37:41Z</dcterms:modified>
</cp:coreProperties>
</file>