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69" r:id="rId4"/>
    <p:sldId id="264" r:id="rId5"/>
    <p:sldId id="265" r:id="rId6"/>
    <p:sldId id="266" r:id="rId7"/>
    <p:sldId id="267" r:id="rId8"/>
    <p:sldId id="268" r:id="rId9"/>
    <p:sldId id="270" r:id="rId10"/>
    <p:sldId id="257" r:id="rId11"/>
    <p:sldId id="258" r:id="rId12"/>
    <p:sldId id="261" r:id="rId13"/>
    <p:sldId id="259" r:id="rId14"/>
    <p:sldId id="260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7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AA83B45-4079-4196-87D2-6B4D1DC78F90}" type="datetimeFigureOut">
              <a:rPr lang="en-US" smtClean="0"/>
              <a:pPr/>
              <a:t>5/14/2010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D1E3E9-FD24-4BB7-8BCF-6BBDD2E7033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Cascade.py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C. Justin </a:t>
            </a:r>
            <a:r>
              <a:rPr lang="en-US" dirty="0" err="1" smtClean="0"/>
              <a:t>Mayers</a:t>
            </a:r>
            <a:endParaRPr lang="en-US" dirty="0" smtClean="0"/>
          </a:p>
          <a:p>
            <a:r>
              <a:rPr lang="en-US" dirty="0" smtClean="0"/>
              <a:t>cjmayers@usgs.gov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Geoprocessing</a:t>
            </a:r>
            <a:r>
              <a:rPr lang="en-US" dirty="0" smtClean="0"/>
              <a:t> Tasks/Logic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Start </a:t>
            </a:r>
            <a:r>
              <a:rPr lang="en-US" dirty="0" err="1" smtClean="0"/>
              <a:t>geoprocessing</a:t>
            </a:r>
            <a:endParaRPr lang="en-US" dirty="0" smtClean="0"/>
          </a:p>
          <a:p>
            <a:r>
              <a:rPr lang="en-US" dirty="0" smtClean="0"/>
              <a:t>Gather input from user</a:t>
            </a:r>
          </a:p>
          <a:p>
            <a:r>
              <a:rPr lang="en-US" dirty="0" smtClean="0"/>
              <a:t>Set workspace </a:t>
            </a:r>
          </a:p>
          <a:p>
            <a:r>
              <a:rPr lang="en-US" dirty="0" smtClean="0"/>
              <a:t>Make a feature layer of entire input feature class</a:t>
            </a:r>
          </a:p>
          <a:p>
            <a:r>
              <a:rPr lang="en-US" dirty="0" smtClean="0"/>
              <a:t>Collect information about the feature class</a:t>
            </a:r>
          </a:p>
          <a:p>
            <a:r>
              <a:rPr lang="en-US" dirty="0" smtClean="0"/>
              <a:t>Gather info about each polygon in the feature class   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Geoprocessing</a:t>
            </a:r>
            <a:r>
              <a:rPr lang="en-US" dirty="0" smtClean="0"/>
              <a:t> Tasks/Logic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Cycle through individual polygons and select all polygons that touch that polygon (inclusive)</a:t>
            </a:r>
          </a:p>
          <a:p>
            <a:r>
              <a:rPr lang="en-US" dirty="0" smtClean="0"/>
              <a:t>Collect elevation data and assign </a:t>
            </a:r>
            <a:r>
              <a:rPr lang="en-US" dirty="0" err="1" smtClean="0"/>
              <a:t>CascadeID</a:t>
            </a:r>
            <a:endParaRPr lang="en-US" dirty="0" smtClean="0"/>
          </a:p>
          <a:p>
            <a:r>
              <a:rPr lang="en-US" dirty="0" smtClean="0"/>
              <a:t>Create feature class with </a:t>
            </a:r>
            <a:r>
              <a:rPr lang="en-US" dirty="0" err="1" smtClean="0"/>
              <a:t>polylines</a:t>
            </a:r>
            <a:r>
              <a:rPr lang="en-US" dirty="0" smtClean="0"/>
              <a:t> with cascades, add fields and populate feature class</a:t>
            </a:r>
          </a:p>
          <a:p>
            <a:r>
              <a:rPr lang="en-US" dirty="0" smtClean="0"/>
              <a:t>Catch and report errors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Code – get/parse user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610600" cy="438912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1600" dirty="0" smtClean="0">
              <a:solidFill>
                <a:schemeClr val="accent5"/>
              </a:solidFill>
              <a:latin typeface="Courier" pitchFamily="49" charset="0"/>
            </a:endParaRPr>
          </a:p>
          <a:p>
            <a:pPr>
              <a:buNone/>
            </a:pPr>
            <a:endParaRPr lang="en-US" sz="1600" dirty="0" smtClean="0">
              <a:solidFill>
                <a:schemeClr val="accent5"/>
              </a:solidFill>
              <a:latin typeface="Courier" pitchFamily="49" charset="0"/>
            </a:endParaRP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#input variables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inputDIR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os.path.dirname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sys.argv</a:t>
            </a:r>
            <a:r>
              <a:rPr lang="en-US" sz="1600" b="1" dirty="0" smtClean="0">
                <a:latin typeface="Courier" pitchFamily="49" charset="0"/>
              </a:rPr>
              <a:t>[1]) 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#parse input directory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inFC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os.path.basename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sys.argv</a:t>
            </a:r>
            <a:r>
              <a:rPr lang="en-US" sz="1600" b="1" dirty="0" smtClean="0">
                <a:latin typeface="Courier" pitchFamily="49" charset="0"/>
              </a:rPr>
              <a:t>[1])    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#parse input FC name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fieldID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sys.argv</a:t>
            </a:r>
            <a:r>
              <a:rPr lang="en-US" sz="1600" b="1" dirty="0" smtClean="0">
                <a:latin typeface="Courier" pitchFamily="49" charset="0"/>
              </a:rPr>
              <a:t>[2]            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#identify unique field name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fieldElev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sys.argv</a:t>
            </a:r>
            <a:r>
              <a:rPr lang="en-US" sz="1600" b="1" dirty="0" smtClean="0">
                <a:latin typeface="Courier" pitchFamily="49" charset="0"/>
              </a:rPr>
              <a:t>[3]          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#identify elevation field name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outputDIR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os.path.dirname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sys.argv</a:t>
            </a:r>
            <a:r>
              <a:rPr lang="en-US" sz="1600" b="1" dirty="0" smtClean="0">
                <a:latin typeface="Courier" pitchFamily="49" charset="0"/>
              </a:rPr>
              <a:t>[4])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#parse output directory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outFC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os.path.basename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sys.argv</a:t>
            </a:r>
            <a:r>
              <a:rPr lang="en-US" sz="1600" b="1" dirty="0" smtClean="0">
                <a:latin typeface="Courier" pitchFamily="49" charset="0"/>
              </a:rPr>
              <a:t>[4])   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#parse output FC name</a:t>
            </a:r>
            <a:endParaRPr lang="en-US" sz="1600" b="1" dirty="0">
              <a:solidFill>
                <a:schemeClr val="accent5"/>
              </a:solidFill>
              <a:latin typeface="Couri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Code – get polygon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763000" cy="438912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1600" dirty="0" smtClean="0">
              <a:solidFill>
                <a:schemeClr val="accent5"/>
              </a:solidFill>
              <a:latin typeface="Courier" pitchFamily="49" charset="0"/>
            </a:endParaRPr>
          </a:p>
          <a:p>
            <a:pPr>
              <a:buNone/>
            </a:pPr>
            <a:endParaRPr lang="en-US" sz="1600" dirty="0" smtClean="0">
              <a:solidFill>
                <a:schemeClr val="accent5"/>
              </a:solidFill>
              <a:latin typeface="Courier" pitchFamily="49" charset="0"/>
            </a:endParaRP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#cycle through each polygon record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while row: 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row.getvalue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fieldID</a:t>
            </a:r>
            <a:r>
              <a:rPr lang="en-US" sz="1600" b="1" dirty="0" smtClean="0">
                <a:latin typeface="Courier" pitchFamily="49" charset="0"/>
              </a:rPr>
              <a:t>)          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#unique ID of polygon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   </a:t>
            </a:r>
            <a:r>
              <a:rPr lang="en-US" sz="1600" b="1" dirty="0" smtClean="0">
                <a:latin typeface="Courier" pitchFamily="49" charset="0"/>
              </a:rPr>
              <a:t>geometry = </a:t>
            </a:r>
            <a:r>
              <a:rPr lang="en-US" sz="1600" b="1" dirty="0" err="1" smtClean="0">
                <a:latin typeface="Courier" pitchFamily="49" charset="0"/>
              </a:rPr>
              <a:t>row.getvalue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shapefieldname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) #object with geometry info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] = {}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][</a:t>
            </a:r>
            <a:r>
              <a:rPr lang="en-US" sz="1600" b="1" dirty="0" err="1" smtClean="0">
                <a:latin typeface="Courier" pitchFamily="49" charset="0"/>
              </a:rPr>
              <a:t>fieldElev</a:t>
            </a:r>
            <a:r>
              <a:rPr lang="en-US" sz="1600" b="1" dirty="0" smtClean="0">
                <a:latin typeface="Courier" pitchFamily="49" charset="0"/>
              </a:rPr>
              <a:t>] = </a:t>
            </a:r>
            <a:r>
              <a:rPr lang="en-US" sz="1600" b="1" dirty="0" err="1" smtClean="0">
                <a:latin typeface="Courier" pitchFamily="49" charset="0"/>
              </a:rPr>
              <a:t>row.getvalue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fieldElev</a:t>
            </a:r>
            <a:r>
              <a:rPr lang="en-US" sz="1600" b="1" dirty="0" smtClean="0">
                <a:latin typeface="Courier" pitchFamily="49" charset="0"/>
              </a:rPr>
              <a:t>)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#elevation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]['x'] = </a:t>
            </a:r>
            <a:r>
              <a:rPr lang="en-US" sz="1600" b="1" dirty="0" err="1" smtClean="0">
                <a:latin typeface="Courier" pitchFamily="49" charset="0"/>
              </a:rPr>
              <a:t>geometry.truecentroid.x</a:t>
            </a:r>
            <a:r>
              <a:rPr lang="en-US" sz="1600" b="1" dirty="0" smtClean="0">
                <a:latin typeface="Courier" pitchFamily="49" charset="0"/>
              </a:rPr>
              <a:t>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#x </a:t>
            </a:r>
            <a:r>
              <a:rPr lang="en-US" sz="1600" b="1" dirty="0" err="1" smtClean="0">
                <a:solidFill>
                  <a:schemeClr val="accent5"/>
                </a:solidFill>
                <a:latin typeface="Courier" pitchFamily="49" charset="0"/>
              </a:rPr>
              <a:t>coord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value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]['y'] = </a:t>
            </a:r>
            <a:r>
              <a:rPr lang="en-US" sz="1600" b="1" dirty="0" err="1" smtClean="0">
                <a:latin typeface="Courier" pitchFamily="49" charset="0"/>
              </a:rPr>
              <a:t>geometry.truecentroid.y</a:t>
            </a:r>
            <a:r>
              <a:rPr lang="en-US" sz="1600" b="1" dirty="0" smtClean="0">
                <a:latin typeface="Courier" pitchFamily="49" charset="0"/>
              </a:rPr>
              <a:t>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#y </a:t>
            </a:r>
            <a:r>
              <a:rPr lang="en-US" sz="1600" b="1" dirty="0" err="1" smtClean="0">
                <a:solidFill>
                  <a:schemeClr val="accent5"/>
                </a:solidFill>
                <a:latin typeface="Courier" pitchFamily="49" charset="0"/>
              </a:rPr>
              <a:t>coord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value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]['</a:t>
            </a:r>
            <a:r>
              <a:rPr lang="en-US" sz="1600" b="1" dirty="0" err="1" smtClean="0">
                <a:latin typeface="Courier" pitchFamily="49" charset="0"/>
              </a:rPr>
              <a:t>CascadeID</a:t>
            </a:r>
            <a:r>
              <a:rPr lang="en-US" sz="1600" b="1" dirty="0" smtClean="0">
                <a:latin typeface="Courier" pitchFamily="49" charset="0"/>
              </a:rPr>
              <a:t>'] = ''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#place holder cascade ID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   </a:t>
            </a:r>
            <a:r>
              <a:rPr lang="en-US" sz="1600" b="1" dirty="0" smtClean="0">
                <a:latin typeface="Courier" pitchFamily="49" charset="0"/>
              </a:rPr>
              <a:t>row = </a:t>
            </a:r>
            <a:r>
              <a:rPr lang="en-US" sz="1600" b="1" dirty="0" err="1" smtClean="0">
                <a:latin typeface="Courier" pitchFamily="49" charset="0"/>
              </a:rPr>
              <a:t>rows.Next</a:t>
            </a:r>
            <a:r>
              <a:rPr lang="en-US" sz="1600" b="1" dirty="0" smtClean="0">
                <a:latin typeface="Courier" pitchFamily="49" charset="0"/>
              </a:rPr>
              <a:t>() </a:t>
            </a:r>
            <a:endParaRPr lang="en-US" sz="1600" b="1" dirty="0">
              <a:latin typeface="Couri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Code – collect neighbors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610600" cy="438912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1600" dirty="0" smtClean="0">
              <a:solidFill>
                <a:schemeClr val="accent5"/>
              </a:solidFill>
              <a:latin typeface="Courier" pitchFamily="49" charset="0"/>
            </a:endParaRP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#select individual polygon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where_clause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FCchar</a:t>
            </a:r>
            <a:r>
              <a:rPr lang="en-US" sz="1600" b="1" dirty="0" smtClean="0">
                <a:latin typeface="Courier" pitchFamily="49" charset="0"/>
              </a:rPr>
              <a:t> + </a:t>
            </a:r>
            <a:r>
              <a:rPr lang="en-US" sz="1600" b="1" dirty="0" err="1" smtClean="0">
                <a:latin typeface="Courier" pitchFamily="49" charset="0"/>
              </a:rPr>
              <a:t>fieldID</a:t>
            </a:r>
            <a:r>
              <a:rPr lang="en-US" sz="1600" b="1" dirty="0" smtClean="0">
                <a:latin typeface="Courier" pitchFamily="49" charset="0"/>
              </a:rPr>
              <a:t> + </a:t>
            </a:r>
            <a:r>
              <a:rPr lang="en-US" sz="1600" b="1" dirty="0" err="1" smtClean="0">
                <a:latin typeface="Courier" pitchFamily="49" charset="0"/>
              </a:rPr>
              <a:t>FCchar</a:t>
            </a:r>
            <a:r>
              <a:rPr lang="en-US" sz="1600" b="1" dirty="0" smtClean="0">
                <a:latin typeface="Courier" pitchFamily="49" charset="0"/>
              </a:rPr>
              <a:t> + ' = ' + </a:t>
            </a:r>
            <a:r>
              <a:rPr lang="en-US" sz="1600" b="1" dirty="0" err="1" smtClean="0">
                <a:latin typeface="Courier" pitchFamily="49" charset="0"/>
              </a:rPr>
              <a:t>str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)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selection_type</a:t>
            </a:r>
            <a:r>
              <a:rPr lang="en-US" sz="1600" b="1" dirty="0" smtClean="0">
                <a:latin typeface="Courier" pitchFamily="49" charset="0"/>
              </a:rPr>
              <a:t> = 'NEW_SELECTION‘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gp.SelectLayerByAttribute_management</a:t>
            </a:r>
            <a:r>
              <a:rPr lang="en-US" sz="1600" b="1" dirty="0" smtClean="0">
                <a:latin typeface="Courier" pitchFamily="49" charset="0"/>
              </a:rPr>
              <a:t> (</a:t>
            </a:r>
            <a:r>
              <a:rPr lang="en-US" sz="1600" b="1" dirty="0" err="1" smtClean="0">
                <a:latin typeface="Courier" pitchFamily="49" charset="0"/>
              </a:rPr>
              <a:t>inFC_lyr</a:t>
            </a:r>
            <a:r>
              <a:rPr lang="en-US" sz="1600" b="1" dirty="0" smtClean="0">
                <a:latin typeface="Courier" pitchFamily="49" charset="0"/>
              </a:rPr>
              <a:t>, </a:t>
            </a:r>
            <a:r>
              <a:rPr lang="en-US" sz="1600" b="1" dirty="0" err="1" smtClean="0">
                <a:latin typeface="Courier" pitchFamily="49" charset="0"/>
              </a:rPr>
              <a:t>selection_type</a:t>
            </a:r>
            <a:r>
              <a:rPr lang="en-US" sz="1600" b="1" dirty="0" smtClean="0">
                <a:latin typeface="Courier" pitchFamily="49" charset="0"/>
              </a:rPr>
              <a:t>, </a:t>
            </a:r>
            <a:r>
              <a:rPr lang="en-US" sz="1600" b="1" dirty="0" err="1" smtClean="0">
                <a:latin typeface="Courier" pitchFamily="49" charset="0"/>
              </a:rPr>
              <a:t>where_clause</a:t>
            </a:r>
            <a:r>
              <a:rPr lang="en-US" sz="1600" b="1" dirty="0" smtClean="0">
                <a:latin typeface="Courier" pitchFamily="49" charset="0"/>
              </a:rPr>
              <a:t>) 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      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#select all polygons that touch individual polygon (inclusive)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overlap_type</a:t>
            </a:r>
            <a:r>
              <a:rPr lang="en-US" sz="1600" b="1" dirty="0" smtClean="0">
                <a:latin typeface="Courier" pitchFamily="49" charset="0"/>
              </a:rPr>
              <a:t> = 'SHARE_A_LINE_SEGMENT_WITH‘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selection_type</a:t>
            </a:r>
            <a:r>
              <a:rPr lang="en-US" sz="1600" b="1" dirty="0" smtClean="0">
                <a:latin typeface="Courier" pitchFamily="49" charset="0"/>
              </a:rPr>
              <a:t> = 'NEW_SELECTION‘</a:t>
            </a:r>
          </a:p>
          <a:p>
            <a:pPr>
              <a:buNone/>
            </a:pPr>
            <a:r>
              <a:rPr lang="en-US" sz="1600" b="1" dirty="0" err="1" smtClean="0">
                <a:latin typeface="Courier" pitchFamily="49" charset="0"/>
              </a:rPr>
              <a:t>gp.SelectLayerByLocation_management</a:t>
            </a:r>
            <a:r>
              <a:rPr lang="en-US" sz="1600" b="1" dirty="0" smtClean="0">
                <a:latin typeface="Courier" pitchFamily="49" charset="0"/>
              </a:rPr>
              <a:t> (</a:t>
            </a:r>
            <a:r>
              <a:rPr lang="en-US" sz="1600" b="1" dirty="0" err="1" smtClean="0">
                <a:latin typeface="Courier" pitchFamily="49" charset="0"/>
              </a:rPr>
              <a:t>inFC_lyr</a:t>
            </a:r>
            <a:r>
              <a:rPr lang="en-US" sz="1600" b="1" dirty="0" smtClean="0">
                <a:latin typeface="Courier" pitchFamily="49" charset="0"/>
              </a:rPr>
              <a:t>, </a:t>
            </a:r>
            <a:r>
              <a:rPr lang="en-US" sz="1600" b="1" dirty="0" err="1" smtClean="0">
                <a:latin typeface="Courier" pitchFamily="49" charset="0"/>
              </a:rPr>
              <a:t>overlap_type</a:t>
            </a:r>
            <a:r>
              <a:rPr lang="en-US" sz="1600" b="1" dirty="0" smtClean="0">
                <a:latin typeface="Courier" pitchFamily="49" charset="0"/>
              </a:rPr>
              <a:t>, </a:t>
            </a:r>
            <a:r>
              <a:rPr lang="en-US" sz="1600" b="1" dirty="0" err="1" smtClean="0">
                <a:latin typeface="Courier" pitchFamily="49" charset="0"/>
              </a:rPr>
              <a:t>inFC_lyr</a:t>
            </a:r>
            <a:r>
              <a:rPr lang="en-US" sz="1600" b="1" dirty="0" smtClean="0">
                <a:latin typeface="Courier" pitchFamily="49" charset="0"/>
              </a:rPr>
              <a:t>,'#', </a:t>
            </a:r>
            <a:r>
              <a:rPr lang="en-US" sz="1600" b="1" dirty="0" err="1" smtClean="0">
                <a:latin typeface="Courier" pitchFamily="49" charset="0"/>
              </a:rPr>
              <a:t>selection_type</a:t>
            </a:r>
            <a:r>
              <a:rPr lang="en-US" sz="1600" b="1" dirty="0" smtClean="0">
                <a:latin typeface="Courier" pitchFamily="49" charset="0"/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Code – create </a:t>
            </a:r>
            <a:r>
              <a:rPr lang="en-US" dirty="0" err="1" smtClean="0"/>
              <a:t>polylines</a:t>
            </a:r>
            <a:r>
              <a:rPr lang="en-US" dirty="0" smtClean="0"/>
              <a:t> and populate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610600" cy="438912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1600" dirty="0" smtClean="0">
              <a:latin typeface="Courier" pitchFamily="49" charset="0"/>
            </a:endParaRPr>
          </a:p>
          <a:p>
            <a:pPr>
              <a:buNone/>
            </a:pP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#create </a:t>
            </a:r>
            <a:r>
              <a:rPr lang="en-US" sz="1600" b="1" dirty="0" err="1" smtClean="0">
                <a:solidFill>
                  <a:schemeClr val="accent5"/>
                </a:solidFill>
                <a:latin typeface="Courier" pitchFamily="49" charset="0"/>
              </a:rPr>
              <a:t>polylines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and populate fields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for 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 in </a:t>
            </a:r>
            <a:r>
              <a:rPr lang="en-US" sz="1600" b="1" dirty="0" err="1" smtClean="0">
                <a:latin typeface="Courier" pitchFamily="49" charset="0"/>
              </a:rPr>
              <a:t>polygonInfo.iterkeys</a:t>
            </a:r>
            <a:r>
              <a:rPr lang="en-US" sz="1600" b="1" dirty="0" smtClean="0">
                <a:latin typeface="Courier" pitchFamily="49" charset="0"/>
              </a:rPr>
              <a:t>():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#set the x and y coordinates for origin vertex.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point.x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]['x']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point.y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]['y']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lineArray.add</a:t>
            </a:r>
            <a:r>
              <a:rPr lang="en-US" sz="1600" b="1" dirty="0" smtClean="0">
                <a:latin typeface="Courier" pitchFamily="49" charset="0"/>
              </a:rPr>
              <a:t>(point)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 add point to line array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#set the x and y coordinates for destination vertex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cascadeID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]['</a:t>
            </a:r>
            <a:r>
              <a:rPr lang="en-US" sz="1600" b="1" dirty="0" err="1" smtClean="0">
                <a:latin typeface="Courier" pitchFamily="49" charset="0"/>
              </a:rPr>
              <a:t>CascadeID</a:t>
            </a:r>
            <a:r>
              <a:rPr lang="en-US" sz="1600" b="1" dirty="0" smtClean="0">
                <a:latin typeface="Courier" pitchFamily="49" charset="0"/>
              </a:rPr>
              <a:t>']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point.x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cascadeID</a:t>
            </a:r>
            <a:r>
              <a:rPr lang="en-US" sz="1600" b="1" dirty="0" smtClean="0">
                <a:latin typeface="Courier" pitchFamily="49" charset="0"/>
              </a:rPr>
              <a:t>]['x']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point.y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polygonInfo</a:t>
            </a:r>
            <a:r>
              <a:rPr lang="en-US" sz="1600" b="1" dirty="0" smtClean="0">
                <a:latin typeface="Courier" pitchFamily="49" charset="0"/>
              </a:rPr>
              <a:t>[</a:t>
            </a:r>
            <a:r>
              <a:rPr lang="en-US" sz="1600" b="1" dirty="0" err="1" smtClean="0">
                <a:latin typeface="Courier" pitchFamily="49" charset="0"/>
              </a:rPr>
              <a:t>cascadeID</a:t>
            </a:r>
            <a:r>
              <a:rPr lang="en-US" sz="1600" b="1" dirty="0" smtClean="0">
                <a:latin typeface="Courier" pitchFamily="49" charset="0"/>
              </a:rPr>
              <a:t>]['y']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lineArray.add</a:t>
            </a:r>
            <a:r>
              <a:rPr lang="en-US" sz="1600" b="1" dirty="0" smtClean="0">
                <a:latin typeface="Courier" pitchFamily="49" charset="0"/>
              </a:rPr>
              <a:t>(point)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 add point to line array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Code – create </a:t>
            </a:r>
            <a:r>
              <a:rPr lang="en-US" dirty="0" err="1" smtClean="0"/>
              <a:t>polylines</a:t>
            </a:r>
            <a:r>
              <a:rPr lang="en-US" dirty="0" smtClean="0"/>
              <a:t> and populate fields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610600" cy="43891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>
                <a:latin typeface="Courier" pitchFamily="49" charset="0"/>
              </a:rPr>
              <a:t> 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#insert the new </a:t>
            </a:r>
            <a:r>
              <a:rPr lang="en-US" sz="1600" b="1" dirty="0" err="1" smtClean="0">
                <a:solidFill>
                  <a:schemeClr val="accent5"/>
                </a:solidFill>
                <a:latin typeface="Courier" pitchFamily="49" charset="0"/>
              </a:rPr>
              <a:t>polyline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 into the feature class.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newFeature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rows.NewRow</a:t>
            </a:r>
            <a:r>
              <a:rPr lang="en-US" sz="1600" b="1" dirty="0" smtClean="0">
                <a:latin typeface="Courier" pitchFamily="49" charset="0"/>
              </a:rPr>
              <a:t>()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newFeature.shape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lineArray</a:t>
            </a:r>
            <a:endParaRPr lang="en-US" sz="1600" b="1" dirty="0" smtClean="0">
              <a:latin typeface="Courier" pitchFamily="49" charset="0"/>
            </a:endParaRP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if 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r>
              <a:rPr lang="en-US" sz="1600" b="1" dirty="0" smtClean="0">
                <a:latin typeface="Courier" pitchFamily="49" charset="0"/>
              </a:rPr>
              <a:t> == </a:t>
            </a:r>
            <a:r>
              <a:rPr lang="en-US" sz="1600" b="1" dirty="0" err="1" smtClean="0">
                <a:latin typeface="Courier" pitchFamily="49" charset="0"/>
              </a:rPr>
              <a:t>cascadeID</a:t>
            </a:r>
            <a:r>
              <a:rPr lang="en-US" sz="1600" b="1" dirty="0" smtClean="0">
                <a:latin typeface="Courier" pitchFamily="49" charset="0"/>
              </a:rPr>
              <a:t>: #check for source == destination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    </a:t>
            </a:r>
            <a:r>
              <a:rPr lang="en-US" sz="1600" b="1" dirty="0" err="1" smtClean="0">
                <a:latin typeface="Courier" pitchFamily="49" charset="0"/>
              </a:rPr>
              <a:t>newFeature.Swale</a:t>
            </a:r>
            <a:r>
              <a:rPr lang="en-US" sz="1600" b="1" dirty="0" smtClean="0">
                <a:latin typeface="Courier" pitchFamily="49" charset="0"/>
              </a:rPr>
              <a:t> = 1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else: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    </a:t>
            </a:r>
            <a:r>
              <a:rPr lang="en-US" sz="1600" b="1" dirty="0" err="1" smtClean="0">
                <a:latin typeface="Courier" pitchFamily="49" charset="0"/>
              </a:rPr>
              <a:t>newFeature.Swale</a:t>
            </a:r>
            <a:r>
              <a:rPr lang="en-US" sz="1600" b="1" dirty="0" smtClean="0">
                <a:latin typeface="Courier" pitchFamily="49" charset="0"/>
              </a:rPr>
              <a:t> = 0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newFeature.HRU_Up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ID_va</a:t>
            </a:r>
            <a:endParaRPr lang="en-US" sz="1600" b="1" dirty="0" smtClean="0">
              <a:latin typeface="Courier" pitchFamily="49" charset="0"/>
            </a:endParaRP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newFeature.HRU_Down</a:t>
            </a:r>
            <a:r>
              <a:rPr lang="en-US" sz="1600" b="1" dirty="0" smtClean="0">
                <a:latin typeface="Courier" pitchFamily="49" charset="0"/>
              </a:rPr>
              <a:t> = </a:t>
            </a:r>
            <a:r>
              <a:rPr lang="en-US" sz="1600" b="1" dirty="0" err="1" smtClean="0">
                <a:latin typeface="Courier" pitchFamily="49" charset="0"/>
              </a:rPr>
              <a:t>cascadeID</a:t>
            </a:r>
            <a:endParaRPr lang="en-US" sz="1600" b="1" dirty="0" smtClean="0">
              <a:latin typeface="Courier" pitchFamily="49" charset="0"/>
            </a:endParaRP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newFeature.Percent</a:t>
            </a:r>
            <a:r>
              <a:rPr lang="en-US" sz="1600" b="1" dirty="0" smtClean="0">
                <a:latin typeface="Courier" pitchFamily="49" charset="0"/>
              </a:rPr>
              <a:t> = 1.0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rows.InsertRow</a:t>
            </a:r>
            <a:r>
              <a:rPr lang="en-US" sz="1600" b="1" dirty="0" smtClean="0">
                <a:latin typeface="Courier" pitchFamily="49" charset="0"/>
              </a:rPr>
              <a:t>(</a:t>
            </a:r>
            <a:r>
              <a:rPr lang="en-US" sz="1600" b="1" dirty="0" err="1" smtClean="0">
                <a:latin typeface="Courier" pitchFamily="49" charset="0"/>
              </a:rPr>
              <a:t>newFeature</a:t>
            </a:r>
            <a:r>
              <a:rPr lang="en-US" sz="1600" b="1" dirty="0" smtClean="0">
                <a:latin typeface="Courier" pitchFamily="49" charset="0"/>
              </a:rPr>
              <a:t>)</a:t>
            </a:r>
          </a:p>
          <a:p>
            <a:pPr>
              <a:buNone/>
            </a:pPr>
            <a:r>
              <a:rPr lang="en-US" sz="1600" b="1" dirty="0" smtClean="0">
                <a:latin typeface="Courier" pitchFamily="49" charset="0"/>
              </a:rPr>
              <a:t>    </a:t>
            </a:r>
            <a:r>
              <a:rPr lang="en-US" sz="1600" b="1" dirty="0" err="1" smtClean="0">
                <a:latin typeface="Courier" pitchFamily="49" charset="0"/>
              </a:rPr>
              <a:t>lineArray.RemoveAll</a:t>
            </a:r>
            <a:r>
              <a:rPr lang="en-US" sz="1600" b="1" dirty="0" smtClean="0">
                <a:latin typeface="Courier" pitchFamily="49" charset="0"/>
              </a:rPr>
              <a:t>() </a:t>
            </a:r>
            <a:r>
              <a:rPr lang="en-US" sz="1600" b="1" dirty="0" smtClean="0">
                <a:solidFill>
                  <a:schemeClr val="accent5"/>
                </a:solidFill>
                <a:latin typeface="Courier" pitchFamily="49" charset="0"/>
              </a:rPr>
              <a:t>#clear line array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 Toolbox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52475" y="2201069"/>
            <a:ext cx="76390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Irregular Polygons: User Input</a:t>
            </a:r>
            <a:endParaRPr lang="en-US" dirty="0"/>
          </a:p>
        </p:txBody>
      </p:sp>
      <p:pic>
        <p:nvPicPr>
          <p:cNvPr id="4" name="Content Placeholder 3" descr="HR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776" y="1935163"/>
            <a:ext cx="5680448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704088"/>
            <a:ext cx="86106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>Irregular Polygons w/ Cascade Output</a:t>
            </a:r>
            <a:endParaRPr lang="en-US" sz="4400" dirty="0"/>
          </a:p>
        </p:txBody>
      </p:sp>
      <p:pic>
        <p:nvPicPr>
          <p:cNvPr id="5" name="Content Placeholder 4" descr="HRU_cascad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776" y="1935163"/>
            <a:ext cx="5680448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704088"/>
            <a:ext cx="86106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>Irregular Polygons w/ Cascade Output</a:t>
            </a:r>
            <a:endParaRPr lang="en-US" sz="4400" dirty="0"/>
          </a:p>
        </p:txBody>
      </p:sp>
      <p:pic>
        <p:nvPicPr>
          <p:cNvPr id="4" name="Content Placeholder 3" descr="HRU_cascade_clos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776" y="1935163"/>
            <a:ext cx="5680448" cy="4389437"/>
          </a:xfrm>
        </p:spPr>
      </p:pic>
      <p:sp>
        <p:nvSpPr>
          <p:cNvPr id="7" name="TextBox 6"/>
          <p:cNvSpPr txBox="1"/>
          <p:nvPr/>
        </p:nvSpPr>
        <p:spPr>
          <a:xfrm>
            <a:off x="228601" y="6059269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Due to the irregular shape of some polygons the polygon’s </a:t>
            </a:r>
            <a:r>
              <a:rPr lang="en-US" dirty="0" err="1" smtClean="0"/>
              <a:t>centroid</a:t>
            </a:r>
            <a:r>
              <a:rPr lang="en-US" dirty="0" smtClean="0"/>
              <a:t> may fall outside of the polygon and the cascade may appear to link two unconnected polygons.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Cell Based Polygons: User Input</a:t>
            </a:r>
            <a:endParaRPr lang="en-US" dirty="0"/>
          </a:p>
        </p:txBody>
      </p:sp>
      <p:pic>
        <p:nvPicPr>
          <p:cNvPr id="4" name="Content Placeholder 3" descr="HRU_gri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776" y="1935163"/>
            <a:ext cx="5680448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704088"/>
            <a:ext cx="8839200" cy="1143000"/>
          </a:xfrm>
        </p:spPr>
        <p:txBody>
          <a:bodyPr>
            <a:noAutofit/>
          </a:bodyPr>
          <a:lstStyle/>
          <a:p>
            <a:r>
              <a:rPr lang="en-US" sz="4300" dirty="0" smtClean="0"/>
              <a:t>Cell Based Polygons w/ Cascade Output</a:t>
            </a:r>
            <a:endParaRPr lang="en-US" sz="4300" dirty="0"/>
          </a:p>
        </p:txBody>
      </p:sp>
      <p:pic>
        <p:nvPicPr>
          <p:cNvPr id="5" name="Content Placeholder 4" descr="HRU_grid_cascad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776" y="1935163"/>
            <a:ext cx="5680448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704088"/>
            <a:ext cx="8763000" cy="1143000"/>
          </a:xfrm>
        </p:spPr>
        <p:txBody>
          <a:bodyPr>
            <a:noAutofit/>
          </a:bodyPr>
          <a:lstStyle/>
          <a:p>
            <a:r>
              <a:rPr lang="en-US" sz="4300" dirty="0" smtClean="0"/>
              <a:t>Cell Based Polygons w/ Cascade Output</a:t>
            </a:r>
            <a:endParaRPr lang="en-US" sz="4300" dirty="0"/>
          </a:p>
        </p:txBody>
      </p:sp>
      <p:pic>
        <p:nvPicPr>
          <p:cNvPr id="5" name="Content Placeholder 4" descr="HRU_grid_cascade_clos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776" y="1935163"/>
            <a:ext cx="5680448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541</Words>
  <Application>Microsoft Office PowerPoint</Application>
  <PresentationFormat>On-screen Show (4:3)</PresentationFormat>
  <Paragraphs>87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Cascade.py</vt:lpstr>
      <vt:lpstr>Geoprocessing Tasks/Logic</vt:lpstr>
      <vt:lpstr>Geoprocessing Tasks/Logic (Con’t)</vt:lpstr>
      <vt:lpstr>Key Code – get/parse user input</vt:lpstr>
      <vt:lpstr>Key Code – get polygon info</vt:lpstr>
      <vt:lpstr>Key Code – collect neighbors</vt:lpstr>
      <vt:lpstr>Key Code – create polylines and populate fields</vt:lpstr>
      <vt:lpstr>Key Code – create polylines and populate fields (Con’t)</vt:lpstr>
      <vt:lpstr>ARC Toolbox</vt:lpstr>
      <vt:lpstr>Irregular Polygons: User Input</vt:lpstr>
      <vt:lpstr>Irregular Polygons w/ Cascade Output</vt:lpstr>
      <vt:lpstr>Irregular Polygons w/ Cascade Output</vt:lpstr>
      <vt:lpstr>Cell Based Polygons: User Input</vt:lpstr>
      <vt:lpstr>Cell Based Polygons w/ Cascade Output</vt:lpstr>
      <vt:lpstr>Cell Based Polygons w/ Cascade Output</vt:lpstr>
    </vt:vector>
  </TitlesOfParts>
  <Company>Nevada Water Science Center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cjmayers</dc:creator>
  <cp:lastModifiedBy>CJMayers</cp:lastModifiedBy>
  <cp:revision>21</cp:revision>
  <dcterms:created xsi:type="dcterms:W3CDTF">2010-05-14T04:11:44Z</dcterms:created>
  <dcterms:modified xsi:type="dcterms:W3CDTF">2010-05-14T18:58:00Z</dcterms:modified>
</cp:coreProperties>
</file>