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1" r:id="rId6"/>
    <p:sldId id="258" r:id="rId7"/>
    <p:sldId id="263" r:id="rId8"/>
    <p:sldId id="262" r:id="rId9"/>
    <p:sldId id="264" r:id="rId10"/>
    <p:sldId id="265" r:id="rId11"/>
    <p:sldId id="267" r:id="rId12"/>
    <p:sldId id="266" r:id="rId13"/>
    <p:sldId id="268" r:id="rId14"/>
    <p:sldId id="269" r:id="rId15"/>
    <p:sldId id="273" r:id="rId16"/>
    <p:sldId id="270" r:id="rId17"/>
    <p:sldId id="272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3D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2F8-13AD-4BCF-BF78-21B41A00ABBC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6ADC-1F49-49E1-9161-A5DE9AF00E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8476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2F8-13AD-4BCF-BF78-21B41A00ABBC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6ADC-1F49-49E1-9161-A5DE9AF00E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8587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2F8-13AD-4BCF-BF78-21B41A00ABBC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6ADC-1F49-49E1-9161-A5DE9AF00E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6689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2F8-13AD-4BCF-BF78-21B41A00ABBC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6ADC-1F49-49E1-9161-A5DE9AF00E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6801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2F8-13AD-4BCF-BF78-21B41A00ABBC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6ADC-1F49-49E1-9161-A5DE9AF00E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191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2F8-13AD-4BCF-BF78-21B41A00ABBC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6ADC-1F49-49E1-9161-A5DE9AF00E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1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2F8-13AD-4BCF-BF78-21B41A00ABBC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6ADC-1F49-49E1-9161-A5DE9AF00E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1525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2F8-13AD-4BCF-BF78-21B41A00ABBC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6ADC-1F49-49E1-9161-A5DE9AF00E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6462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2F8-13AD-4BCF-BF78-21B41A00ABBC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6ADC-1F49-49E1-9161-A5DE9AF00E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0189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2F8-13AD-4BCF-BF78-21B41A00ABBC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6ADC-1F49-49E1-9161-A5DE9AF00E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8561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2F8-13AD-4BCF-BF78-21B41A00ABBC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86ADC-1F49-49E1-9161-A5DE9AF00E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5940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122F8-13AD-4BCF-BF78-21B41A00ABBC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86ADC-1F49-49E1-9161-A5DE9AF00E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789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3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76401"/>
            <a:ext cx="7696200" cy="1752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Remote Sensing of Isolated Wetlands in the Great Basin Region of Nevada Using Landsat-8 Data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0"/>
            <a:ext cx="6400800" cy="1066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By Kim </a:t>
            </a:r>
            <a:r>
              <a:rPr lang="en-US" dirty="0" err="1" smtClean="0">
                <a:solidFill>
                  <a:schemeClr val="tx1"/>
                </a:solidFill>
              </a:rPr>
              <a:t>Mauch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867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676400"/>
          </a:xfrm>
        </p:spPr>
        <p:txBody>
          <a:bodyPr>
            <a:noAutofit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800" b="1" dirty="0" smtClean="0"/>
              <a:t>Purpose:</a:t>
            </a:r>
            <a:r>
              <a:rPr lang="en-US" sz="2800" dirty="0" smtClean="0"/>
              <a:t> to detect &amp; extract isolated </a:t>
            </a:r>
            <a:r>
              <a:rPr lang="en-US" sz="2800" dirty="0" err="1" smtClean="0"/>
              <a:t>depressional</a:t>
            </a:r>
            <a:r>
              <a:rPr lang="en-US" sz="2800" dirty="0" smtClean="0"/>
              <a:t> wetland (IDW) features  in the Basin and Range region of Nevada for a spatial data layer for the Greater Sage-Grouse Project.</a:t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b="1" dirty="0" smtClean="0"/>
          </a:p>
          <a:p>
            <a:r>
              <a:rPr lang="en-US" sz="2400" b="1" dirty="0" smtClean="0">
                <a:latin typeface="+mj-lt"/>
              </a:rPr>
              <a:t>Project Parameters:</a:t>
            </a:r>
          </a:p>
          <a:p>
            <a:pPr lvl="1"/>
            <a:r>
              <a:rPr lang="en-US" sz="2000" dirty="0" smtClean="0"/>
              <a:t>Following procedures as outlined in </a:t>
            </a:r>
            <a:r>
              <a:rPr lang="en-US" sz="2000" i="1" dirty="0" smtClean="0"/>
              <a:t>Satellite Remote Sensing of Isolated Wetlands Using Object-Oriented Classification of Landsat-7 Data.</a:t>
            </a:r>
            <a:endParaRPr lang="en-US" sz="2000" dirty="0" smtClean="0"/>
          </a:p>
          <a:p>
            <a:pPr lvl="1"/>
            <a:r>
              <a:rPr lang="en-US" sz="2000" dirty="0" smtClean="0"/>
              <a:t>Satellite imagery must be multispectral, at least 30 meter resolution, &amp; must contain a 15-meter panchromatic layer. Landsat-8 data (June 2013) was used due to lack of availability &amp; suitability of LS-7 data of project area.</a:t>
            </a:r>
          </a:p>
          <a:p>
            <a:pPr lvl="1"/>
            <a:r>
              <a:rPr lang="en-US" sz="2000" dirty="0" smtClean="0"/>
              <a:t>Used ENVI and Feature Analyst software to perform all transformations and classification procedures.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60319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9328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titled - ArcMap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935181"/>
            <a:ext cx="8458200" cy="498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439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Untitled - ArcMap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990600"/>
            <a:ext cx="8403299" cy="4583617"/>
          </a:xfrm>
        </p:spPr>
      </p:pic>
    </p:spTree>
    <p:extLst>
      <p:ext uri="{BB962C8B-B14F-4D97-AF65-F5344CB8AC3E}">
        <p14:creationId xmlns:p14="http://schemas.microsoft.com/office/powerpoint/2010/main" xmlns="" val="89906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image transformations applied: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Minimum Noise Fraction (MNF) transformation:</a:t>
            </a:r>
          </a:p>
          <a:p>
            <a:pPr lvl="1"/>
            <a:r>
              <a:rPr lang="en-US" sz="2000" dirty="0" smtClean="0"/>
              <a:t>Segregate noise in spectral data;</a:t>
            </a:r>
          </a:p>
          <a:p>
            <a:pPr lvl="1"/>
            <a:r>
              <a:rPr lang="en-US" sz="2000" dirty="0" smtClean="0"/>
              <a:t>Reduce complexity of data;</a:t>
            </a:r>
          </a:p>
          <a:p>
            <a:pPr lvl="1"/>
            <a:r>
              <a:rPr lang="en-US" sz="2000" dirty="0" smtClean="0"/>
              <a:t>Determine dimensionality of data.</a:t>
            </a:r>
          </a:p>
          <a:p>
            <a:pPr lvl="1"/>
            <a:endParaRPr lang="en-US" sz="2000" dirty="0"/>
          </a:p>
          <a:p>
            <a:pPr marL="457200" lvl="1" indent="0">
              <a:buNone/>
            </a:pPr>
            <a:r>
              <a:rPr lang="en-US" sz="2000" dirty="0" smtClean="0"/>
              <a:t>Noise is produced by thermal effects, sensor saturation, transmission errors, etc. Degrades the data’s usefulness for interpretation.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53593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Untitled - ArcMap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18745"/>
            <a:ext cx="8229600" cy="4488872"/>
          </a:xfrm>
        </p:spPr>
      </p:pic>
    </p:spTree>
    <p:extLst>
      <p:ext uri="{BB962C8B-B14F-4D97-AF65-F5344CB8AC3E}">
        <p14:creationId xmlns:p14="http://schemas.microsoft.com/office/powerpoint/2010/main" xmlns="" val="349717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Untitled - ArcMap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18745"/>
            <a:ext cx="8229600" cy="4488872"/>
          </a:xfrm>
        </p:spPr>
      </p:pic>
    </p:spTree>
    <p:extLst>
      <p:ext uri="{BB962C8B-B14F-4D97-AF65-F5344CB8AC3E}">
        <p14:creationId xmlns:p14="http://schemas.microsoft.com/office/powerpoint/2010/main" xmlns="" val="264831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Texture Transformation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400" dirty="0" smtClean="0"/>
              <a:t>Run on Band 5 of LS-8 satellite image only.</a:t>
            </a:r>
          </a:p>
          <a:p>
            <a:pPr lvl="1"/>
            <a:r>
              <a:rPr lang="en-US" sz="2400" dirty="0" smtClean="0"/>
              <a:t>Spatial variation if image tone ; to be classified as a distinct textural area, gray levels must be more homogeneous than areas having a different texture.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63814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Untitled - ArcMap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219200"/>
            <a:ext cx="8229600" cy="4488872"/>
          </a:xfrm>
        </p:spPr>
      </p:pic>
    </p:spTree>
    <p:extLst>
      <p:ext uri="{BB962C8B-B14F-4D97-AF65-F5344CB8AC3E}">
        <p14:creationId xmlns:p14="http://schemas.microsoft.com/office/powerpoint/2010/main" xmlns="" val="258368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Gram-Schmidt Pan Sharpen Transformation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400" dirty="0" smtClean="0"/>
              <a:t>Merges the 15 meter panchromatic band with the 30 meter spectral bands using a sharpening algorithm. </a:t>
            </a:r>
            <a:endParaRPr lang="en-US" sz="2000" dirty="0" smtClean="0"/>
          </a:p>
          <a:p>
            <a:pPr lvl="1"/>
            <a:r>
              <a:rPr lang="en-US" sz="2400" dirty="0" smtClean="0"/>
              <a:t>Result is 15 meter merged spectral dataset.</a:t>
            </a:r>
          </a:p>
        </p:txBody>
      </p:sp>
    </p:spTree>
    <p:extLst>
      <p:ext uri="{BB962C8B-B14F-4D97-AF65-F5344CB8AC3E}">
        <p14:creationId xmlns:p14="http://schemas.microsoft.com/office/powerpoint/2010/main" xmlns="" val="309260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Object-Oriented Classification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Wetland boundaries are highly contrasted to the surrounding uplands; should therefore be able to distinguish these boundaries.</a:t>
            </a:r>
          </a:p>
          <a:p>
            <a:pPr lvl="1"/>
            <a:r>
              <a:rPr lang="en-US" dirty="0" smtClean="0"/>
              <a:t>Image Segmentation: </a:t>
            </a:r>
          </a:p>
          <a:p>
            <a:pPr lvl="2"/>
            <a:r>
              <a:rPr lang="en-US" dirty="0" smtClean="0"/>
              <a:t>‘segmenting’ the spectral characteristics of imagery into discrete objects.</a:t>
            </a:r>
          </a:p>
          <a:p>
            <a:pPr lvl="2"/>
            <a:r>
              <a:rPr lang="en-US" dirty="0" smtClean="0"/>
              <a:t>Uses ‘low-level’ (pixel-based features) to create ‘higher-level’ image objects.</a:t>
            </a:r>
          </a:p>
          <a:p>
            <a:pPr lvl="2"/>
            <a:r>
              <a:rPr lang="en-US" dirty="0" smtClean="0"/>
              <a:t>Textural, contextual &amp; shape as well as spectral characteristics that can also be used for classification.</a:t>
            </a:r>
          </a:p>
        </p:txBody>
      </p:sp>
    </p:spTree>
    <p:extLst>
      <p:ext uri="{BB962C8B-B14F-4D97-AF65-F5344CB8AC3E}">
        <p14:creationId xmlns:p14="http://schemas.microsoft.com/office/powerpoint/2010/main" xmlns="" val="366295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Untitled - ArcMap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762000"/>
            <a:ext cx="8229600" cy="4876800"/>
          </a:xfrm>
        </p:spPr>
      </p:pic>
    </p:spTree>
    <p:extLst>
      <p:ext uri="{BB962C8B-B14F-4D97-AF65-F5344CB8AC3E}">
        <p14:creationId xmlns:p14="http://schemas.microsoft.com/office/powerpoint/2010/main" xmlns="" val="123090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Untitled - ArcMap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762000"/>
            <a:ext cx="8229600" cy="5029200"/>
          </a:xfrm>
        </p:spPr>
      </p:pic>
    </p:spTree>
    <p:extLst>
      <p:ext uri="{BB962C8B-B14F-4D97-AF65-F5344CB8AC3E}">
        <p14:creationId xmlns:p14="http://schemas.microsoft.com/office/powerpoint/2010/main" xmlns="" val="285152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Untitled - ArcMap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" y="609600"/>
            <a:ext cx="7346976" cy="5668963"/>
          </a:xfrm>
        </p:spPr>
      </p:pic>
    </p:spTree>
    <p:extLst>
      <p:ext uri="{BB962C8B-B14F-4D97-AF65-F5344CB8AC3E}">
        <p14:creationId xmlns:p14="http://schemas.microsoft.com/office/powerpoint/2010/main" xmlns="" val="3016974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_isolated_wetland__179.pdf - Adobe Reader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609600"/>
            <a:ext cx="7575898" cy="5715000"/>
          </a:xfrm>
        </p:spPr>
      </p:pic>
    </p:spTree>
    <p:extLst>
      <p:ext uri="{BB962C8B-B14F-4D97-AF65-F5344CB8AC3E}">
        <p14:creationId xmlns:p14="http://schemas.microsoft.com/office/powerpoint/2010/main" xmlns="" val="211648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_isolated_wetland__179.pdf - Adobe Reader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685800"/>
            <a:ext cx="7909616" cy="5211763"/>
          </a:xfrm>
        </p:spPr>
      </p:pic>
    </p:spTree>
    <p:extLst>
      <p:ext uri="{BB962C8B-B14F-4D97-AF65-F5344CB8AC3E}">
        <p14:creationId xmlns:p14="http://schemas.microsoft.com/office/powerpoint/2010/main" xmlns="" val="200774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_isolated_wetland__179.pdf - Adobe Reader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533400"/>
            <a:ext cx="8487840" cy="5592763"/>
          </a:xfrm>
        </p:spPr>
      </p:pic>
    </p:spTree>
    <p:extLst>
      <p:ext uri="{BB962C8B-B14F-4D97-AF65-F5344CB8AC3E}">
        <p14:creationId xmlns:p14="http://schemas.microsoft.com/office/powerpoint/2010/main" xmlns="" val="174926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285</Words>
  <Application>Microsoft Office PowerPoint</Application>
  <PresentationFormat>On-screen Show (4:3)</PresentationFormat>
  <Paragraphs>27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Remote Sensing of Isolated Wetlands in the Great Basin Region of Nevada Using Landsat-8 Data </vt:lpstr>
      <vt:lpstr>  Purpose: to detect &amp; extract isolated depressional wetland (IDW) features  in the Basin and Range region of Nevada for a spatial data layer for the Greater Sage-Grouse Project. </vt:lpstr>
      <vt:lpstr>Slide 3</vt:lpstr>
      <vt:lpstr>Slide 4</vt:lpstr>
      <vt:lpstr>Slide 5</vt:lpstr>
      <vt:lpstr>3 image transformations applied:</vt:lpstr>
      <vt:lpstr>Slide 7</vt:lpstr>
      <vt:lpstr>Slide 8</vt:lpstr>
      <vt:lpstr>Texture Transformation</vt:lpstr>
      <vt:lpstr>Slide 10</vt:lpstr>
      <vt:lpstr>Gram-Schmidt Pan Sharpen Transformation</vt:lpstr>
      <vt:lpstr>Object-Oriented Classification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Remote Sensing of Isolated Wetlands in the Great Basin Region of Nevada Using Landsat-8 Data</dc:title>
  <dc:creator>Mauch, Kimberly</dc:creator>
  <cp:lastModifiedBy>Kim</cp:lastModifiedBy>
  <cp:revision>20</cp:revision>
  <dcterms:created xsi:type="dcterms:W3CDTF">2013-12-16T22:07:16Z</dcterms:created>
  <dcterms:modified xsi:type="dcterms:W3CDTF">2013-12-17T07:39:31Z</dcterms:modified>
</cp:coreProperties>
</file>