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2" r:id="rId17"/>
    <p:sldId id="270" r:id="rId18"/>
    <p:sldId id="271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31" autoAdjust="0"/>
  </p:normalViewPr>
  <p:slideViewPr>
    <p:cSldViewPr>
      <p:cViewPr varScale="1">
        <p:scale>
          <a:sx n="74" d="100"/>
          <a:sy n="74" d="100"/>
        </p:scale>
        <p:origin x="-3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3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164F3-E421-4B53-BF83-FF9EAA177F85}" type="datetimeFigureOut">
              <a:rPr lang="en-US" smtClean="0"/>
              <a:pPr/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D82EB-64E7-4FA6-BBFA-33CC3FF39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1600200"/>
            <a:ext cx="3200400" cy="381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3d extrusionH="57150" prstMaterial="flat">
              <a:bevelT w="38100" h="38100"/>
            </a:sp3d>
          </a:bodyPr>
          <a:lstStyle/>
          <a:p>
            <a:r>
              <a:rPr lang="en-US" dirty="0" smtClean="0">
                <a:ln>
                  <a:gradFill>
                    <a:gsLst>
                      <a:gs pos="0">
                        <a:srgbClr val="8488C4"/>
                      </a:gs>
                      <a:gs pos="53000">
                        <a:srgbClr val="D4DEFF"/>
                      </a:gs>
                      <a:gs pos="83000">
                        <a:srgbClr val="D4DEFF"/>
                      </a:gs>
                      <a:gs pos="100000">
                        <a:srgbClr val="96AB94"/>
                      </a:gs>
                    </a:gsLst>
                    <a:lin ang="5400000" scaled="0"/>
                  </a:gra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</a:t>
            </a:r>
            <a:r>
              <a:rPr lang="en-US" dirty="0" smtClean="0">
                <a:ln>
                  <a:gradFill>
                    <a:gsLst>
                      <a:gs pos="0">
                        <a:srgbClr val="8488C4"/>
                      </a:gs>
                      <a:gs pos="53000">
                        <a:srgbClr val="D4DEFF"/>
                      </a:gs>
                      <a:gs pos="83000">
                        <a:srgbClr val="D4DEFF"/>
                      </a:gs>
                      <a:gs pos="100000">
                        <a:srgbClr val="96AB94"/>
                      </a:gs>
                    </a:gsLst>
                    <a:lin ang="5400000" scaled="0"/>
                  </a:gradFill>
                </a:ln>
                <a:solidFill>
                  <a:schemeClr val="tx2"/>
                </a:solidFill>
                <a:effectLst>
                  <a:outerShdw blurRad="50800" dist="762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dirty="0" smtClean="0">
                <a:ln>
                  <a:gradFill>
                    <a:gsLst>
                      <a:gs pos="0">
                        <a:srgbClr val="8488C4"/>
                      </a:gs>
                      <a:gs pos="53000">
                        <a:srgbClr val="D4DEFF"/>
                      </a:gs>
                      <a:gs pos="83000">
                        <a:srgbClr val="D4DEFF"/>
                      </a:gs>
                      <a:gs pos="100000">
                        <a:srgbClr val="96AB94"/>
                      </a:gs>
                    </a:gsLst>
                    <a:lin ang="5400000" scaled="0"/>
                  </a:gra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375</a:t>
            </a:r>
            <a:endParaRPr lang="en-US" dirty="0">
              <a:ln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3d extrusionH="57150" prstMaterial="dkEdge">
              <a:bevelT w="38100" h="38100"/>
            </a:sp3d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Project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Spring 2011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Mallen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Outline of Script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cs typeface="Times New Roman" pitchFamily="18" charset="0"/>
            </a:endParaRPr>
          </a:p>
        </p:txBody>
      </p:sp>
      <p:pic>
        <p:nvPicPr>
          <p:cNvPr id="4" name="Content Placeholder 3" descr="SRWO_Screenshot1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35218" y="1276545"/>
            <a:ext cx="8473564" cy="5306818"/>
          </a:xfrm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angle 5"/>
          <p:cNvSpPr/>
          <p:nvPr/>
        </p:nvSpPr>
        <p:spPr>
          <a:xfrm>
            <a:off x="381000" y="2438400"/>
            <a:ext cx="8305800" cy="1447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239000" y="2133600"/>
            <a:ext cx="76200" cy="2286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43600" y="3962400"/>
            <a:ext cx="18288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Import Modules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1000" y="3962400"/>
            <a:ext cx="40386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4495800" y="4114800"/>
            <a:ext cx="12954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943600" y="56388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Setup Workspace Environment and Assign Data Path Variables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81000" y="4419600"/>
            <a:ext cx="8458200" cy="2209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400800" y="1676400"/>
            <a:ext cx="1905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Summary of Script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124200" y="1905000"/>
            <a:ext cx="22098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Title and Author Info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81000" y="1676400"/>
            <a:ext cx="2286000" cy="685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flipH="1" flipV="1">
            <a:off x="2743200" y="20574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RWO_Screenshot2.PNG"/>
          <p:cNvPicPr>
            <a:picLocks noChangeAspect="1"/>
          </p:cNvPicPr>
          <p:nvPr/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243396" y="504679"/>
            <a:ext cx="8657208" cy="5848643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Box 6"/>
          <p:cNvSpPr txBox="1"/>
          <p:nvPr/>
        </p:nvSpPr>
        <p:spPr>
          <a:xfrm>
            <a:off x="5867400" y="27432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Setup Workspace Environment and Assign Data Path Variables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990600"/>
            <a:ext cx="8534400" cy="3733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3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228600" y="723900"/>
            <a:ext cx="8686800" cy="541020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304800" y="1219200"/>
            <a:ext cx="48768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800000">
            <a:off x="5334000" y="1600200"/>
            <a:ext cx="5334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19800" y="990600"/>
            <a:ext cx="28956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Add Error Handling Function</a:t>
            </a:r>
          </a:p>
          <a:p>
            <a:pPr algn="ctr"/>
            <a:r>
              <a:rPr lang="en-US" dirty="0" smtClean="0"/>
              <a:t>and Variable for the Current Date and Time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9800" y="2057400"/>
            <a:ext cx="2895600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Assign a Variable to the Log File Location.  </a:t>
            </a:r>
          </a:p>
          <a:p>
            <a:pPr algn="ctr"/>
            <a:r>
              <a:rPr lang="en-US" dirty="0" smtClean="0"/>
              <a:t>Assign  a Variable to Hold the Name for the Log File.</a:t>
            </a:r>
          </a:p>
          <a:p>
            <a:pPr algn="ctr"/>
            <a:r>
              <a:rPr lang="en-US" dirty="0" smtClean="0"/>
              <a:t>Check for an Existing Log File of the Same Name, Delete It, and Open the Log File for Writing.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0800000">
            <a:off x="5334000" y="3048000"/>
            <a:ext cx="5334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2057400"/>
            <a:ext cx="4876800" cy="2057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4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04800" y="561990"/>
            <a:ext cx="8539005" cy="573402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4"/>
          <p:cNvSpPr txBox="1"/>
          <p:nvPr/>
        </p:nvSpPr>
        <p:spPr>
          <a:xfrm>
            <a:off x="5638800" y="1905000"/>
            <a:ext cx="2971800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Existing Service Request and Work Order Shapefiles in Archive Folder, Delete Them &amp; Copy Current Shapefiles to Archive Folder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066800"/>
            <a:ext cx="8077200" cy="2514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3657600"/>
            <a:ext cx="8077200" cy="2209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5638800"/>
            <a:ext cx="2971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Existing Search Folder in Workspace and Copy to Archive Folder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7400" y="4267200"/>
            <a:ext cx="2971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Existing Search Folder in Archive Folder, Delete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5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81000" y="740095"/>
            <a:ext cx="8426059" cy="537781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angle 5"/>
          <p:cNvSpPr/>
          <p:nvPr/>
        </p:nvSpPr>
        <p:spPr>
          <a:xfrm>
            <a:off x="685800" y="1219200"/>
            <a:ext cx="8077200" cy="1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0" y="838200"/>
            <a:ext cx="29718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Existing Search Folder in Workspace, Delete it, and Create a New Empty One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19400"/>
            <a:ext cx="8077200" cy="1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419600"/>
            <a:ext cx="8077200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43600" y="3733800"/>
            <a:ext cx="2971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Existing SR and WO Files in the Workspace and Delete Them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0200" y="5181600"/>
            <a:ext cx="2971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Copy SR and WO Feature Classes from the SDE Connection to the Workspace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6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04800" y="699680"/>
            <a:ext cx="8586623" cy="5458641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angle 5"/>
          <p:cNvSpPr/>
          <p:nvPr/>
        </p:nvSpPr>
        <p:spPr>
          <a:xfrm>
            <a:off x="533400" y="1143000"/>
            <a:ext cx="8229600" cy="1600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19800" y="1066800"/>
            <a:ext cx="29718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Assign a Variable to Hold the Correct Coordinate System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2819400"/>
            <a:ext cx="7772400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3400" y="3810000"/>
            <a:ext cx="7772400" cy="1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72200" y="3429000"/>
            <a:ext cx="29718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Define the Projection of the Shapefiles Exported from SDE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1200" y="5181600"/>
            <a:ext cx="29718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to See if the srwo_merge File Exists, if it Does, Delete it, and Merge the SR and WO Shapefiles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7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81000" y="700784"/>
            <a:ext cx="8382000" cy="5456432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685800" y="1143000"/>
            <a:ext cx="5105400" cy="838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1219200"/>
            <a:ext cx="29718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 AddField Function to Add the BM Field.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057400"/>
            <a:ext cx="6248400" cy="1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19800" y="3276600"/>
            <a:ext cx="29718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Variable to Hold the Calculate Field Expression and Add the CalculateField Function.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962400"/>
            <a:ext cx="5105400" cy="533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19800" y="4800600"/>
            <a:ext cx="29718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 a List of Feature Classes</a:t>
            </a:r>
          </a:p>
        </p:txBody>
      </p:sp>
      <p:sp>
        <p:nvSpPr>
          <p:cNvPr id="11" name="Right Arrow 10"/>
          <p:cNvSpPr/>
          <p:nvPr/>
        </p:nvSpPr>
        <p:spPr>
          <a:xfrm rot="11619215" flipV="1">
            <a:off x="3948787" y="4761913"/>
            <a:ext cx="1933890" cy="11617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8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457200" y="685800"/>
            <a:ext cx="8229600" cy="548640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angle 5"/>
          <p:cNvSpPr/>
          <p:nvPr/>
        </p:nvSpPr>
        <p:spPr>
          <a:xfrm>
            <a:off x="685800" y="1676400"/>
            <a:ext cx="6096000" cy="60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2743200"/>
            <a:ext cx="6096000" cy="167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19800" y="1905000"/>
            <a:ext cx="29718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Assign a Value to the Counter and Use a While Loop to Loop Through the Feature Classes Using Counter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800" y="4267200"/>
            <a:ext cx="2971800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 a For Loop to Process the Features in the Features List.</a:t>
            </a:r>
          </a:p>
          <a:p>
            <a:pPr algn="ctr"/>
            <a:r>
              <a:rPr lang="en-US" dirty="0" smtClean="0"/>
              <a:t>Assign a Variable for the Feature Layer and Assign the Variable for Each Shapefile that will be Created.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9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81000" y="457200"/>
            <a:ext cx="8382000" cy="5334001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1295400" y="914400"/>
            <a:ext cx="6096000" cy="167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91200" y="1828800"/>
            <a:ext cx="31242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Variable to be Used in the SelectLayerByAttribute Routine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5400" y="2667000"/>
            <a:ext cx="7239000" cy="990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95400" y="3733800"/>
            <a:ext cx="7239000" cy="2133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0" y="4038600"/>
            <a:ext cx="44196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Variable for SelectLayerByAttribute Function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5943600"/>
            <a:ext cx="35814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Variable for the GetCount Function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4648200"/>
            <a:ext cx="32766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SelectLayerByAttribute Function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2743200"/>
            <a:ext cx="3429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to See if Feature Layer Exists and Make a New Feature Layer</a:t>
            </a:r>
          </a:p>
        </p:txBody>
      </p:sp>
      <p:sp>
        <p:nvSpPr>
          <p:cNvPr id="15" name="Bent Arrow 14"/>
          <p:cNvSpPr/>
          <p:nvPr/>
        </p:nvSpPr>
        <p:spPr>
          <a:xfrm>
            <a:off x="1066800" y="5029200"/>
            <a:ext cx="204216" cy="838200"/>
          </a:xfrm>
          <a:prstGeom prst="bentArrow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10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04800" y="549152"/>
            <a:ext cx="8536652" cy="5759696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1143000" y="1066800"/>
            <a:ext cx="4267200" cy="60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86400" y="838200"/>
            <a:ext cx="23622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to See if the File Exists and Delete it.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1752600"/>
            <a:ext cx="7467600" cy="2057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28956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Copy Selected Features to New Shapefiles and Delete Unnecessary Fields.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3000" y="3886200"/>
            <a:ext cx="7543800" cy="1447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867400" y="3886200"/>
            <a:ext cx="30480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to See if Results are Greater Than 0, if They Aren’t, Then Delete the Shapefile.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11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81000" y="688875"/>
            <a:ext cx="8382000" cy="5480251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angle 4"/>
          <p:cNvSpPr/>
          <p:nvPr/>
        </p:nvSpPr>
        <p:spPr>
          <a:xfrm>
            <a:off x="1143000" y="1066800"/>
            <a:ext cx="47244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9800" y="1066800"/>
            <a:ext cx="28194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Else is Used if the Results are Greater Than 0.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0" y="2286000"/>
            <a:ext cx="7086600" cy="1905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Sort Variables are Assigned and the Sort Function is Used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4267200"/>
            <a:ext cx="7086600" cy="762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72200" y="50292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TableToTable Function is Used to Create Non-Spatial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RWO_Screenshot12.PNG"/>
          <p:cNvPicPr>
            <a:picLocks noChangeAspect="1"/>
          </p:cNvPicPr>
          <p:nvPr/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04800" y="663429"/>
            <a:ext cx="8534400" cy="5531142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Rectangle 6"/>
          <p:cNvSpPr/>
          <p:nvPr/>
        </p:nvSpPr>
        <p:spPr>
          <a:xfrm>
            <a:off x="1295400" y="1143000"/>
            <a:ext cx="61722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0" y="914400"/>
            <a:ext cx="28194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Counter Variable is Incremented by 1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600200"/>
            <a:ext cx="6477000" cy="1295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0" y="2057400"/>
            <a:ext cx="28194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Intermediate Data and Delete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3124200"/>
            <a:ext cx="6477000" cy="990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5800" y="4267200"/>
            <a:ext cx="6096000" cy="1219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43600" y="5486400"/>
            <a:ext cx="28194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SR and WO Shapefiles in ArcPad Folder, Delete Them and Copy Updated Files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600" y="3429000"/>
            <a:ext cx="28194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Check for Search Folder in ArcPad Folder, Delete it and Copy Updated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WO_Screenshot13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381001" y="644987"/>
            <a:ext cx="8382000" cy="5568027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4"/>
          <p:cNvSpPr txBox="1"/>
          <p:nvPr/>
        </p:nvSpPr>
        <p:spPr>
          <a:xfrm>
            <a:off x="3200400" y="1143000"/>
            <a:ext cx="2362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Close the Log File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5486400"/>
            <a:ext cx="23622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Log File Must Be Closed In Except Block Also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2819400"/>
            <a:ext cx="23622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Add the Except Block and Code for Error Handling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143000"/>
            <a:ext cx="1600200" cy="457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" y="1676400"/>
            <a:ext cx="8229600" cy="2667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419600"/>
            <a:ext cx="1600200" cy="457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2514600" y="1371600"/>
            <a:ext cx="5334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6200000">
            <a:off x="1219200" y="5105400"/>
            <a:ext cx="3810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Python Shell Results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Python_Shell2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4000" contrast="-4000"/>
          </a:blip>
          <a:stretch>
            <a:fillRect/>
          </a:stretch>
        </p:blipFill>
        <p:spPr>
          <a:xfrm>
            <a:off x="457200" y="1828800"/>
            <a:ext cx="8229600" cy="4348976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Log File Results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logfi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63321"/>
            <a:ext cx="8229600" cy="4199721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Data Before and After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sd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827901"/>
            <a:ext cx="4100496" cy="839099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catalog_tree_c_driv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2971800"/>
            <a:ext cx="3429000" cy="195189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943600" y="2057400"/>
            <a:ext cx="2362200" cy="369332"/>
          </a:xfrm>
          <a:prstGeom prst="rect">
            <a:avLst/>
          </a:prstGeom>
          <a:noFill/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Origin (SDE)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962400"/>
            <a:ext cx="3124200" cy="369332"/>
          </a:xfrm>
          <a:prstGeom prst="rect">
            <a:avLst/>
          </a:prstGeom>
          <a:noFill/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Updated Data (Local Directory)</a:t>
            </a:r>
          </a:p>
        </p:txBody>
      </p:sp>
      <p:pic>
        <p:nvPicPr>
          <p:cNvPr id="8" name="Picture 7" descr="Arcpad_Fold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5257800"/>
            <a:ext cx="3809999" cy="134919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34000" y="5867400"/>
            <a:ext cx="3657600" cy="738664"/>
          </a:xfrm>
          <a:prstGeom prst="rect">
            <a:avLst/>
          </a:prstGeom>
          <a:noFill/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Updated Data </a:t>
            </a:r>
            <a:r>
              <a:rPr lang="en-US" dirty="0" smtClean="0"/>
              <a:t>(Directory for ArcPad)</a:t>
            </a:r>
          </a:p>
          <a:p>
            <a:pPr algn="ctr"/>
            <a:r>
              <a:rPr lang="en-US" sz="1200" dirty="0" smtClean="0"/>
              <a:t>* Actual Working Files Will be Stored on a Separate Network Drive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Sorted Search Tables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search_table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895600"/>
            <a:ext cx="2629035" cy="3683189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srwo10_tab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1981200"/>
            <a:ext cx="7017111" cy="1308167"/>
          </a:xfrm>
          <a:prstGeom prst="rect">
            <a:avLst/>
          </a:prstGeom>
          <a:ln w="25400">
            <a:solidFill>
              <a:srgbClr val="FF0000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838200" y="3733800"/>
            <a:ext cx="609600" cy="1524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24000" y="3352800"/>
            <a:ext cx="6096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86200" y="4495800"/>
            <a:ext cx="3124200" cy="923330"/>
          </a:xfrm>
          <a:prstGeom prst="rect">
            <a:avLst/>
          </a:prstGeom>
          <a:noFill/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 Sorted Search Table is Created for Each Selection Containing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Using Windows Scheduler</a:t>
            </a:r>
            <a:endParaRPr lang="en-US" dirty="0">
              <a:solidFill>
                <a:schemeClr val="tx2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Content Placeholder 3" descr="schedul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486" y="2971800"/>
            <a:ext cx="8653029" cy="1631194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09900" y="5029200"/>
            <a:ext cx="3124200" cy="1200329"/>
          </a:xfrm>
          <a:prstGeom prst="rect">
            <a:avLst/>
          </a:prstGeom>
          <a:noFill/>
          <a:ln>
            <a:noFill/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Script is Scheduled to Run Monday – Friday and is Shown in the Task </a:t>
            </a:r>
            <a:r>
              <a:rPr lang="en-US" dirty="0" smtClean="0"/>
              <a:t>Scheduler Active Tasks Window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4343400"/>
            <a:ext cx="8458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543</Words>
  <Application>Microsoft Office PowerPoint</Application>
  <PresentationFormat>On-screen Show (4:3)</PresentationFormat>
  <Paragraphs>59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Geog 375</vt:lpstr>
      <vt:lpstr>Outline of Script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Python Shell Results</vt:lpstr>
      <vt:lpstr>Log File Results</vt:lpstr>
      <vt:lpstr>Data Before and After</vt:lpstr>
      <vt:lpstr>Sorted Search Tables</vt:lpstr>
      <vt:lpstr>Using Windows Scheduler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 375</dc:title>
  <dc:creator>HP Authorized Customer</dc:creator>
  <cp:lastModifiedBy>HP Authorized Customer</cp:lastModifiedBy>
  <cp:revision>218</cp:revision>
  <dcterms:created xsi:type="dcterms:W3CDTF">2011-04-28T02:31:04Z</dcterms:created>
  <dcterms:modified xsi:type="dcterms:W3CDTF">2011-04-29T16:41:33Z</dcterms:modified>
</cp:coreProperties>
</file>