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3" r:id="rId4"/>
    <p:sldId id="282" r:id="rId5"/>
    <p:sldId id="275" r:id="rId6"/>
    <p:sldId id="281" r:id="rId7"/>
    <p:sldId id="260" r:id="rId8"/>
    <p:sldId id="280" r:id="rId9"/>
    <p:sldId id="261" r:id="rId10"/>
    <p:sldId id="264" r:id="rId11"/>
    <p:sldId id="263" r:id="rId12"/>
    <p:sldId id="262" r:id="rId13"/>
    <p:sldId id="279" r:id="rId14"/>
    <p:sldId id="265" r:id="rId15"/>
    <p:sldId id="277" r:id="rId16"/>
    <p:sldId id="278" r:id="rId17"/>
    <p:sldId id="274" r:id="rId18"/>
    <p:sldId id="284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F5382-C324-40B5-A606-E3C0E51CDD4F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FAAA6-EB67-4B43-974F-8228512DD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61BD6-0DCD-415A-8B5F-E274807478A2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6D2C2-D714-4686-A450-DD3895983A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87C5-1702-48E3-ACDA-6E8E497991D9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0F4A5-DCBE-4B7D-8762-A4156AF0A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39068-2FD7-4ABE-832A-11468433BE8A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BA91E-9996-4C38-8DAF-C97DF1BAB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54283-882E-45C7-A677-50CDF7E502E1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2FDE6-15D3-4918-B55C-C54CDF23C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196FC-D705-4CBB-B390-BE68F36A0B8E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D1ADF-39A4-49C8-994C-EDEFF7E71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2F151-FE8C-4277-AE9D-8C830202C223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BDA16-E9C3-4F7B-B40A-FA7504249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964EA-80FA-4B67-A14D-5C66A41375CB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7F962-9A73-43B8-8DD9-25C0627F8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5684D-29AF-4D1C-A1AF-6F90827EDD5F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1DC14-88E9-461B-B894-3FB5FE922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856AC-DFBC-4DEE-A525-C0845D545893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A190-4373-4C5E-AC06-A892BF593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A4591-8468-43B1-B650-37D9456E5F26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639C2-FE56-4F43-BF31-F6577DA71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D6686D-FE33-4913-BA68-530B197AF8FE}" type="datetimeFigureOut">
              <a:rPr lang="en-US"/>
              <a:pPr>
                <a:defRPr/>
              </a:pPr>
              <a:t>5/15/2010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947530-85AB-4B8D-9757-B6E008B0C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To find a suitable land to develop a dream vacation home</a:t>
            </a:r>
          </a:p>
        </p:txBody>
      </p:sp>
      <p:pic>
        <p:nvPicPr>
          <p:cNvPr id="6" name="Content Placeholder 5" descr="pic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28801"/>
            <a:ext cx="8229600" cy="4495800"/>
          </a:xfrm>
          <a:effectLst>
            <a:outerShdw blurRad="50800" dist="50800" dir="5400000" sx="41000" sy="4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0" y="60198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latin typeface="+mj-lt"/>
                <a:ea typeface="+mj-ea"/>
                <a:cs typeface="+mj-cs"/>
              </a:rPr>
              <a:t>GEO376 </a:t>
            </a:r>
            <a:r>
              <a:rPr lang="en-US" sz="1600" dirty="0">
                <a:latin typeface="+mn-lt"/>
              </a:rPr>
              <a:t>Final </a:t>
            </a:r>
            <a:r>
              <a:rPr lang="en-US" sz="1600" dirty="0">
                <a:latin typeface="+mj-lt"/>
                <a:ea typeface="+mj-ea"/>
                <a:cs typeface="+mj-cs"/>
              </a:rPr>
              <a:t>Python </a:t>
            </a:r>
            <a:r>
              <a:rPr lang="en-US" sz="1600" dirty="0">
                <a:latin typeface="+mn-lt"/>
              </a:rPr>
              <a:t>Project</a:t>
            </a:r>
            <a:r>
              <a:rPr lang="en-US" sz="1600" dirty="0">
                <a:latin typeface="+mj-lt"/>
                <a:ea typeface="+mj-ea"/>
                <a:cs typeface="+mj-cs"/>
              </a:rPr>
              <a:t>                                                                 Helen </a:t>
            </a:r>
            <a:r>
              <a:rPr lang="en-US" sz="1600" dirty="0" err="1">
                <a:latin typeface="+mj-lt"/>
                <a:ea typeface="+mj-ea"/>
                <a:cs typeface="+mj-cs"/>
              </a:rPr>
              <a:t>Peng</a:t>
            </a:r>
            <a:r>
              <a:rPr lang="en-US" sz="1600" dirty="0">
                <a:latin typeface="+mj-lt"/>
                <a:ea typeface="+mj-ea"/>
                <a:cs typeface="+mj-cs"/>
              </a:rPr>
              <a:t> May 2010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Brief Description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0" y="60198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GEO376 </a:t>
            </a:r>
            <a:r>
              <a:rPr lang="en-US" sz="2000" dirty="0">
                <a:latin typeface="+mn-lt"/>
              </a:rPr>
              <a:t>Final </a:t>
            </a:r>
            <a:r>
              <a:rPr lang="en-US" sz="2000" dirty="0">
                <a:latin typeface="+mj-lt"/>
                <a:ea typeface="+mj-ea"/>
                <a:cs typeface="+mj-cs"/>
              </a:rPr>
              <a:t>Python </a:t>
            </a:r>
            <a:r>
              <a:rPr lang="en-US" sz="2000" dirty="0">
                <a:latin typeface="+mn-lt"/>
              </a:rPr>
              <a:t>Project</a:t>
            </a:r>
            <a:r>
              <a:rPr lang="en-US" sz="2000" dirty="0">
                <a:latin typeface="+mj-lt"/>
                <a:ea typeface="+mj-ea"/>
                <a:cs typeface="+mj-cs"/>
              </a:rPr>
              <a:t>                                                       Helen </a:t>
            </a:r>
            <a:r>
              <a:rPr lang="en-US" sz="2000" dirty="0" err="1">
                <a:latin typeface="+mj-lt"/>
                <a:ea typeface="+mj-ea"/>
                <a:cs typeface="+mj-cs"/>
              </a:rPr>
              <a:t>Peng</a:t>
            </a:r>
            <a:r>
              <a:rPr lang="en-US" sz="2000" dirty="0">
                <a:latin typeface="+mj-lt"/>
                <a:ea typeface="+mj-ea"/>
                <a:cs typeface="+mj-cs"/>
              </a:rPr>
              <a:t> May 2010</a:t>
            </a:r>
          </a:p>
        </p:txBody>
      </p:sp>
      <p:sp>
        <p:nvSpPr>
          <p:cNvPr id="1433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500" smtClean="0"/>
              <a:t>The Python script is to create vacation-home footprints in the suitable land where can see rivers and access by roads.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smtClean="0"/>
          </a:p>
          <a:p>
            <a:pPr eaLnBrk="1" hangingPunct="1">
              <a:lnSpc>
                <a:spcPct val="80000"/>
              </a:lnSpc>
            </a:pPr>
            <a:r>
              <a:rPr lang="en-US" sz="2500" smtClean="0"/>
              <a:t>It is divided into two parts: one is to find suitable lands, the other is to create footprints polygons in the suitable land.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500" smtClean="0"/>
          </a:p>
          <a:p>
            <a:pPr eaLnBrk="1" hangingPunct="1">
              <a:lnSpc>
                <a:spcPct val="80000"/>
              </a:lnSpc>
            </a:pPr>
            <a:r>
              <a:rPr lang="en-US" sz="2500" smtClean="0"/>
              <a:t>Original Data needed:</a:t>
            </a:r>
            <a:br>
              <a:rPr lang="en-US" sz="2500" smtClean="0"/>
            </a:br>
            <a:r>
              <a:rPr lang="en-US" sz="2500" smtClean="0"/>
              <a:t>	DEM data</a:t>
            </a:r>
            <a:br>
              <a:rPr lang="en-US" sz="2500" smtClean="0"/>
            </a:br>
            <a:r>
              <a:rPr lang="en-US" sz="2500" smtClean="0"/>
              <a:t>	River shapefile</a:t>
            </a:r>
            <a:br>
              <a:rPr lang="en-US" sz="2500" smtClean="0"/>
            </a:br>
            <a:r>
              <a:rPr lang="en-US" sz="2500" smtClean="0"/>
              <a:t>	Major road shapefile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/>
              <a:t>     	Boundary Polygon</a:t>
            </a:r>
            <a:br>
              <a:rPr lang="en-US" sz="2500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144000" cy="533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1800" smtClean="0"/>
              <a:t>Project  Site—Great Smokey Mountains at Tennessee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838200"/>
            <a:ext cx="7391400" cy="591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latin typeface="+mj-lt"/>
                <a:ea typeface="+mj-ea"/>
                <a:cs typeface="+mj-cs"/>
              </a:rPr>
              <a:t>Original Data collection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3925" y="1298575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ontent Placeholder 4"/>
          <p:cNvSpPr>
            <a:spLocks noGrp="1"/>
          </p:cNvSpPr>
          <p:nvPr>
            <p:ph idx="1"/>
          </p:nvPr>
        </p:nvSpPr>
        <p:spPr>
          <a:xfrm>
            <a:off x="0" y="1371600"/>
            <a:ext cx="2209800" cy="54864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4000" smtClean="0"/>
          </a:p>
          <a:p>
            <a:pPr eaLnBrk="1" hangingPunct="1"/>
            <a:r>
              <a:rPr lang="en-US" sz="2200" smtClean="0"/>
              <a:t>Original Data :</a:t>
            </a:r>
          </a:p>
          <a:p>
            <a:pPr eaLnBrk="1" hangingPunct="1">
              <a:buFont typeface="Arial" charset="0"/>
              <a:buNone/>
            </a:pPr>
            <a:r>
              <a:rPr lang="en-US" sz="2200" smtClean="0"/>
              <a:t/>
            </a:r>
            <a:br>
              <a:rPr lang="en-US" sz="2200" smtClean="0"/>
            </a:br>
            <a:r>
              <a:rPr lang="en-US" sz="1800" smtClean="0"/>
              <a:t>DEM data</a:t>
            </a:r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River shapefile</a:t>
            </a:r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Major roads</a:t>
            </a:r>
          </a:p>
          <a:p>
            <a:pPr eaLnBrk="1" hangingPunct="1">
              <a:buFont typeface="Arial" charset="0"/>
              <a:buNone/>
            </a:pPr>
            <a:endParaRPr lang="en-US" sz="1800" smtClean="0"/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>     	Boundary Polygon</a:t>
            </a:r>
            <a:r>
              <a:rPr lang="en-US" sz="2200" smtClean="0"/>
              <a:t/>
            </a:r>
            <a:br>
              <a:rPr lang="en-US" sz="2200" smtClean="0"/>
            </a:br>
            <a:r>
              <a:rPr lang="en-US" sz="2200" smtClean="0"/>
              <a:t/>
            </a:r>
            <a:br>
              <a:rPr lang="en-US" sz="2200" smtClean="0"/>
            </a:br>
            <a:endParaRPr lang="en-US" sz="2200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Part 1: Created by Model Builder</a:t>
            </a:r>
          </a:p>
        </p:txBody>
      </p:sp>
      <p:pic>
        <p:nvPicPr>
          <p:cNvPr id="17411" name="Content Placeholder 8" descr="Model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419600"/>
            <a:ext cx="9144000" cy="1576388"/>
          </a:xfrm>
        </p:spPr>
      </p:pic>
      <p:sp>
        <p:nvSpPr>
          <p:cNvPr id="17412" name="Content Placeholder 4"/>
          <p:cNvSpPr txBox="1">
            <a:spLocks/>
          </p:cNvSpPr>
          <p:nvPr/>
        </p:nvSpPr>
        <p:spPr bwMode="auto">
          <a:xfrm>
            <a:off x="381000" y="1371600"/>
            <a:ext cx="822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500">
                <a:latin typeface="Calibri" pitchFamily="34" charset="0"/>
              </a:rPr>
              <a:t>In the first part, it defines three functions.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500">
                <a:latin typeface="Calibri" pitchFamily="34" charset="0"/>
              </a:rPr>
              <a:t>One function is to select proper roads and buffer roads with a certain distance.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500">
                <a:latin typeface="Calibri" pitchFamily="34" charset="0"/>
              </a:rPr>
              <a:t>The second function is to run viewshed analysis for a stream data and convert raster data to polygons.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500">
                <a:latin typeface="Calibri" pitchFamily="34" charset="0"/>
              </a:rPr>
              <a:t>The third function is to intersect road buffer and viewshed polygons, then select polygons with larger areas by calculating areas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5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Part 1.1 Define function to buffer roads </a:t>
            </a:r>
            <a:endParaRPr lang="en-US" dirty="0"/>
          </a:p>
        </p:txBody>
      </p:sp>
      <p:sp>
        <p:nvSpPr>
          <p:cNvPr id="1843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smtClean="0"/>
              <a:t># Define function to clip and select proper roads, then buffer roads with a certain distance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def RoadBuffer(boundary_clip, tn_roads, roads_buffer, rds_select_querry, buffer_distance):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Process: Clip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gp.Clip_analysis(tn_roads, boundary_clip, roads_shp, "")</a:t>
            </a: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Process: Select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gp.Select_analysis(roads_shp, road_select, rds_select_querry)</a:t>
            </a: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Process: Buffer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gp.Buffer_analysis(road_select, roads_buffer, buffer_distance, "FULL", "ROUND", "NONE", "")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print "Finished road buffer“</a:t>
            </a: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try: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Call RoadBuffer function to buffer selected roads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rds_select_querry = "FCC = 'A20' OR FCC = 'A30' OR NAME ='GREAT SMOKY MTNS %'"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buffer_distance = "150 Meters"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RoadBuffer(boundary_clip, tn_roads, roads_buffer, rds_select_querry, buffer_distance)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16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latin typeface="+mj-lt"/>
                <a:ea typeface="+mj-ea"/>
                <a:cs typeface="+mj-cs"/>
              </a:rPr>
              <a:t>Road Buffer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3925" y="1298575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0" y="2057400"/>
            <a:ext cx="2209800" cy="3657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200" smtClean="0"/>
              <a:t>def RoadBuffer:</a:t>
            </a:r>
          </a:p>
          <a:p>
            <a:pPr eaLnBrk="1" hangingPunct="1">
              <a:buFont typeface="Arial" charset="0"/>
              <a:buNone/>
            </a:pPr>
            <a:r>
              <a:rPr lang="en-US" sz="2200" smtClean="0"/>
              <a:t/>
            </a:r>
            <a:br>
              <a:rPr lang="en-US" sz="2200" smtClean="0"/>
            </a:br>
            <a:r>
              <a:rPr lang="en-US" sz="1800" smtClean="0"/>
              <a:t>Clip</a:t>
            </a:r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Select</a:t>
            </a:r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>	Select qurry = major roads</a:t>
            </a:r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Buffer</a:t>
            </a:r>
          </a:p>
          <a:p>
            <a:pPr eaLnBrk="1" hangingPunct="1">
              <a:buFont typeface="Arial" charset="0"/>
              <a:buNone/>
            </a:pPr>
            <a:r>
              <a:rPr lang="en-US" sz="1800" smtClean="0"/>
              <a:t>     	buffer_distance = "150 Meters" </a:t>
            </a:r>
            <a:r>
              <a:rPr lang="en-US" sz="2200" smtClean="0"/>
              <a:t/>
            </a:r>
            <a:br>
              <a:rPr lang="en-US" sz="2200" smtClean="0"/>
            </a:br>
            <a:r>
              <a:rPr lang="en-US" sz="2200" smtClean="0"/>
              <a:t/>
            </a:r>
            <a:br>
              <a:rPr lang="en-US" sz="2200" smtClean="0"/>
            </a:br>
            <a:endParaRPr lang="en-US" sz="2200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Part 1.2 Define function to run viewshed Analysis</a:t>
            </a:r>
          </a:p>
        </p:txBody>
      </p:sp>
      <p:sp>
        <p:nvSpPr>
          <p:cNvPr id="20482" name="Content Placeholder 4"/>
          <p:cNvSpPr>
            <a:spLocks noGrp="1"/>
          </p:cNvSpPr>
          <p:nvPr>
            <p:ph idx="1"/>
          </p:nvPr>
        </p:nvSpPr>
        <p:spPr>
          <a:xfrm>
            <a:off x="152400" y="914400"/>
            <a:ext cx="8534400" cy="5410200"/>
          </a:xfrm>
        </p:spPr>
        <p:txBody>
          <a:bodyPr/>
          <a:lstStyle/>
          <a:p>
            <a:pPr eaLnBrk="1" hangingPunct="1"/>
            <a:r>
              <a:rPr lang="en-US" sz="1400" smtClean="0"/>
              <a:t># Define function to run viewshed analysis for a stream data and convert raster data to polygons</a:t>
            </a:r>
          </a:p>
          <a:p>
            <a:pPr eaLnBrk="1" hangingPunct="1"/>
            <a:r>
              <a:rPr lang="en-US" sz="1400" smtClean="0"/>
              <a:t>def StreamViwshed(boundary_clip, tn_streams, dem1, strm_select_querry, viewshed_poly):</a:t>
            </a:r>
          </a:p>
          <a:p>
            <a:pPr eaLnBrk="1" hangingPunct="1"/>
            <a:r>
              <a:rPr lang="en-US" sz="1400" smtClean="0"/>
              <a:t>    # Process: Clip...</a:t>
            </a:r>
          </a:p>
          <a:p>
            <a:pPr eaLnBrk="1" hangingPunct="1"/>
            <a:r>
              <a:rPr lang="en-US" sz="1400" smtClean="0"/>
              <a:t>    gp.Clip_analysis(tn_streams, boundary_clip, streams_clip, "")</a:t>
            </a:r>
          </a:p>
          <a:p>
            <a:pPr eaLnBrk="1" hangingPunct="1"/>
            <a:endParaRPr lang="en-US" sz="1400" smtClean="0"/>
          </a:p>
          <a:p>
            <a:pPr eaLnBrk="1" hangingPunct="1"/>
            <a:r>
              <a:rPr lang="en-US" sz="1400" smtClean="0"/>
              <a:t>    # Process: Select...</a:t>
            </a:r>
          </a:p>
          <a:p>
            <a:pPr eaLnBrk="1" hangingPunct="1"/>
            <a:r>
              <a:rPr lang="en-US" sz="1400" smtClean="0"/>
              <a:t>    gp.Select_analysis(streams_clip, streams_select, strm_select_querry)</a:t>
            </a:r>
          </a:p>
          <a:p>
            <a:pPr eaLnBrk="1" hangingPunct="1"/>
            <a:r>
              <a:rPr lang="en-US" sz="1400" smtClean="0"/>
              <a:t>    </a:t>
            </a:r>
          </a:p>
          <a:p>
            <a:pPr eaLnBrk="1" hangingPunct="1"/>
            <a:r>
              <a:rPr lang="en-US" sz="1400" smtClean="0"/>
              <a:t>    # Process: Viewshed...</a:t>
            </a:r>
          </a:p>
          <a:p>
            <a:pPr eaLnBrk="1" hangingPunct="1"/>
            <a:r>
              <a:rPr lang="en-US" sz="1400" smtClean="0"/>
              <a:t>    gp.Viewshed_sa(dem1, streams_select, viewshed_strm, "1", "FLAT_EARTH", "")</a:t>
            </a:r>
          </a:p>
          <a:p>
            <a:pPr eaLnBrk="1" hangingPunct="1"/>
            <a:r>
              <a:rPr lang="en-US" sz="1400" smtClean="0"/>
              <a:t>    </a:t>
            </a:r>
          </a:p>
          <a:p>
            <a:pPr eaLnBrk="1" hangingPunct="1"/>
            <a:r>
              <a:rPr lang="en-US" sz="1400" smtClean="0"/>
              <a:t>    # Process: Set Null...</a:t>
            </a:r>
          </a:p>
          <a:p>
            <a:pPr eaLnBrk="1" hangingPunct="1"/>
            <a:r>
              <a:rPr lang="en-US" sz="1400" smtClean="0"/>
              <a:t>    gp.SetNull_sa(viewshed_strm, viewshed_strm, setnull_view, "VALUE =0")</a:t>
            </a:r>
          </a:p>
          <a:p>
            <a:pPr eaLnBrk="1" hangingPunct="1"/>
            <a:endParaRPr lang="en-US" sz="1400" smtClean="0"/>
          </a:p>
          <a:p>
            <a:pPr eaLnBrk="1" hangingPunct="1"/>
            <a:r>
              <a:rPr lang="en-US" sz="1400" smtClean="0"/>
              <a:t>    # Process: Reclassify...</a:t>
            </a:r>
          </a:p>
          <a:p>
            <a:pPr eaLnBrk="1" hangingPunct="1"/>
            <a:r>
              <a:rPr lang="en-US" sz="1400" smtClean="0"/>
              <a:t>    gp.Reclassify_sa(setnull_view, "VALUE", "1 180 1", reclass_view, "DATA")</a:t>
            </a:r>
          </a:p>
          <a:p>
            <a:pPr eaLnBrk="1" hangingPunct="1"/>
            <a:endParaRPr lang="en-US" sz="1400" smtClean="0"/>
          </a:p>
          <a:p>
            <a:pPr eaLnBrk="1" hangingPunct="1"/>
            <a:r>
              <a:rPr lang="en-US" sz="1400" smtClean="0"/>
              <a:t>    # Process: Raster to Polygon...</a:t>
            </a:r>
          </a:p>
          <a:p>
            <a:pPr eaLnBrk="1" hangingPunct="1"/>
            <a:r>
              <a:rPr lang="en-US" sz="1400" smtClean="0"/>
              <a:t>    gp.RasterToPolygon_conversion(reclass_view, viewshed_poly, "SIMPLIFY", "VALUE")</a:t>
            </a:r>
          </a:p>
          <a:p>
            <a:pPr eaLnBrk="1" hangingPunct="1"/>
            <a:endParaRPr lang="en-US" sz="1400" smtClean="0"/>
          </a:p>
          <a:p>
            <a:pPr eaLnBrk="1" hangingPunct="1"/>
            <a:r>
              <a:rPr lang="en-US" sz="1400" smtClean="0"/>
              <a:t>try:</a:t>
            </a:r>
          </a:p>
          <a:p>
            <a:pPr eaLnBrk="1" hangingPunct="1"/>
            <a:r>
              <a:rPr lang="en-US" sz="1400" smtClean="0"/>
              <a:t>    strm_select_querry = "\"STREETNAME\" LIKE '% Creek' OR \"STREETNAME\" = 'Little Pigeon River'" </a:t>
            </a:r>
          </a:p>
          <a:p>
            <a:pPr eaLnBrk="1" hangingPunct="1"/>
            <a:r>
              <a:rPr lang="en-US" sz="1400" smtClean="0"/>
              <a:t>    StreamViwshed(boundary_clip, tn_streams, dem1, strm_select_querry, viewshed_poly)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 err="1">
                <a:latin typeface="+mj-lt"/>
                <a:ea typeface="+mj-ea"/>
                <a:cs typeface="+mj-cs"/>
              </a:rPr>
              <a:t>Viewshed</a:t>
            </a:r>
            <a:r>
              <a:rPr lang="en-US" sz="2400" dirty="0">
                <a:latin typeface="+mj-lt"/>
                <a:ea typeface="+mj-ea"/>
                <a:cs typeface="+mj-cs"/>
              </a:rPr>
              <a:t> Analysis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555750"/>
            <a:ext cx="6629400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Content Placeholder 4"/>
          <p:cNvSpPr>
            <a:spLocks/>
          </p:cNvSpPr>
          <p:nvPr/>
        </p:nvSpPr>
        <p:spPr bwMode="auto">
          <a:xfrm>
            <a:off x="0" y="1676400"/>
            <a:ext cx="2743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Calibri" pitchFamily="34" charset="0"/>
              </a:rPr>
              <a:t>The visible data represents in green.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     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Calibri" pitchFamily="34" charset="0"/>
              </a:rPr>
              <a:t>Not-visible data represents in red.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2000">
                <a:latin typeface="Calibri" pitchFamily="34" charset="0"/>
              </a:rPr>
              <a:t>	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latin typeface="+mj-lt"/>
                <a:ea typeface="+mj-ea"/>
                <a:cs typeface="+mj-cs"/>
              </a:rPr>
              <a:t>Set Null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858963"/>
            <a:ext cx="6248400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Content Placeholder 4"/>
          <p:cNvSpPr>
            <a:spLocks/>
          </p:cNvSpPr>
          <p:nvPr/>
        </p:nvSpPr>
        <p:spPr bwMode="auto">
          <a:xfrm>
            <a:off x="0" y="1371600"/>
            <a:ext cx="2209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4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2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</p:txBody>
      </p:sp>
      <p:sp>
        <p:nvSpPr>
          <p:cNvPr id="22532" name="Content Placeholder 4"/>
          <p:cNvSpPr>
            <a:spLocks/>
          </p:cNvSpPr>
          <p:nvPr/>
        </p:nvSpPr>
        <p:spPr bwMode="auto">
          <a:xfrm>
            <a:off x="0" y="1981200"/>
            <a:ext cx="2971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Calibri" pitchFamily="34" charset="0"/>
              </a:rPr>
              <a:t>The value of visible data is more than 0 and not-visible data is equal to 0.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latin typeface="Calibri" pitchFamily="34" charset="0"/>
              </a:rPr>
              <a:t>By running a SetNull tool, the step eliminated not-visible data.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latin typeface="+mj-lt"/>
                <a:ea typeface="+mj-ea"/>
                <a:cs typeface="+mj-cs"/>
              </a:rPr>
              <a:t>Reclassify Analysis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6175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latin typeface="+mj-lt"/>
                <a:ea typeface="+mj-ea"/>
                <a:cs typeface="+mj-cs"/>
              </a:rPr>
              <a:t>Convert to Polygon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0925" y="1146175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Part 1.3 Define function to intersect </a:t>
            </a:r>
            <a:endParaRPr lang="en-US" dirty="0"/>
          </a:p>
        </p:txBody>
      </p:sp>
      <p:sp>
        <p:nvSpPr>
          <p:cNvPr id="2560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smtClean="0"/>
              <a:t># Define function to intersect road buffer and viewshed polygon, then select polygons with larger areas by calculating areas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def IntersectCalSel (roads_buffer, viewshed_poly, area_querry, inputShp)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Process: Intersect...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gp.Intersect_analysis(roads_buffer + ';' + viewshed_poly, view_intersect, "ALL", "", "INPUT")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print "intersect finished"</a:t>
            </a: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Process: Calculate Areas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gp.CalculateAreas_stats(view_intersect, view_calculateareas)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print "calculate area"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# Process: Select polygons with larger area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gp.Select_analysis(view_calculateareas, inputShp, area_querry)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print "select suitable land“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try: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# Call function of IntersectCalSel for roads_buffer, viewshed_poly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area_querry = "\"F_AREA\" &gt;= 7.43E-06"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smtClean="0"/>
              <a:t>    IntersectCalSel (roads_buffer, viewshed_poly, area_querry, inputShp)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latin typeface="+mj-lt"/>
                <a:ea typeface="+mj-ea"/>
                <a:cs typeface="+mj-cs"/>
              </a:rPr>
              <a:t>Intersect with Road and </a:t>
            </a:r>
            <a:r>
              <a:rPr lang="en-US" sz="2400" dirty="0" err="1">
                <a:latin typeface="+mj-lt"/>
                <a:ea typeface="+mj-ea"/>
                <a:cs typeface="+mj-cs"/>
              </a:rPr>
              <a:t>Viewshed</a:t>
            </a:r>
            <a:r>
              <a:rPr lang="en-US" sz="2400" dirty="0">
                <a:latin typeface="+mj-lt"/>
                <a:ea typeface="+mj-ea"/>
                <a:cs typeface="+mj-cs"/>
              </a:rPr>
              <a:t> polygon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6175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 2 Create Footprints Polygons</a:t>
            </a:r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>
                <a:solidFill>
                  <a:srgbClr val="FF3300"/>
                </a:solidFill>
              </a:rPr>
              <a:t>In the second part, it reads centroids from the suitable land polygon shapefile, and create footprints polygons from centroids.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18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smtClean="0">
                <a:solidFill>
                  <a:srgbClr val="FF3300"/>
                </a:solidFill>
              </a:rPr>
              <a:t>One is to read geometry features from the suitable land polygon, the other one is to create new footprint polygons. </a:t>
            </a:r>
          </a:p>
          <a:p>
            <a:pPr eaLnBrk="1" hangingPunct="1">
              <a:lnSpc>
                <a:spcPct val="80000"/>
              </a:lnSpc>
            </a:pPr>
            <a:endParaRPr lang="en-US" sz="180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# Create search cursor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cur = gp.SearchCursor(inputShp)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row = cur.Next()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# Describe the new feature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desc = gp.Describe(outputShp)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shpFld = desc.ShapeFieldName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# Create Array, Point, and Cursor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pnt = gp.CreateObject("Point")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curr = gp.InsertCursor(outputShp)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a = 1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15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 2 Create Footprints Polygons</a:t>
            </a:r>
          </a:p>
        </p:txBody>
      </p:sp>
      <p:sp>
        <p:nvSpPr>
          <p:cNvPr id="28674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>
                <a:solidFill>
                  <a:srgbClr val="FF3300"/>
                </a:solidFill>
              </a:rPr>
              <a:t>While loop is used to get each feature and an array is used to create a footprint. 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>
                <a:solidFill>
                  <a:srgbClr val="FF33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while row: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# read a centroid from a polygon provided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feat = row.shape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centroid = feat.centroid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print "The midpoint/centroid is: "+ centroid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#split string, get x,y values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ctr = centroid.split(' ')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x = float(ctr[0])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y = float(ctr[1])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print a, x, y</a:t>
            </a:r>
          </a:p>
          <a:p>
            <a:pPr eaLnBrk="1" hangingPunct="1">
              <a:lnSpc>
                <a:spcPct val="80000"/>
              </a:lnSpc>
            </a:pPr>
            <a:endParaRPr lang="en-US" sz="1500" smtClean="0"/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#create array and draw the square from centroids, write x, y to excel/textfile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array = gp.CreateObject("Array")</a:t>
            </a:r>
          </a:p>
          <a:p>
            <a:pPr eaLnBrk="1" hangingPunct="1">
              <a:lnSpc>
                <a:spcPct val="80000"/>
              </a:lnSpc>
            </a:pPr>
            <a:endParaRPr lang="en-US" sz="1500" smtClean="0"/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pnt.x = x - 0.001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pnt.y = y - 0.001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array.Add(pnt)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txtFile.write(str(a) + "," + str(x) + "," + str(y)+ "\n")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….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sz="1300" smtClean="0"/>
              <a:t>     a = a + 1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/>
              <a:t>        row = cur.Next()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en-US" sz="2300">
                <a:latin typeface="Calibri" pitchFamily="34" charset="0"/>
              </a:rPr>
              <a:t>Create Footprint Polygons (with DEM)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46175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/>
              <a:t>Create Footprint Polygons (Zoom In)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143000"/>
            <a:ext cx="695007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646</Words>
  <Application>Microsoft Office PowerPoint</Application>
  <PresentationFormat>On-screen Show (4:3)</PresentationFormat>
  <Paragraphs>154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To find a suitable land to develop a dream vacation home</vt:lpstr>
      <vt:lpstr>Brief Description</vt:lpstr>
      <vt:lpstr>Project  Site—Great Smokey Mountains at Tennessee</vt:lpstr>
      <vt:lpstr>Slide 4</vt:lpstr>
      <vt:lpstr>Part 1: Created by Model Builder</vt:lpstr>
      <vt:lpstr>Part 1.1 Define function to buffer roads </vt:lpstr>
      <vt:lpstr>Slide 7</vt:lpstr>
      <vt:lpstr>Part 1.2 Define function to run viewshed Analysis</vt:lpstr>
      <vt:lpstr>Slide 9</vt:lpstr>
      <vt:lpstr>Slide 10</vt:lpstr>
      <vt:lpstr>Slide 11</vt:lpstr>
      <vt:lpstr>Slide 12</vt:lpstr>
      <vt:lpstr>Part 1.3 Define function to intersect </vt:lpstr>
      <vt:lpstr>Slide 14</vt:lpstr>
      <vt:lpstr>Part 2 Create Footprints Polygons</vt:lpstr>
      <vt:lpstr>Part 2 Create Footprints Polygons</vt:lpstr>
      <vt:lpstr>Slide 17</vt:lpstr>
      <vt:lpstr>Slide 18</vt:lpstr>
    </vt:vector>
  </TitlesOfParts>
  <Company>UC Davis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find a suitable land to develop a dream vacation home</dc:title>
  <dc:creator>abt182</dc:creator>
  <cp:lastModifiedBy>College of Engineering</cp:lastModifiedBy>
  <cp:revision>75</cp:revision>
  <dcterms:created xsi:type="dcterms:W3CDTF">2010-05-14T21:11:21Z</dcterms:created>
  <dcterms:modified xsi:type="dcterms:W3CDTF">2010-05-16T00:25:26Z</dcterms:modified>
</cp:coreProperties>
</file>