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68" r:id="rId3"/>
    <p:sldId id="257" r:id="rId4"/>
    <p:sldId id="258" r:id="rId5"/>
    <p:sldId id="259" r:id="rId6"/>
    <p:sldId id="269" r:id="rId7"/>
    <p:sldId id="261" r:id="rId8"/>
    <p:sldId id="262" r:id="rId9"/>
    <p:sldId id="263" r:id="rId10"/>
    <p:sldId id="264" r:id="rId11"/>
    <p:sldId id="265" r:id="rId12"/>
    <p:sldId id="266" r:id="rId13"/>
    <p:sldId id="271"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44" y="-5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0812E55-0503-4C6B-A1DC-9050421CA84F}" type="datetimeFigureOut">
              <a:rPr lang="en-US" smtClean="0"/>
              <a:pPr/>
              <a:t>5/11/2012</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00690EE-DDB7-4E50-94E1-BA3B93A6BF9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0812E55-0503-4C6B-A1DC-9050421CA84F}" type="datetimeFigureOut">
              <a:rPr lang="en-US" smtClean="0"/>
              <a:pPr/>
              <a:t>5/11/2012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00690EE-DDB7-4E50-94E1-BA3B93A6BF97}"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0812E55-0503-4C6B-A1DC-9050421CA84F}" type="datetimeFigureOut">
              <a:rPr lang="en-US" smtClean="0"/>
              <a:pPr/>
              <a:t>5/11/2012</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00690EE-DDB7-4E50-94E1-BA3B93A6BF97}"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80812E55-0503-4C6B-A1DC-9050421CA84F}" type="datetimeFigureOut">
              <a:rPr lang="en-US" smtClean="0"/>
              <a:pPr/>
              <a:t>5/11/2012</a:t>
            </a:fld>
            <a:endParaRPr lang="en-US" dirty="0"/>
          </a:p>
        </p:txBody>
      </p:sp>
      <p:sp>
        <p:nvSpPr>
          <p:cNvPr id="10" name="Slide Number Placeholder 9"/>
          <p:cNvSpPr>
            <a:spLocks noGrp="1"/>
          </p:cNvSpPr>
          <p:nvPr>
            <p:ph type="sldNum" sz="quarter" idx="16"/>
          </p:nvPr>
        </p:nvSpPr>
        <p:spPr/>
        <p:txBody>
          <a:bodyPr rtlCol="0"/>
          <a:lstStyle/>
          <a:p>
            <a:fld id="{000690EE-DDB7-4E50-94E1-BA3B93A6BF97}" type="slidenum">
              <a:rPr lang="en-US" smtClean="0"/>
              <a:pPr/>
              <a:t>‹#›</a:t>
            </a:fld>
            <a:endParaRPr lang="en-US" dirty="0"/>
          </a:p>
        </p:txBody>
      </p:sp>
      <p:sp>
        <p:nvSpPr>
          <p:cNvPr id="12" name="Footer Placeholder 11"/>
          <p:cNvSpPr>
            <a:spLocks noGrp="1"/>
          </p:cNvSpPr>
          <p:nvPr>
            <p:ph type="ftr" sz="quarter" idx="17"/>
          </p:nvPr>
        </p:nvSpPr>
        <p:spPr/>
        <p:txBody>
          <a:bodyPr rtlCol="0"/>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80812E55-0503-4C6B-A1DC-9050421CA84F}" type="datetimeFigureOut">
              <a:rPr lang="en-US" smtClean="0"/>
              <a:pPr/>
              <a:t>5/11/2012</a:t>
            </a:fld>
            <a:endParaRPr lang="en-US" dirty="0"/>
          </a:p>
        </p:txBody>
      </p:sp>
      <p:sp>
        <p:nvSpPr>
          <p:cNvPr id="12" name="Slide Number Placeholder 11"/>
          <p:cNvSpPr>
            <a:spLocks noGrp="1"/>
          </p:cNvSpPr>
          <p:nvPr>
            <p:ph type="sldNum" sz="quarter" idx="16"/>
          </p:nvPr>
        </p:nvSpPr>
        <p:spPr/>
        <p:txBody>
          <a:bodyPr rtlCol="0"/>
          <a:lstStyle/>
          <a:p>
            <a:fld id="{000690EE-DDB7-4E50-94E1-BA3B93A6BF97}" type="slidenum">
              <a:rPr lang="en-US" smtClean="0"/>
              <a:pPr/>
              <a:t>‹#›</a:t>
            </a:fld>
            <a:endParaRPr lang="en-US" dirty="0"/>
          </a:p>
        </p:txBody>
      </p:sp>
      <p:sp>
        <p:nvSpPr>
          <p:cNvPr id="14" name="Footer Placeholder 13"/>
          <p:cNvSpPr>
            <a:spLocks noGrp="1"/>
          </p:cNvSpPr>
          <p:nvPr>
            <p:ph type="ftr" sz="quarter" idx="17"/>
          </p:nvPr>
        </p:nvSpPr>
        <p:spPr/>
        <p:txBody>
          <a:bodyPr rtlCol="0"/>
          <a:lstStyle/>
          <a:p>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0812E55-0503-4C6B-A1DC-9050421CA84F}" type="datetimeFigureOut">
              <a:rPr lang="en-US" smtClean="0"/>
              <a:pPr/>
              <a:t>5/11/2012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00690EE-DDB7-4E50-94E1-BA3B93A6BF9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12E55-0503-4C6B-A1DC-9050421CA84F}" type="datetimeFigureOut">
              <a:rPr lang="en-US" smtClean="0"/>
              <a:pPr/>
              <a:t>5/11/2012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000690EE-DDB7-4E50-94E1-BA3B93A6BF9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0812E55-0503-4C6B-A1DC-9050421CA84F}" type="datetimeFigureOut">
              <a:rPr lang="en-US" smtClean="0"/>
              <a:pPr/>
              <a:t>5/11/2012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00690EE-DDB7-4E50-94E1-BA3B93A6BF97}"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80812E55-0503-4C6B-A1DC-9050421CA84F}" type="datetimeFigureOut">
              <a:rPr lang="en-US" smtClean="0"/>
              <a:pPr/>
              <a:t>5/11/2012</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000690EE-DDB7-4E50-94E1-BA3B93A6BF97}"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812E55-0503-4C6B-A1DC-9050421CA84F}" type="datetimeFigureOut">
              <a:rPr lang="en-US" smtClean="0"/>
              <a:pPr/>
              <a:t>5/11/2012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690EE-DDB7-4E50-94E1-BA3B93A6BF9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80812E55-0503-4C6B-A1DC-9050421CA84F}" type="datetimeFigureOut">
              <a:rPr lang="en-US" smtClean="0"/>
              <a:pPr/>
              <a:t>5/11/2012</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000690EE-DDB7-4E50-94E1-BA3B93A6BF9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0812E55-0503-4C6B-A1DC-9050421CA84F}" type="datetimeFigureOut">
              <a:rPr lang="en-US" smtClean="0"/>
              <a:pPr/>
              <a:t>5/11/2012</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00690EE-DDB7-4E50-94E1-BA3B93A6BF9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Final Project</a:t>
            </a:r>
            <a:br>
              <a:rPr lang="en-US" dirty="0" smtClean="0"/>
            </a:br>
            <a:r>
              <a:rPr lang="en-US" dirty="0" smtClean="0"/>
              <a:t>Geog 375</a:t>
            </a:r>
            <a:endParaRPr lang="en-US" dirty="0"/>
          </a:p>
        </p:txBody>
      </p:sp>
      <p:sp>
        <p:nvSpPr>
          <p:cNvPr id="3" name="Subtitle 2"/>
          <p:cNvSpPr>
            <a:spLocks noGrp="1"/>
          </p:cNvSpPr>
          <p:nvPr>
            <p:ph type="subTitle" idx="1"/>
          </p:nvPr>
        </p:nvSpPr>
        <p:spPr/>
        <p:txBody>
          <a:bodyPr/>
          <a:lstStyle/>
          <a:p>
            <a:r>
              <a:rPr lang="en-US" dirty="0" smtClean="0"/>
              <a:t>Daniel Hewitt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Summary</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This script was designed to extract, at regular intervals, the newest records from a Police record management system, geocode and insert them into a production GIS police incident layer.  Developing this script automates a process that without Python would be too time consuming to be practical.  Python is especially useful in that the script is ran at regular intervals, in this case hourly, and then only processes those records from the last hour and inserts them into the production feature class. There were some challenges that were encountered in developing the script at all phases.  These challenges included using time as a query variable, geocoding the raw data and creating the batch and task scheduler jobs.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Steps</a:t>
            </a:r>
            <a:endParaRPr lang="en-US" dirty="0"/>
          </a:p>
        </p:txBody>
      </p:sp>
      <p:sp>
        <p:nvSpPr>
          <p:cNvPr id="3" name="Content Placeholder 2"/>
          <p:cNvSpPr>
            <a:spLocks noGrp="1"/>
          </p:cNvSpPr>
          <p:nvPr>
            <p:ph sz="quarter" idx="1"/>
          </p:nvPr>
        </p:nvSpPr>
        <p:spPr/>
        <p:txBody>
          <a:bodyPr>
            <a:normAutofit fontScale="62500" lnSpcReduction="20000"/>
          </a:bodyPr>
          <a:lstStyle/>
          <a:p>
            <a:pPr lvl="0"/>
            <a:r>
              <a:rPr lang="en-US" sz="3600" dirty="0" smtClean="0"/>
              <a:t>Select new records in the police SQL database from the last hour, this would be based on current time compared to a time stamp field in the table.</a:t>
            </a:r>
          </a:p>
          <a:p>
            <a:pPr lvl="0"/>
            <a:r>
              <a:rPr lang="en-US" sz="3600" dirty="0" smtClean="0"/>
              <a:t>The script then geocodes the selected records using a geocoder in our SDE database.</a:t>
            </a:r>
          </a:p>
          <a:p>
            <a:pPr lvl="0"/>
            <a:r>
              <a:rPr lang="en-US" sz="3600" dirty="0" smtClean="0"/>
              <a:t>Next, a spatial join is preformed to update a Reporting District field.</a:t>
            </a:r>
          </a:p>
          <a:p>
            <a:pPr lvl="0"/>
            <a:r>
              <a:rPr lang="en-US" sz="3600" dirty="0" smtClean="0"/>
              <a:t>An append would be used to then write the geocoded records to the production GIS layer.</a:t>
            </a:r>
          </a:p>
          <a:p>
            <a:pPr lvl="0"/>
            <a:r>
              <a:rPr lang="en-US" sz="3600" dirty="0" smtClean="0"/>
              <a:t>A log file is written to for auditing and troubleshooting should any issues arise and to provide a list of records that did not meet the geocoding standards.</a:t>
            </a:r>
          </a:p>
          <a:p>
            <a:pPr lvl="0"/>
            <a:r>
              <a:rPr lang="en-US" sz="3600" dirty="0" smtClean="0"/>
              <a:t>Lastly, the script is ran as a batch process and scheduled task that is to be ran at an hourly interval.</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Workflow</a:t>
            </a:r>
            <a:endParaRPr lang="en-US" dirty="0"/>
          </a:p>
        </p:txBody>
      </p:sp>
      <p:pic>
        <p:nvPicPr>
          <p:cNvPr id="1028" name="Picture 4"/>
          <p:cNvPicPr>
            <a:picLocks noGrp="1" noChangeAspect="1" noChangeArrowheads="1"/>
          </p:cNvPicPr>
          <p:nvPr>
            <p:ph sz="quarter" idx="1"/>
          </p:nvPr>
        </p:nvPicPr>
        <p:blipFill>
          <a:blip r:embed="rId2" cstate="print"/>
          <a:srcRect/>
          <a:stretch>
            <a:fillRect/>
          </a:stretch>
        </p:blipFill>
        <p:spPr bwMode="auto">
          <a:xfrm>
            <a:off x="1828800" y="1752600"/>
            <a:ext cx="561975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 modules &amp; set variables</a:t>
            </a:r>
            <a:endParaRPr lang="en-US" dirty="0"/>
          </a:p>
        </p:txBody>
      </p:sp>
      <p:sp>
        <p:nvSpPr>
          <p:cNvPr id="3" name="Content Placeholder 2"/>
          <p:cNvSpPr>
            <a:spLocks noGrp="1"/>
          </p:cNvSpPr>
          <p:nvPr>
            <p:ph sz="quarter" idx="1"/>
          </p:nvPr>
        </p:nvSpPr>
        <p:spPr>
          <a:xfrm>
            <a:off x="304800" y="1600200"/>
            <a:ext cx="8686800" cy="5029200"/>
          </a:xfrm>
        </p:spPr>
        <p:txBody>
          <a:bodyPr/>
          <a:lstStyle/>
          <a:p>
            <a:r>
              <a:rPr lang="en-US" dirty="0" smtClean="0"/>
              <a:t>All necessary Python modules are imported</a:t>
            </a:r>
          </a:p>
          <a:p>
            <a:r>
              <a:rPr lang="en-US" dirty="0" smtClean="0"/>
              <a:t>Variables are created providing a path to all necessary input and output data locations</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04800" y="3382091"/>
            <a:ext cx="8686800" cy="32458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log variables</a:t>
            </a:r>
            <a:endParaRPr lang="en-US" dirty="0"/>
          </a:p>
        </p:txBody>
      </p:sp>
      <p:sp>
        <p:nvSpPr>
          <p:cNvPr id="3" name="Content Placeholder 2"/>
          <p:cNvSpPr>
            <a:spLocks noGrp="1"/>
          </p:cNvSpPr>
          <p:nvPr>
            <p:ph sz="quarter" idx="1"/>
          </p:nvPr>
        </p:nvSpPr>
        <p:spPr/>
        <p:txBody>
          <a:bodyPr/>
          <a:lstStyle/>
          <a:p>
            <a:r>
              <a:rPr lang="en-US" dirty="0" smtClean="0"/>
              <a:t>Log is written to at various phases of the script</a:t>
            </a:r>
          </a:p>
          <a:p>
            <a:r>
              <a:rPr lang="en-US" dirty="0" smtClean="0"/>
              <a:t>All </a:t>
            </a:r>
            <a:r>
              <a:rPr lang="en-US" i="1" dirty="0" smtClean="0"/>
              <a:t>print</a:t>
            </a:r>
            <a:r>
              <a:rPr lang="en-US" dirty="0" smtClean="0"/>
              <a:t> functions are mirrored in both Python Shell and in the log</a:t>
            </a:r>
          </a:p>
          <a:p>
            <a:endParaRPr lang="en-US" dirty="0"/>
          </a:p>
        </p:txBody>
      </p:sp>
      <p:pic>
        <p:nvPicPr>
          <p:cNvPr id="5" name="Picture 2"/>
          <p:cNvPicPr>
            <a:picLocks noChangeAspect="1" noChangeArrowheads="1"/>
          </p:cNvPicPr>
          <p:nvPr/>
        </p:nvPicPr>
        <p:blipFill>
          <a:blip r:embed="rId2" cstate="print"/>
          <a:srcRect/>
          <a:stretch>
            <a:fillRect/>
          </a:stretch>
        </p:blipFill>
        <p:spPr bwMode="auto">
          <a:xfrm>
            <a:off x="990600" y="3505200"/>
            <a:ext cx="7315200" cy="123825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Create table views &amp; feature layers</a:t>
            </a:r>
            <a:endParaRPr lang="en-US" dirty="0"/>
          </a:p>
        </p:txBody>
      </p:sp>
      <p:sp>
        <p:nvSpPr>
          <p:cNvPr id="3" name="Content Placeholder 2"/>
          <p:cNvSpPr>
            <a:spLocks noGrp="1"/>
          </p:cNvSpPr>
          <p:nvPr>
            <p:ph sz="quarter" idx="1"/>
          </p:nvPr>
        </p:nvSpPr>
        <p:spPr/>
        <p:txBody>
          <a:bodyPr/>
          <a:lstStyle/>
          <a:p>
            <a:r>
              <a:rPr lang="en-US" dirty="0" smtClean="0"/>
              <a:t>Table views and feature layers that are referenced are defined in this section of the script</a:t>
            </a:r>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685800" y="3581400"/>
            <a:ext cx="8001000" cy="16876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time variables &amp; query</a:t>
            </a:r>
            <a:endParaRPr lang="en-US" dirty="0"/>
          </a:p>
        </p:txBody>
      </p:sp>
      <p:sp>
        <p:nvSpPr>
          <p:cNvPr id="3" name="Content Placeholder 2"/>
          <p:cNvSpPr>
            <a:spLocks noGrp="1"/>
          </p:cNvSpPr>
          <p:nvPr>
            <p:ph sz="quarter" idx="1"/>
          </p:nvPr>
        </p:nvSpPr>
        <p:spPr/>
        <p:txBody>
          <a:bodyPr/>
          <a:lstStyle/>
          <a:p>
            <a:r>
              <a:rPr lang="en-US" dirty="0" smtClean="0"/>
              <a:t>The time variables and query are established</a:t>
            </a:r>
          </a:p>
          <a:p>
            <a:r>
              <a:rPr lang="en-US" dirty="0" smtClean="0"/>
              <a:t>The first section is just for verification and printing to the log and Shell, the second section is the query</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57200" y="3429000"/>
            <a:ext cx="8229600" cy="26468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 records using time variable</a:t>
            </a:r>
            <a:endParaRPr lang="en-US" dirty="0"/>
          </a:p>
        </p:txBody>
      </p:sp>
      <p:sp>
        <p:nvSpPr>
          <p:cNvPr id="3" name="Content Placeholder 2"/>
          <p:cNvSpPr>
            <a:spLocks noGrp="1"/>
          </p:cNvSpPr>
          <p:nvPr>
            <p:ph sz="quarter" idx="1"/>
          </p:nvPr>
        </p:nvSpPr>
        <p:spPr/>
        <p:txBody>
          <a:bodyPr/>
          <a:lstStyle/>
          <a:p>
            <a:r>
              <a:rPr lang="en-US" dirty="0" smtClean="0"/>
              <a:t>A search cursor is run to write values to the Shell and log, then the selection set is made</a:t>
            </a:r>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685800" y="2590800"/>
            <a:ext cx="7924800" cy="38553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Geocode records</a:t>
            </a:r>
            <a:endParaRPr lang="en-US" dirty="0"/>
          </a:p>
        </p:txBody>
      </p:sp>
      <p:sp>
        <p:nvSpPr>
          <p:cNvPr id="3" name="Content Placeholder 2"/>
          <p:cNvSpPr>
            <a:spLocks noGrp="1"/>
          </p:cNvSpPr>
          <p:nvPr>
            <p:ph sz="quarter" idx="1"/>
          </p:nvPr>
        </p:nvSpPr>
        <p:spPr/>
        <p:txBody>
          <a:bodyPr/>
          <a:lstStyle/>
          <a:p>
            <a:r>
              <a:rPr lang="en-US" dirty="0" smtClean="0"/>
              <a:t>Geocode process is ran creating an interim feature class</a:t>
            </a:r>
          </a:p>
          <a:p>
            <a:r>
              <a:rPr lang="en-US" dirty="0" smtClean="0"/>
              <a:t>Job status information is printed and recorded in log</a:t>
            </a:r>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457200" y="3733800"/>
            <a:ext cx="8382000" cy="17257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Spatial Join</a:t>
            </a:r>
            <a:endParaRPr lang="en-US" dirty="0"/>
          </a:p>
        </p:txBody>
      </p:sp>
      <p:sp>
        <p:nvSpPr>
          <p:cNvPr id="3" name="Content Placeholder 2"/>
          <p:cNvSpPr>
            <a:spLocks noGrp="1"/>
          </p:cNvSpPr>
          <p:nvPr>
            <p:ph sz="quarter" idx="1"/>
          </p:nvPr>
        </p:nvSpPr>
        <p:spPr/>
        <p:txBody>
          <a:bodyPr/>
          <a:lstStyle/>
          <a:p>
            <a:r>
              <a:rPr lang="en-US" dirty="0" smtClean="0"/>
              <a:t>Spatial join is preformed in order to populate the Reporting Districts attribute field </a:t>
            </a:r>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609600" y="3200400"/>
            <a:ext cx="8048625" cy="2552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Append &amp; Summary</a:t>
            </a:r>
            <a:endParaRPr lang="en-US" dirty="0"/>
          </a:p>
        </p:txBody>
      </p:sp>
      <p:sp>
        <p:nvSpPr>
          <p:cNvPr id="3" name="Content Placeholder 2"/>
          <p:cNvSpPr>
            <a:spLocks noGrp="1"/>
          </p:cNvSpPr>
          <p:nvPr>
            <p:ph sz="quarter" idx="1"/>
          </p:nvPr>
        </p:nvSpPr>
        <p:spPr/>
        <p:txBody>
          <a:bodyPr/>
          <a:lstStyle/>
          <a:p>
            <a:r>
              <a:rPr lang="en-US" dirty="0" smtClean="0"/>
              <a:t>Append is preformed and a final summary is sent to the log and Shell</a:t>
            </a:r>
            <a:endParaRPr lang="en-US" dirty="0"/>
          </a:p>
        </p:txBody>
      </p:sp>
      <p:pic>
        <p:nvPicPr>
          <p:cNvPr id="8194" name="Picture 2"/>
          <p:cNvPicPr>
            <a:picLocks noChangeAspect="1" noChangeArrowheads="1"/>
          </p:cNvPicPr>
          <p:nvPr/>
        </p:nvPicPr>
        <p:blipFill>
          <a:blip r:embed="rId2" cstate="print"/>
          <a:srcRect/>
          <a:stretch>
            <a:fillRect/>
          </a:stretch>
        </p:blipFill>
        <p:spPr bwMode="auto">
          <a:xfrm>
            <a:off x="609600" y="2590800"/>
            <a:ext cx="8048106" cy="3981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 &amp; Shell Print Output</a:t>
            </a:r>
            <a:endParaRPr lang="en-US" dirty="0"/>
          </a:p>
        </p:txBody>
      </p:sp>
      <p:sp>
        <p:nvSpPr>
          <p:cNvPr id="3" name="Content Placeholder 2"/>
          <p:cNvSpPr>
            <a:spLocks noGrp="1"/>
          </p:cNvSpPr>
          <p:nvPr>
            <p:ph sz="quarter" idx="1"/>
          </p:nvPr>
        </p:nvSpPr>
        <p:spPr>
          <a:xfrm>
            <a:off x="612648" y="1600200"/>
            <a:ext cx="8153400" cy="4953000"/>
          </a:xfrm>
        </p:spPr>
        <p:txBody>
          <a:bodyPr>
            <a:normAutofit/>
          </a:bodyPr>
          <a:lstStyle/>
          <a:p>
            <a:r>
              <a:rPr lang="en-US" dirty="0" smtClean="0"/>
              <a:t>Shell</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Log</a:t>
            </a:r>
            <a:endParaRPr lang="en-US" dirty="0"/>
          </a:p>
        </p:txBody>
      </p:sp>
      <p:pic>
        <p:nvPicPr>
          <p:cNvPr id="1028" name="Picture 4"/>
          <p:cNvPicPr>
            <a:picLocks noChangeAspect="1" noChangeArrowheads="1"/>
          </p:cNvPicPr>
          <p:nvPr/>
        </p:nvPicPr>
        <p:blipFill>
          <a:blip r:embed="rId2" cstate="print"/>
          <a:srcRect/>
          <a:stretch>
            <a:fillRect/>
          </a:stretch>
        </p:blipFill>
        <p:spPr bwMode="auto">
          <a:xfrm>
            <a:off x="1905000" y="1600200"/>
            <a:ext cx="4408524" cy="3543300"/>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a:stretch>
            <a:fillRect/>
          </a:stretch>
        </p:blipFill>
        <p:spPr bwMode="auto">
          <a:xfrm>
            <a:off x="3886200" y="4648200"/>
            <a:ext cx="4114800" cy="200777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Batch &amp; Schedule</a:t>
            </a:r>
            <a:endParaRPr lang="en-US" dirty="0"/>
          </a:p>
        </p:txBody>
      </p:sp>
      <p:sp>
        <p:nvSpPr>
          <p:cNvPr id="3" name="Content Placeholder 2"/>
          <p:cNvSpPr>
            <a:spLocks noGrp="1"/>
          </p:cNvSpPr>
          <p:nvPr>
            <p:ph sz="quarter" idx="1"/>
          </p:nvPr>
        </p:nvSpPr>
        <p:spPr/>
        <p:txBody>
          <a:bodyPr/>
          <a:lstStyle/>
          <a:p>
            <a:r>
              <a:rPr lang="en-US" dirty="0" smtClean="0"/>
              <a:t>Batch file is created that executes the Python script</a:t>
            </a:r>
          </a:p>
          <a:p>
            <a:endParaRPr lang="en-US" dirty="0" smtClean="0"/>
          </a:p>
          <a:p>
            <a:endParaRPr lang="en-US" dirty="0" smtClean="0"/>
          </a:p>
          <a:p>
            <a:endParaRPr lang="en-US" dirty="0" smtClean="0"/>
          </a:p>
          <a:p>
            <a:r>
              <a:rPr lang="en-US" dirty="0" smtClean="0"/>
              <a:t>Scheduled job is ran using Windows Task scheduler that executes batch file.</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914400" y="2514600"/>
            <a:ext cx="5848350" cy="533400"/>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914400" y="4876800"/>
            <a:ext cx="6924675" cy="200025"/>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a:stretch>
            <a:fillRect/>
          </a:stretch>
        </p:blipFill>
        <p:spPr bwMode="auto">
          <a:xfrm>
            <a:off x="1828800" y="5105400"/>
            <a:ext cx="6010275" cy="20002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388</TotalTime>
  <Words>479</Words>
  <Application>Microsoft Office PowerPoint</Application>
  <PresentationFormat>On-screen Show (4:3)</PresentationFormat>
  <Paragraphs>48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Median</vt:lpstr>
      <vt:lpstr>Final Project Geog 375</vt:lpstr>
      <vt:lpstr>Project Summary</vt:lpstr>
      <vt:lpstr>Project Steps</vt:lpstr>
      <vt:lpstr>Workflow</vt:lpstr>
      <vt:lpstr>Import modules &amp; set variables</vt:lpstr>
      <vt:lpstr>Create log variables</vt:lpstr>
      <vt:lpstr>Create table views &amp; feature layers</vt:lpstr>
      <vt:lpstr>Set time variables &amp; query</vt:lpstr>
      <vt:lpstr>Select records using time variable</vt:lpstr>
      <vt:lpstr>Geocode records</vt:lpstr>
      <vt:lpstr>Spatial Join</vt:lpstr>
      <vt:lpstr>Append &amp; Summary</vt:lpstr>
      <vt:lpstr>Log &amp; Shell Print Output</vt:lpstr>
      <vt:lpstr>Batch &amp; Schedule</vt:lpstr>
    </vt:vector>
  </TitlesOfParts>
  <Company>City of Woodland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 Hewitt</dc:creator>
  <cp:lastModifiedBy>Daniel Hewitt</cp:lastModifiedBy>
  <cp:revision>49</cp:revision>
  <dcterms:created xsi:type="dcterms:W3CDTF">2012-05-09T17:59:30Z</dcterms:created>
  <dcterms:modified xsi:type="dcterms:W3CDTF">2012-05-11T20:00:38Z</dcterms:modified>
</cp:coreProperties>
</file>