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3" r:id="rId3"/>
    <p:sldId id="257" r:id="rId4"/>
    <p:sldId id="258" r:id="rId5"/>
    <p:sldId id="260" r:id="rId6"/>
    <p:sldId id="259" r:id="rId7"/>
    <p:sldId id="261" r:id="rId8"/>
    <p:sldId id="262" r:id="rId9"/>
    <p:sldId id="264" r:id="rId10"/>
    <p:sldId id="265" r:id="rId11"/>
    <p:sldId id="266" r:id="rId12"/>
    <p:sldId id="267" r:id="rId13"/>
    <p:sldId id="278" r:id="rId14"/>
    <p:sldId id="274" r:id="rId15"/>
    <p:sldId id="276" r:id="rId16"/>
    <p:sldId id="277" r:id="rId17"/>
    <p:sldId id="275" r:id="rId18"/>
    <p:sldId id="271" r:id="rId19"/>
    <p:sldId id="273" r:id="rId20"/>
    <p:sldId id="272" r:id="rId21"/>
    <p:sldId id="270" r:id="rId22"/>
    <p:sldId id="26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10" autoAdjust="0"/>
    <p:restoredTop sz="94660"/>
  </p:normalViewPr>
  <p:slideViewPr>
    <p:cSldViewPr>
      <p:cViewPr varScale="1">
        <p:scale>
          <a:sx n="104" d="100"/>
          <a:sy n="104" d="100"/>
        </p:scale>
        <p:origin x="-5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B01E70-726C-4CCD-AB3B-E982AC04D20E}" type="datetimeFigureOut">
              <a:rPr lang="en-US" smtClean="0"/>
              <a:pPr/>
              <a:t>5/13/2011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1F6B69-62C8-4EC7-9FCB-48252F8E080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B7AFEC-0226-4749-AAA3-6ECFC790D22F}" type="datetimeFigureOut">
              <a:rPr lang="en-US" smtClean="0"/>
              <a:pPr/>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7AFEC-0226-4749-AAA3-6ECFC790D22F}" type="datetimeFigureOut">
              <a:rPr lang="en-US" smtClean="0"/>
              <a:pPr/>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B7AFEC-0226-4749-AAA3-6ECFC790D22F}" type="datetimeFigureOut">
              <a:rPr lang="en-US" smtClean="0"/>
              <a:pPr/>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B7AFEC-0226-4749-AAA3-6ECFC790D22F}" type="datetimeFigureOut">
              <a:rPr lang="en-US" smtClean="0"/>
              <a:pPr/>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B7AFEC-0226-4749-AAA3-6ECFC790D22F}" type="datetimeFigureOut">
              <a:rPr lang="en-US" smtClean="0"/>
              <a:pPr/>
              <a:t>5/13/2011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B7AFEC-0226-4749-AAA3-6ECFC790D22F}" type="datetimeFigureOut">
              <a:rPr lang="en-US" smtClean="0"/>
              <a:pPr/>
              <a:t>5/13/2011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B7AFEC-0226-4749-AAA3-6ECFC790D22F}" type="datetimeFigureOut">
              <a:rPr lang="en-US" smtClean="0"/>
              <a:pPr/>
              <a:t>5/13/2011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7AFEC-0226-4749-AAA3-6ECFC790D22F}" type="datetimeFigureOut">
              <a:rPr lang="en-US" smtClean="0"/>
              <a:pPr/>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7AFEC-0226-4749-AAA3-6ECFC790D22F}" type="datetimeFigureOut">
              <a:rPr lang="en-US" smtClean="0"/>
              <a:pPr/>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7AFEC-0226-4749-AAA3-6ECFC790D22F}" type="datetimeFigureOut">
              <a:rPr lang="en-US" smtClean="0"/>
              <a:pPr/>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7AFEC-0226-4749-AAA3-6ECFC790D22F}" type="datetimeFigureOut">
              <a:rPr lang="en-US" smtClean="0"/>
              <a:pPr/>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472D0-DDF5-4190-8E46-1BCEAB82DBB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7AFEC-0226-4749-AAA3-6ECFC790D22F}" type="datetimeFigureOut">
              <a:rPr lang="en-US" smtClean="0"/>
              <a:pPr/>
              <a:t>5/13/2011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6472D0-DDF5-4190-8E46-1BCEAB82DBB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5.xml"/><Relationship Id="rId18" Type="http://schemas.openxmlformats.org/officeDocument/2006/relationships/slide" Target="slide20.xml"/><Relationship Id="rId3" Type="http://schemas.openxmlformats.org/officeDocument/2006/relationships/slide" Target="slide5.xml"/><Relationship Id="rId21" Type="http://schemas.openxmlformats.org/officeDocument/2006/relationships/hyperlink" Target="http://www.python.org/doc/" TargetMode="External"/><Relationship Id="rId7" Type="http://schemas.openxmlformats.org/officeDocument/2006/relationships/slide" Target="slide9.xml"/><Relationship Id="rId12" Type="http://schemas.openxmlformats.org/officeDocument/2006/relationships/slide" Target="slide14.xml"/><Relationship Id="rId17" Type="http://schemas.openxmlformats.org/officeDocument/2006/relationships/slide" Target="slide19.xml"/><Relationship Id="rId2" Type="http://schemas.openxmlformats.org/officeDocument/2006/relationships/slide" Target="slide4.xml"/><Relationship Id="rId16" Type="http://schemas.openxmlformats.org/officeDocument/2006/relationships/slide" Target="slide18.xml"/><Relationship Id="rId20" Type="http://schemas.openxmlformats.org/officeDocument/2006/relationships/slide" Target="slide22.xml"/><Relationship Id="rId1" Type="http://schemas.openxmlformats.org/officeDocument/2006/relationships/slideLayout" Target="../slideLayouts/slideLayout7.xml"/><Relationship Id="rId6" Type="http://schemas.openxmlformats.org/officeDocument/2006/relationships/slide" Target="slide8.xml"/><Relationship Id="rId11" Type="http://schemas.openxmlformats.org/officeDocument/2006/relationships/slide" Target="slide13.xml"/><Relationship Id="rId5" Type="http://schemas.openxmlformats.org/officeDocument/2006/relationships/slide" Target="slide7.xml"/><Relationship Id="rId15" Type="http://schemas.openxmlformats.org/officeDocument/2006/relationships/slide" Target="slide17.xml"/><Relationship Id="rId10" Type="http://schemas.openxmlformats.org/officeDocument/2006/relationships/slide" Target="slide12.xml"/><Relationship Id="rId19" Type="http://schemas.openxmlformats.org/officeDocument/2006/relationships/slide" Target="slide21.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16.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hyperlink" Target="http://help.arcgis.com/en/arcgisdesktop/10.0/help/index.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scintilla.org/SciTEDownload.html"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normAutofit/>
          </a:bodyPr>
          <a:lstStyle/>
          <a:p>
            <a:r>
              <a:rPr lang="en-US" sz="2800" dirty="0" smtClean="0"/>
              <a:t>Automated Cartography</a:t>
            </a:r>
            <a:br>
              <a:rPr lang="en-US" sz="2800" dirty="0" smtClean="0"/>
            </a:br>
            <a:r>
              <a:rPr lang="en-US" sz="2000" dirty="0" smtClean="0"/>
              <a:t>Python scripting project</a:t>
            </a:r>
            <a:endParaRPr lang="en-US" sz="2000" dirty="0"/>
          </a:p>
        </p:txBody>
      </p:sp>
      <p:sp>
        <p:nvSpPr>
          <p:cNvPr id="3" name="Subtitle 2"/>
          <p:cNvSpPr>
            <a:spLocks noGrp="1"/>
          </p:cNvSpPr>
          <p:nvPr>
            <p:ph type="subTitle" idx="1"/>
          </p:nvPr>
        </p:nvSpPr>
        <p:spPr>
          <a:xfrm>
            <a:off x="1371600" y="3124200"/>
            <a:ext cx="6400800" cy="1752600"/>
          </a:xfrm>
        </p:spPr>
        <p:txBody>
          <a:bodyPr>
            <a:normAutofit fontScale="25000" lnSpcReduction="20000"/>
          </a:bodyPr>
          <a:lstStyle/>
          <a:p>
            <a:r>
              <a:rPr lang="en-US" sz="8000" dirty="0" smtClean="0">
                <a:solidFill>
                  <a:schemeClr val="tx1"/>
                </a:solidFill>
              </a:rPr>
              <a:t>GEOG 375  Intro to GIS Programming with Python</a:t>
            </a:r>
          </a:p>
          <a:p>
            <a:r>
              <a:rPr lang="en-US" sz="8000" dirty="0" smtClean="0">
                <a:solidFill>
                  <a:schemeClr val="tx1"/>
                </a:solidFill>
              </a:rPr>
              <a:t>Nathan Jennings, Professor</a:t>
            </a:r>
          </a:p>
          <a:p>
            <a:r>
              <a:rPr lang="en-US" sz="8000" dirty="0" smtClean="0">
                <a:solidFill>
                  <a:schemeClr val="tx1"/>
                </a:solidFill>
              </a:rPr>
              <a:t>American River College</a:t>
            </a:r>
          </a:p>
          <a:p>
            <a:r>
              <a:rPr lang="en-US" sz="8000" dirty="0" smtClean="0">
                <a:solidFill>
                  <a:schemeClr val="tx1"/>
                </a:solidFill>
              </a:rPr>
              <a:t>Spring 2011</a:t>
            </a:r>
          </a:p>
          <a:p>
            <a:endParaRPr lang="en-US" sz="8000" dirty="0" smtClean="0">
              <a:solidFill>
                <a:schemeClr val="tx1"/>
              </a:solidFill>
            </a:endParaRPr>
          </a:p>
          <a:p>
            <a:endParaRPr lang="en-US" sz="8000" dirty="0" smtClean="0">
              <a:solidFill>
                <a:schemeClr val="tx1"/>
              </a:solidFill>
            </a:endParaRPr>
          </a:p>
          <a:p>
            <a:endParaRPr lang="en-US" sz="8000" dirty="0" smtClean="0">
              <a:solidFill>
                <a:schemeClr val="tx1"/>
              </a:solidFill>
            </a:endParaRPr>
          </a:p>
          <a:p>
            <a:r>
              <a:rPr lang="en-US" sz="6400" dirty="0" smtClean="0">
                <a:solidFill>
                  <a:schemeClr val="tx1"/>
                </a:solidFill>
              </a:rPr>
              <a:t>by </a:t>
            </a:r>
            <a:r>
              <a:rPr lang="en-US" sz="6400" dirty="0">
                <a:solidFill>
                  <a:schemeClr val="tx1"/>
                </a:solidFill>
              </a:rPr>
              <a:t>Michael </a:t>
            </a:r>
            <a:r>
              <a:rPr lang="en-US" sz="6400" dirty="0" err="1">
                <a:solidFill>
                  <a:schemeClr val="tx1"/>
                </a:solidFill>
              </a:rPr>
              <a:t>Hertneck</a:t>
            </a:r>
            <a:endParaRPr lang="en-US" sz="6400" dirty="0">
              <a:solidFill>
                <a:schemeClr val="tx1"/>
              </a:solidFill>
            </a:endParaRPr>
          </a:p>
          <a:p>
            <a:r>
              <a:rPr lang="en-US" sz="6400" dirty="0">
                <a:solidFill>
                  <a:schemeClr val="tx1"/>
                </a:solidFill>
              </a:rPr>
              <a:t>hertnem@imail.losrios.edu</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52400"/>
            <a:ext cx="6629400" cy="7325082"/>
          </a:xfrm>
          <a:prstGeom prst="rect">
            <a:avLst/>
          </a:prstGeom>
          <a:noFill/>
        </p:spPr>
        <p:txBody>
          <a:bodyPr wrap="square" rtlCol="0">
            <a:spAutoFit/>
          </a:bodyPr>
          <a:lstStyle/>
          <a:p>
            <a:r>
              <a:rPr lang="en-US" dirty="0" smtClean="0"/>
              <a:t>Contents</a:t>
            </a:r>
            <a:endParaRPr lang="en-US" sz="1200" dirty="0" smtClean="0"/>
          </a:p>
          <a:p>
            <a:endParaRPr lang="en-US" dirty="0" smtClean="0"/>
          </a:p>
          <a:p>
            <a:r>
              <a:rPr lang="en-US" sz="1100" dirty="0" smtClean="0"/>
              <a:t>Comments section</a:t>
            </a:r>
          </a:p>
          <a:p>
            <a:endParaRPr lang="en-US" sz="1100" dirty="0" smtClean="0"/>
          </a:p>
          <a:p>
            <a:r>
              <a:rPr lang="en-US" sz="1100" dirty="0" smtClean="0"/>
              <a:t>        Create an </a:t>
            </a:r>
            <a:r>
              <a:rPr lang="en-US" sz="1100" dirty="0" err="1" smtClean="0"/>
              <a:t>ArcMap</a:t>
            </a:r>
            <a:r>
              <a:rPr lang="en-US" sz="1100" dirty="0" smtClean="0"/>
              <a:t> </a:t>
            </a:r>
            <a:r>
              <a:rPr lang="en-US" sz="1100" dirty="0" err="1" smtClean="0"/>
              <a:t>mxd</a:t>
            </a:r>
            <a:r>
              <a:rPr lang="en-US" sz="1100" dirty="0" smtClean="0"/>
              <a:t> file                                                 </a:t>
            </a:r>
            <a:r>
              <a:rPr lang="en-US" sz="1100" dirty="0" smtClean="0">
                <a:hlinkClick r:id="" action="ppaction://noaction"/>
              </a:rPr>
              <a:t>3</a:t>
            </a:r>
            <a:endParaRPr lang="en-US" sz="1100" dirty="0" smtClean="0"/>
          </a:p>
          <a:p>
            <a:r>
              <a:rPr lang="en-US" sz="1100" dirty="0" smtClean="0"/>
              <a:t>        Intro </a:t>
            </a:r>
            <a:r>
              <a:rPr lang="en-US" sz="1100" dirty="0" err="1" smtClean="0"/>
              <a:t>ArcMap</a:t>
            </a:r>
            <a:r>
              <a:rPr lang="en-US" sz="1100" dirty="0" smtClean="0"/>
              <a:t> Toolbox                                                         </a:t>
            </a:r>
            <a:r>
              <a:rPr lang="en-US" sz="1100" dirty="0" smtClean="0">
                <a:hlinkClick r:id="rId2" action="ppaction://hlinksldjump"/>
              </a:rPr>
              <a:t>4</a:t>
            </a:r>
            <a:r>
              <a:rPr lang="en-US" sz="1100" dirty="0" smtClean="0"/>
              <a:t>, </a:t>
            </a:r>
            <a:r>
              <a:rPr lang="en-US" sz="1100" dirty="0" smtClean="0">
                <a:hlinkClick r:id="rId3" action="ppaction://hlinksldjump"/>
              </a:rPr>
              <a:t>5</a:t>
            </a:r>
            <a:endParaRPr lang="en-US" sz="1100" dirty="0" smtClean="0"/>
          </a:p>
          <a:p>
            <a:r>
              <a:rPr lang="en-US" sz="1100" dirty="0" smtClean="0"/>
              <a:t>        Intro </a:t>
            </a:r>
            <a:r>
              <a:rPr lang="en-US" sz="1100" dirty="0" err="1" smtClean="0"/>
              <a:t>ArcMap</a:t>
            </a:r>
            <a:r>
              <a:rPr lang="en-US" sz="1100" dirty="0" smtClean="0"/>
              <a:t> Help                                                               </a:t>
            </a:r>
            <a:r>
              <a:rPr lang="en-US" sz="1100" dirty="0" smtClean="0">
                <a:hlinkClick r:id="rId3" action="ppaction://hlinksldjump"/>
              </a:rPr>
              <a:t>5</a:t>
            </a:r>
            <a:endParaRPr lang="en-US" sz="1100" dirty="0" smtClean="0"/>
          </a:p>
          <a:p>
            <a:r>
              <a:rPr lang="en-US" sz="1100" dirty="0" smtClean="0"/>
              <a:t>        Intro </a:t>
            </a:r>
            <a:r>
              <a:rPr lang="en-US" sz="1100" dirty="0" err="1" smtClean="0"/>
              <a:t>ArcMap</a:t>
            </a:r>
            <a:r>
              <a:rPr lang="en-US" sz="1100" dirty="0" smtClean="0"/>
              <a:t> Model Builder                                              </a:t>
            </a:r>
            <a:r>
              <a:rPr lang="en-US" sz="1100" dirty="0" smtClean="0">
                <a:hlinkClick r:id="rId4" action="ppaction://hlinksldjump"/>
              </a:rPr>
              <a:t>6</a:t>
            </a:r>
            <a:r>
              <a:rPr lang="en-US" sz="1100" dirty="0" smtClean="0"/>
              <a:t>           </a:t>
            </a:r>
          </a:p>
          <a:p>
            <a:r>
              <a:rPr lang="en-US" sz="1100" dirty="0" smtClean="0"/>
              <a:t>        Intro </a:t>
            </a:r>
            <a:r>
              <a:rPr lang="en-US" sz="1100" dirty="0" err="1" smtClean="0"/>
              <a:t>ArcMap</a:t>
            </a:r>
            <a:r>
              <a:rPr lang="en-US" sz="1100" dirty="0" smtClean="0"/>
              <a:t> python code samples                                  </a:t>
            </a:r>
            <a:r>
              <a:rPr lang="en-US" sz="1100" dirty="0" smtClean="0">
                <a:hlinkClick r:id="rId5" action="ppaction://hlinksldjump"/>
              </a:rPr>
              <a:t>7</a:t>
            </a:r>
            <a:endParaRPr lang="en-US" sz="1100" dirty="0" smtClean="0"/>
          </a:p>
          <a:p>
            <a:r>
              <a:rPr lang="en-US" sz="1100" dirty="0" smtClean="0"/>
              <a:t>        </a:t>
            </a:r>
            <a:r>
              <a:rPr lang="en-US" sz="1100" dirty="0" err="1" smtClean="0"/>
              <a:t>SciTE</a:t>
            </a:r>
            <a:r>
              <a:rPr lang="en-US" sz="1100" dirty="0" smtClean="0"/>
              <a:t>: Editor of choice                                                         </a:t>
            </a:r>
            <a:r>
              <a:rPr lang="en-US" sz="1100" dirty="0" smtClean="0">
                <a:hlinkClick r:id="rId6" action="ppaction://hlinksldjump"/>
              </a:rPr>
              <a:t>8</a:t>
            </a:r>
            <a:endParaRPr lang="en-US" sz="1100" dirty="0" smtClean="0"/>
          </a:p>
          <a:p>
            <a:endParaRPr lang="en-US" sz="1100" dirty="0" smtClean="0"/>
          </a:p>
          <a:p>
            <a:r>
              <a:rPr lang="en-US" sz="1100" dirty="0" smtClean="0"/>
              <a:t>Project section</a:t>
            </a:r>
          </a:p>
          <a:p>
            <a:r>
              <a:rPr lang="en-US" sz="1100" dirty="0" smtClean="0"/>
              <a:t>    </a:t>
            </a:r>
          </a:p>
          <a:p>
            <a:r>
              <a:rPr lang="en-US" sz="1100" dirty="0" smtClean="0"/>
              <a:t>        About the script                                                                    </a:t>
            </a:r>
            <a:r>
              <a:rPr lang="en-US" sz="1100" dirty="0" smtClean="0">
                <a:hlinkClick r:id="rId7" action="ppaction://hlinksldjump"/>
              </a:rPr>
              <a:t>9</a:t>
            </a:r>
            <a:endParaRPr lang="en-US" sz="1100" dirty="0" smtClean="0"/>
          </a:p>
          <a:p>
            <a:r>
              <a:rPr lang="en-US" sz="1100" dirty="0" smtClean="0"/>
              <a:t>        Running the script                                                               </a:t>
            </a:r>
            <a:r>
              <a:rPr lang="en-US" sz="1100" dirty="0" smtClean="0">
                <a:hlinkClick r:id="rId8" action="ppaction://hlinksldjump"/>
              </a:rPr>
              <a:t>10</a:t>
            </a:r>
            <a:r>
              <a:rPr lang="en-US" sz="1100" dirty="0" smtClean="0"/>
              <a:t>, </a:t>
            </a:r>
            <a:r>
              <a:rPr lang="en-US" sz="1100" dirty="0" smtClean="0">
                <a:hlinkClick r:id="rId9" action="ppaction://hlinksldjump"/>
              </a:rPr>
              <a:t>11</a:t>
            </a:r>
            <a:endParaRPr lang="en-US" sz="1100" dirty="0" smtClean="0"/>
          </a:p>
          <a:p>
            <a:r>
              <a:rPr lang="en-US" sz="1100" dirty="0" smtClean="0"/>
              <a:t>        See error log sample                                                           </a:t>
            </a:r>
            <a:r>
              <a:rPr lang="en-US" sz="1100" dirty="0" smtClean="0">
                <a:hlinkClick r:id="rId10" action="ppaction://hlinksldjump"/>
              </a:rPr>
              <a:t>12</a:t>
            </a:r>
            <a:endParaRPr lang="en-US" sz="1100" dirty="0" smtClean="0"/>
          </a:p>
          <a:p>
            <a:r>
              <a:rPr lang="en-US" sz="1100" dirty="0" smtClean="0"/>
              <a:t>        Documenting code                                                              </a:t>
            </a:r>
            <a:r>
              <a:rPr lang="en-US" sz="1100" dirty="0" smtClean="0">
                <a:hlinkClick r:id="rId11" action="ppaction://hlinksldjump"/>
              </a:rPr>
              <a:t>13</a:t>
            </a:r>
            <a:endParaRPr lang="en-US" sz="1100" dirty="0" smtClean="0"/>
          </a:p>
          <a:p>
            <a:r>
              <a:rPr lang="en-US" sz="1100" dirty="0" smtClean="0"/>
              <a:t>        Geoprocessing                                                                     </a:t>
            </a:r>
            <a:r>
              <a:rPr lang="en-US" sz="1100" dirty="0" smtClean="0">
                <a:hlinkClick r:id="rId12" action="ppaction://hlinksldjump"/>
              </a:rPr>
              <a:t>14</a:t>
            </a:r>
            <a:r>
              <a:rPr lang="en-US" sz="1100" dirty="0" smtClean="0"/>
              <a:t>, </a:t>
            </a:r>
            <a:r>
              <a:rPr lang="en-US" sz="1100" dirty="0" smtClean="0">
                <a:hlinkClick r:id="rId13" action="ppaction://hlinksldjump"/>
              </a:rPr>
              <a:t>15</a:t>
            </a:r>
            <a:r>
              <a:rPr lang="en-US" sz="1100" dirty="0" smtClean="0"/>
              <a:t>,  </a:t>
            </a:r>
            <a:r>
              <a:rPr lang="en-US" sz="1100" dirty="0" smtClean="0">
                <a:hlinkClick r:id="rId14" action="ppaction://hlinksldjump"/>
              </a:rPr>
              <a:t>16</a:t>
            </a:r>
            <a:endParaRPr lang="en-US" sz="1100" dirty="0" smtClean="0"/>
          </a:p>
          <a:p>
            <a:r>
              <a:rPr lang="en-US" sz="1100" dirty="0"/>
              <a:t> </a:t>
            </a:r>
            <a:r>
              <a:rPr lang="en-US" sz="1100" dirty="0" smtClean="0"/>
              <a:t>       Problems and resolutions                                                  </a:t>
            </a:r>
            <a:r>
              <a:rPr lang="en-US" sz="1100" dirty="0" smtClean="0">
                <a:hlinkClick r:id="rId15" action="ppaction://hlinksldjump"/>
              </a:rPr>
              <a:t>17</a:t>
            </a:r>
            <a:r>
              <a:rPr lang="en-US" sz="1100" dirty="0" smtClean="0"/>
              <a:t> </a:t>
            </a:r>
          </a:p>
          <a:p>
            <a:r>
              <a:rPr lang="en-US" sz="1100" dirty="0" smtClean="0"/>
              <a:t>        </a:t>
            </a:r>
          </a:p>
          <a:p>
            <a:endParaRPr lang="en-US" sz="1100" dirty="0"/>
          </a:p>
          <a:p>
            <a:r>
              <a:rPr lang="en-US" sz="1100" dirty="0" smtClean="0"/>
              <a:t>Map examples</a:t>
            </a:r>
          </a:p>
          <a:p>
            <a:endParaRPr lang="en-US" sz="1100" dirty="0" smtClean="0"/>
          </a:p>
          <a:p>
            <a:r>
              <a:rPr lang="en-US" sz="1100" dirty="0" smtClean="0"/>
              <a:t>         Map #1. City data format                                                  </a:t>
            </a:r>
            <a:r>
              <a:rPr lang="en-US" sz="1100" dirty="0" smtClean="0">
                <a:hlinkClick r:id="rId16" action="ppaction://hlinksldjump"/>
              </a:rPr>
              <a:t>18</a:t>
            </a:r>
            <a:endParaRPr lang="en-US" sz="1100" dirty="0" smtClean="0"/>
          </a:p>
          <a:p>
            <a:r>
              <a:rPr lang="en-US" sz="1100" dirty="0"/>
              <a:t> </a:t>
            </a:r>
            <a:r>
              <a:rPr lang="en-US" sz="1100" dirty="0" smtClean="0"/>
              <a:t>        Map #2. City data with error example                            </a:t>
            </a:r>
            <a:r>
              <a:rPr lang="en-US" sz="1100" dirty="0" smtClean="0">
                <a:hlinkClick r:id="rId17" action="ppaction://hlinksldjump"/>
              </a:rPr>
              <a:t>19</a:t>
            </a:r>
            <a:endParaRPr lang="en-US" sz="1100" dirty="0" smtClean="0"/>
          </a:p>
          <a:p>
            <a:r>
              <a:rPr lang="en-US" sz="1100" dirty="0"/>
              <a:t> </a:t>
            </a:r>
            <a:r>
              <a:rPr lang="en-US" sz="1100" dirty="0" smtClean="0"/>
              <a:t>        Map #3. Bing aerial format                                               </a:t>
            </a:r>
            <a:r>
              <a:rPr lang="en-US" sz="1100" dirty="0" smtClean="0">
                <a:hlinkClick r:id="rId18" action="ppaction://hlinksldjump"/>
              </a:rPr>
              <a:t>20</a:t>
            </a:r>
            <a:endParaRPr lang="en-US" sz="1100" dirty="0" smtClean="0"/>
          </a:p>
          <a:p>
            <a:r>
              <a:rPr lang="en-US" sz="1100" dirty="0"/>
              <a:t> </a:t>
            </a:r>
            <a:r>
              <a:rPr lang="en-US" sz="1100" dirty="0" smtClean="0"/>
              <a:t>        Map #4. Bing hybrid format                                             </a:t>
            </a:r>
            <a:r>
              <a:rPr lang="en-US" sz="1100" dirty="0" smtClean="0">
                <a:hlinkClick r:id="rId19" action="ppaction://hlinksldjump"/>
              </a:rPr>
              <a:t>21</a:t>
            </a:r>
            <a:endParaRPr lang="en-US" sz="1100" dirty="0" smtClean="0"/>
          </a:p>
          <a:p>
            <a:r>
              <a:rPr lang="en-US" sz="1100" dirty="0"/>
              <a:t> </a:t>
            </a:r>
            <a:r>
              <a:rPr lang="en-US" sz="1100" dirty="0" smtClean="0"/>
              <a:t>        Map #5. Bing road format                                                 </a:t>
            </a:r>
            <a:r>
              <a:rPr lang="en-US" sz="1100" dirty="0" smtClean="0">
                <a:hlinkClick r:id="rId20" action="ppaction://hlinksldjump"/>
              </a:rPr>
              <a:t>22</a:t>
            </a:r>
            <a:endParaRPr lang="en-US" sz="1100" dirty="0" smtClean="0"/>
          </a:p>
          <a:p>
            <a:endParaRPr lang="en-US" sz="1100" dirty="0" smtClean="0"/>
          </a:p>
          <a:p>
            <a:r>
              <a:rPr lang="en-US" sz="1100" dirty="0" smtClean="0"/>
              <a:t>Reference materials</a:t>
            </a:r>
          </a:p>
          <a:p>
            <a:endParaRPr lang="en-US" sz="900" dirty="0" smtClean="0"/>
          </a:p>
          <a:p>
            <a:r>
              <a:rPr lang="en-US" sz="900" dirty="0" smtClean="0"/>
              <a:t>        Recommended text:</a:t>
            </a:r>
          </a:p>
          <a:p>
            <a:r>
              <a:rPr lang="en-US" sz="900" dirty="0" smtClean="0"/>
              <a:t>        Lutz, Mark. </a:t>
            </a:r>
            <a:r>
              <a:rPr lang="en-US" sz="900" i="1" dirty="0" smtClean="0"/>
              <a:t>Learning Python: Powerful Object-Oriented Programming</a:t>
            </a:r>
            <a:r>
              <a:rPr lang="en-US" sz="900" dirty="0" smtClean="0"/>
              <a:t>, Sebastopol: O’Reilly Press, 2009. Print</a:t>
            </a:r>
          </a:p>
          <a:p>
            <a:r>
              <a:rPr lang="en-US" sz="900" dirty="0" smtClean="0"/>
              <a:t>        ISBN:978-0-596-15806-4</a:t>
            </a:r>
          </a:p>
          <a:p>
            <a:endParaRPr lang="en-US" sz="900" dirty="0"/>
          </a:p>
          <a:p>
            <a:r>
              <a:rPr lang="en-US" sz="900" dirty="0" smtClean="0"/>
              <a:t>        Python language website: </a:t>
            </a:r>
            <a:r>
              <a:rPr lang="en-US" sz="900" dirty="0" smtClean="0">
                <a:hlinkClick r:id="rId21"/>
              </a:rPr>
              <a:t>http://www.python.org/doc/</a:t>
            </a:r>
            <a:endParaRPr lang="en-US" sz="900" dirty="0" smtClean="0"/>
          </a:p>
          <a:p>
            <a:endParaRPr lang="en-US" sz="900" dirty="0" smtClean="0"/>
          </a:p>
          <a:p>
            <a:r>
              <a:rPr lang="en-US" sz="900" dirty="0"/>
              <a:t> </a:t>
            </a:r>
            <a:r>
              <a:rPr lang="en-US" sz="900" dirty="0" smtClean="0"/>
              <a:t>       Active-State website:  http://code.activestate.com/recipes/langs/python/tags/meta:min_python_2/</a:t>
            </a:r>
          </a:p>
          <a:p>
            <a:endParaRPr lang="en-US" sz="900" dirty="0" smtClean="0"/>
          </a:p>
          <a:p>
            <a:endParaRPr lang="en-US" sz="900" dirty="0" smtClean="0"/>
          </a:p>
          <a:p>
            <a:endParaRPr lang="en-US" sz="900" dirty="0" smtClean="0"/>
          </a:p>
          <a:p>
            <a:endParaRPr lang="en-US" sz="900" dirty="0" smtClean="0"/>
          </a:p>
          <a:p>
            <a:endParaRPr lang="en-US" dirty="0" smtClean="0"/>
          </a:p>
        </p:txBody>
      </p:sp>
      <p:cxnSp>
        <p:nvCxnSpPr>
          <p:cNvPr id="4" name="Straight Connector 3"/>
          <p:cNvCxnSpPr/>
          <p:nvPr/>
        </p:nvCxnSpPr>
        <p:spPr>
          <a:xfrm>
            <a:off x="1295400" y="533400"/>
            <a:ext cx="43434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2163762"/>
          </a:xfrm>
        </p:spPr>
        <p:txBody>
          <a:bodyPr>
            <a:normAutofit fontScale="90000"/>
          </a:bodyPr>
          <a:lstStyle/>
          <a:p>
            <a:pPr algn="l"/>
            <a:r>
              <a:rPr lang="en-US" sz="2000" dirty="0" smtClean="0">
                <a:solidFill>
                  <a:schemeClr val="tx2">
                    <a:lumMod val="60000"/>
                    <a:lumOff val="40000"/>
                  </a:schemeClr>
                </a:solidFill>
              </a:rPr>
              <a:t>Creating a set of maps can be a tedious, time consuming process</a:t>
            </a:r>
            <a:r>
              <a:rPr lang="en-US" sz="2000" dirty="0" smtClean="0"/>
              <a:t>. </a:t>
            </a:r>
            <a:r>
              <a:rPr lang="en-US" sz="1600" dirty="0" smtClean="0"/>
              <a:t/>
            </a:r>
            <a:br>
              <a:rPr lang="en-US" sz="1600" dirty="0" smtClean="0"/>
            </a:br>
            <a:r>
              <a:rPr lang="en-US" sz="1800" dirty="0" smtClean="0"/>
              <a:t>Automated scripting can simplify your work and save time, money and resources. The procedure for this requires a few basic skills in GIS and Python scripting. I’ll begin with a few slides that provide a brief explanation of available tools I used to get started on my scripting project, then a few comments about what I learned working with python. I’ll then continue with an explanation about my project.</a:t>
            </a:r>
            <a:br>
              <a:rPr lang="en-US" sz="1800" dirty="0" smtClean="0"/>
            </a:br>
            <a:r>
              <a:rPr lang="en-US" sz="1800" dirty="0" smtClean="0"/>
              <a:t/>
            </a:r>
            <a:br>
              <a:rPr lang="en-US" sz="1800" dirty="0" smtClean="0"/>
            </a:br>
            <a:r>
              <a:rPr lang="en-US" sz="1800" dirty="0" smtClean="0"/>
              <a:t>With an .</a:t>
            </a:r>
            <a:r>
              <a:rPr lang="en-US" sz="1800" dirty="0" err="1" smtClean="0"/>
              <a:t>mxd</a:t>
            </a:r>
            <a:r>
              <a:rPr lang="en-US" sz="1800" dirty="0" smtClean="0"/>
              <a:t> configured to reuse for all of the maps, a uniformly designed map set is possible with a fairly simple script that will do much time-consuming, tedious work for you. Scripting is not overly difficult. ArcGIS ‘s mapping module presents the functionality necessary to accomplish this task.  With a basic knowledge of the Python language, you have the necessary programming skills to do this in </a:t>
            </a:r>
            <a:r>
              <a:rPr lang="en-US" sz="1800" dirty="0" err="1" smtClean="0"/>
              <a:t>ArcMap</a:t>
            </a:r>
            <a:r>
              <a:rPr lang="en-US" sz="1800" dirty="0" smtClean="0"/>
              <a:t> 10.0.</a:t>
            </a:r>
            <a:endParaRPr lang="en-US" sz="1800" dirty="0"/>
          </a:p>
        </p:txBody>
      </p:sp>
      <p:pic>
        <p:nvPicPr>
          <p:cNvPr id="11" name="Picture 10" descr="mxd.PNG"/>
          <p:cNvPicPr>
            <a:picLocks noChangeAspect="1"/>
          </p:cNvPicPr>
          <p:nvPr/>
        </p:nvPicPr>
        <p:blipFill>
          <a:blip r:embed="rId2" cstate="print"/>
          <a:stretch>
            <a:fillRect/>
          </a:stretch>
        </p:blipFill>
        <p:spPr>
          <a:xfrm>
            <a:off x="2819400" y="3092610"/>
            <a:ext cx="5943600" cy="3479542"/>
          </a:xfrm>
          <a:prstGeom prst="rect">
            <a:avLst/>
          </a:prstGeom>
        </p:spPr>
      </p:pic>
      <p:sp>
        <p:nvSpPr>
          <p:cNvPr id="12" name="TextBox 11"/>
          <p:cNvSpPr txBox="1"/>
          <p:nvPr/>
        </p:nvSpPr>
        <p:spPr>
          <a:xfrm>
            <a:off x="457200" y="3200400"/>
            <a:ext cx="2209800" cy="3693319"/>
          </a:xfrm>
          <a:prstGeom prst="rect">
            <a:avLst/>
          </a:prstGeom>
          <a:noFill/>
        </p:spPr>
        <p:txBody>
          <a:bodyPr wrap="square" rtlCol="0">
            <a:spAutoFit/>
          </a:bodyPr>
          <a:lstStyle/>
          <a:p>
            <a:r>
              <a:rPr lang="en-US" sz="1400" i="1" dirty="0" smtClean="0">
                <a:solidFill>
                  <a:schemeClr val="tx2">
                    <a:lumMod val="60000"/>
                    <a:lumOff val="40000"/>
                  </a:schemeClr>
                </a:solidFill>
              </a:rPr>
              <a:t>Creating a map layout</a:t>
            </a:r>
          </a:p>
          <a:p>
            <a:r>
              <a:rPr lang="en-US" sz="1400" i="1" dirty="0" err="1" smtClean="0">
                <a:solidFill>
                  <a:schemeClr val="tx2">
                    <a:lumMod val="60000"/>
                    <a:lumOff val="40000"/>
                  </a:schemeClr>
                </a:solidFill>
              </a:rPr>
              <a:t>mxd</a:t>
            </a:r>
            <a:r>
              <a:rPr lang="en-US" sz="1400" i="1" dirty="0" smtClean="0">
                <a:solidFill>
                  <a:schemeClr val="tx2">
                    <a:lumMod val="60000"/>
                    <a:lumOff val="40000"/>
                  </a:schemeClr>
                </a:solidFill>
              </a:rPr>
              <a:t> file in </a:t>
            </a:r>
            <a:r>
              <a:rPr lang="en-US" sz="1400" i="1" dirty="0" err="1" smtClean="0">
                <a:solidFill>
                  <a:schemeClr val="tx2">
                    <a:lumMod val="60000"/>
                    <a:lumOff val="40000"/>
                  </a:schemeClr>
                </a:solidFill>
              </a:rPr>
              <a:t>ArcMap</a:t>
            </a:r>
            <a:r>
              <a:rPr lang="en-US" sz="1400" i="1" dirty="0" smtClean="0">
                <a:solidFill>
                  <a:schemeClr val="tx2">
                    <a:lumMod val="60000"/>
                    <a:lumOff val="40000"/>
                  </a:schemeClr>
                </a:solidFill>
              </a:rPr>
              <a:t> will get you started</a:t>
            </a:r>
            <a:r>
              <a:rPr lang="en-US" sz="1200" i="1" dirty="0" smtClean="0"/>
              <a:t>.</a:t>
            </a:r>
          </a:p>
          <a:p>
            <a:r>
              <a:rPr lang="en-US" sz="1200" i="1" dirty="0" smtClean="0"/>
              <a:t>Add data layers as needed.</a:t>
            </a:r>
          </a:p>
          <a:p>
            <a:r>
              <a:rPr lang="en-US" sz="1200" i="1" dirty="0" smtClean="0"/>
              <a:t>Configure layers, label, etc.</a:t>
            </a:r>
          </a:p>
          <a:p>
            <a:r>
              <a:rPr lang="en-US" sz="1200" i="1" dirty="0" smtClean="0"/>
              <a:t>This is your map set template.</a:t>
            </a:r>
          </a:p>
          <a:p>
            <a:r>
              <a:rPr lang="en-US" sz="1200" i="1" dirty="0" smtClean="0"/>
              <a:t>You can create as many templates like this as you need. </a:t>
            </a:r>
          </a:p>
          <a:p>
            <a:r>
              <a:rPr lang="en-US" sz="1200" i="1" dirty="0" smtClean="0"/>
              <a:t>The reason is that the Element Name field of elements like text, date, time, title, author, etc. will be captured by the script to locate where to insert data programmatically. Here I have my city format map, with locator and scaled views. Another map set could be made from the locator map layout (lower right).</a:t>
            </a:r>
          </a:p>
          <a:p>
            <a:endParaRPr lang="en-US" sz="1200" dirty="0"/>
          </a:p>
        </p:txBody>
      </p:sp>
      <p:sp>
        <p:nvSpPr>
          <p:cNvPr id="5" name="TextBox 4"/>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533400" y="1600200"/>
            <a:ext cx="5410200" cy="4744719"/>
          </a:xfrm>
          <a:prstGeom prst="rect">
            <a:avLst/>
          </a:prstGeom>
          <a:noFill/>
          <a:ln w="9525">
            <a:noFill/>
            <a:miter lim="800000"/>
            <a:headEnd/>
            <a:tailEnd/>
          </a:ln>
        </p:spPr>
      </p:pic>
      <p:sp>
        <p:nvSpPr>
          <p:cNvPr id="5" name="TextBox 4"/>
          <p:cNvSpPr txBox="1"/>
          <p:nvPr/>
        </p:nvSpPr>
        <p:spPr>
          <a:xfrm>
            <a:off x="6096000" y="1524000"/>
            <a:ext cx="2667000" cy="1846659"/>
          </a:xfrm>
          <a:prstGeom prst="rect">
            <a:avLst/>
          </a:prstGeom>
          <a:noFill/>
        </p:spPr>
        <p:txBody>
          <a:bodyPr wrap="square" rtlCol="0">
            <a:spAutoFit/>
          </a:bodyPr>
          <a:lstStyle/>
          <a:p>
            <a:r>
              <a:rPr lang="en-US" sz="1400" i="1" dirty="0" smtClean="0">
                <a:solidFill>
                  <a:schemeClr val="tx2">
                    <a:lumMod val="60000"/>
                    <a:lumOff val="40000"/>
                  </a:schemeClr>
                </a:solidFill>
              </a:rPr>
              <a:t>Within </a:t>
            </a:r>
            <a:r>
              <a:rPr lang="en-US" sz="1400" i="1" dirty="0" err="1" smtClean="0">
                <a:solidFill>
                  <a:schemeClr val="tx2">
                    <a:lumMod val="60000"/>
                    <a:lumOff val="40000"/>
                  </a:schemeClr>
                </a:solidFill>
              </a:rPr>
              <a:t>ArcMap</a:t>
            </a:r>
            <a:r>
              <a:rPr lang="en-US" sz="1400" i="1" dirty="0" smtClean="0">
                <a:solidFill>
                  <a:schemeClr val="tx2">
                    <a:lumMod val="60000"/>
                    <a:lumOff val="40000"/>
                  </a:schemeClr>
                </a:solidFill>
              </a:rPr>
              <a:t> 10.0, you have access to the mapping module through the use of the </a:t>
            </a:r>
            <a:r>
              <a:rPr lang="en-US" sz="1400" i="1" dirty="0" err="1" smtClean="0">
                <a:solidFill>
                  <a:schemeClr val="tx2">
                    <a:lumMod val="60000"/>
                    <a:lumOff val="40000"/>
                  </a:schemeClr>
                </a:solidFill>
              </a:rPr>
              <a:t>ArcToolbox</a:t>
            </a:r>
            <a:r>
              <a:rPr lang="en-US" sz="1200" i="1" dirty="0" smtClean="0">
                <a:solidFill>
                  <a:schemeClr val="tx2">
                    <a:lumMod val="60000"/>
                    <a:lumOff val="40000"/>
                  </a:schemeClr>
                </a:solidFill>
              </a:rPr>
              <a:t>. </a:t>
            </a:r>
            <a:endParaRPr lang="en-US" sz="1200" i="1" dirty="0">
              <a:solidFill>
                <a:schemeClr val="tx2">
                  <a:lumMod val="60000"/>
                  <a:lumOff val="40000"/>
                </a:schemeClr>
              </a:solidFill>
            </a:endParaRPr>
          </a:p>
          <a:p>
            <a:r>
              <a:rPr lang="en-US" sz="1200" i="1" dirty="0" smtClean="0"/>
              <a:t>Here is where you locate the geoprocessing functions necessary to use to accomplish specific tasks</a:t>
            </a:r>
            <a:r>
              <a:rPr lang="en-US" sz="1200" dirty="0" smtClean="0"/>
              <a:t>.  </a:t>
            </a:r>
            <a:r>
              <a:rPr lang="en-US" sz="1200" i="1" dirty="0" smtClean="0"/>
              <a:t>A detailed explanation on the tool’s usage, help and sample code are always available in the Desktop help or online.</a:t>
            </a:r>
            <a:endParaRPr lang="en-US" sz="1200" i="1" dirty="0"/>
          </a:p>
        </p:txBody>
      </p:sp>
      <p:sp>
        <p:nvSpPr>
          <p:cNvPr id="6" name="TextBox 5"/>
          <p:cNvSpPr txBox="1"/>
          <p:nvPr/>
        </p:nvSpPr>
        <p:spPr>
          <a:xfrm>
            <a:off x="228600" y="304800"/>
            <a:ext cx="8763000" cy="892552"/>
          </a:xfrm>
          <a:prstGeom prst="rect">
            <a:avLst/>
          </a:prstGeom>
          <a:noFill/>
        </p:spPr>
        <p:txBody>
          <a:bodyPr wrap="square" rtlCol="0">
            <a:spAutoFit/>
          </a:bodyPr>
          <a:lstStyle/>
          <a:p>
            <a:r>
              <a:rPr lang="en-US" dirty="0" err="1" smtClean="0">
                <a:solidFill>
                  <a:schemeClr val="tx2">
                    <a:lumMod val="60000"/>
                    <a:lumOff val="40000"/>
                  </a:schemeClr>
                </a:solidFill>
              </a:rPr>
              <a:t>ArcMap</a:t>
            </a:r>
            <a:r>
              <a:rPr lang="en-US" dirty="0" smtClean="0">
                <a:solidFill>
                  <a:schemeClr val="tx2">
                    <a:lumMod val="60000"/>
                    <a:lumOff val="40000"/>
                  </a:schemeClr>
                </a:solidFill>
              </a:rPr>
              <a:t> has a geoprocessing toolbox, called </a:t>
            </a:r>
            <a:r>
              <a:rPr lang="en-US" dirty="0" err="1" smtClean="0">
                <a:solidFill>
                  <a:schemeClr val="tx2">
                    <a:lumMod val="60000"/>
                    <a:lumOff val="40000"/>
                  </a:schemeClr>
                </a:solidFill>
              </a:rPr>
              <a:t>ArcToolbox</a:t>
            </a:r>
            <a:r>
              <a:rPr lang="en-US" dirty="0" smtClean="0">
                <a:solidFill>
                  <a:schemeClr val="tx2">
                    <a:lumMod val="60000"/>
                    <a:lumOff val="40000"/>
                  </a:schemeClr>
                </a:solidFill>
              </a:rPr>
              <a:t>, that contains a great number of functions you can use.</a:t>
            </a:r>
          </a:p>
          <a:p>
            <a:r>
              <a:rPr lang="en-US" sz="1600" dirty="0" smtClean="0"/>
              <a:t>There you will also find help on each tool and sample python code you can use in your projects.</a:t>
            </a:r>
            <a:endParaRPr lang="en-US" sz="1600" dirty="0">
              <a:solidFill>
                <a:schemeClr val="tx2">
                  <a:lumMod val="60000"/>
                  <a:lumOff val="40000"/>
                </a:schemeClr>
              </a:solidFill>
            </a:endParaRPr>
          </a:p>
        </p:txBody>
      </p:sp>
      <p:sp>
        <p:nvSpPr>
          <p:cNvPr id="8" name="Rectangular Callout 7"/>
          <p:cNvSpPr/>
          <p:nvPr/>
        </p:nvSpPr>
        <p:spPr>
          <a:xfrm>
            <a:off x="6019800" y="3657600"/>
            <a:ext cx="2743200" cy="2286000"/>
          </a:xfrm>
          <a:prstGeom prst="wedgeRectCallout">
            <a:avLst>
              <a:gd name="adj1" fmla="val -92541"/>
              <a:gd name="adj2" fmla="val 353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Here’s the create file </a:t>
            </a:r>
            <a:r>
              <a:rPr lang="en-US" dirty="0" err="1" smtClean="0"/>
              <a:t>geodatabase</a:t>
            </a:r>
            <a:r>
              <a:rPr lang="en-US" dirty="0" smtClean="0"/>
              <a:t> function. My project requires a file </a:t>
            </a:r>
            <a:r>
              <a:rPr lang="en-US" dirty="0" err="1" smtClean="0"/>
              <a:t>geodatabase</a:t>
            </a:r>
            <a:r>
              <a:rPr lang="en-US" dirty="0" smtClean="0"/>
              <a:t>. The basic script I used to create it is included here, in the example code.</a:t>
            </a:r>
            <a:endParaRPr lang="en-US" dirty="0"/>
          </a:p>
        </p:txBody>
      </p:sp>
      <p:sp>
        <p:nvSpPr>
          <p:cNvPr id="7" name="Rectangle 6"/>
          <p:cNvSpPr/>
          <p:nvPr/>
        </p:nvSpPr>
        <p:spPr>
          <a:xfrm>
            <a:off x="8118078" y="0"/>
            <a:ext cx="1025922" cy="369332"/>
          </a:xfrm>
          <a:prstGeom prst="rect">
            <a:avLst/>
          </a:prstGeom>
        </p:spPr>
        <p:txBody>
          <a:bodyPr wrap="none">
            <a:spAutoFit/>
          </a:bodyPr>
          <a:lstStyle/>
          <a:p>
            <a:r>
              <a:rPr lang="en-US" dirty="0" smtClean="0">
                <a:hlinkClick r:id="rId3" action="ppaction://hlinksldjump"/>
              </a:rPr>
              <a:t>Contents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ampletool.PNG"/>
          <p:cNvPicPr>
            <a:picLocks noChangeAspect="1"/>
          </p:cNvPicPr>
          <p:nvPr/>
        </p:nvPicPr>
        <p:blipFill>
          <a:blip r:embed="rId2" cstate="print"/>
          <a:stretch>
            <a:fillRect/>
          </a:stretch>
        </p:blipFill>
        <p:spPr>
          <a:xfrm>
            <a:off x="762000" y="990600"/>
            <a:ext cx="4541325" cy="2133600"/>
          </a:xfrm>
          <a:prstGeom prst="rect">
            <a:avLst/>
          </a:prstGeom>
        </p:spPr>
      </p:pic>
      <p:sp>
        <p:nvSpPr>
          <p:cNvPr id="3" name="TextBox 2"/>
          <p:cNvSpPr txBox="1"/>
          <p:nvPr/>
        </p:nvSpPr>
        <p:spPr>
          <a:xfrm>
            <a:off x="381000" y="304800"/>
            <a:ext cx="8220135" cy="369332"/>
          </a:xfrm>
          <a:prstGeom prst="rect">
            <a:avLst/>
          </a:prstGeom>
          <a:noFill/>
        </p:spPr>
        <p:txBody>
          <a:bodyPr wrap="none" rtlCol="0">
            <a:spAutoFit/>
          </a:bodyPr>
          <a:lstStyle/>
          <a:p>
            <a:r>
              <a:rPr lang="en-US" dirty="0" smtClean="0">
                <a:solidFill>
                  <a:schemeClr val="tx2">
                    <a:lumMod val="60000"/>
                    <a:lumOff val="40000"/>
                  </a:schemeClr>
                </a:solidFill>
              </a:rPr>
              <a:t>For example, you can use a tool (geoprocessing function) to create a file </a:t>
            </a:r>
            <a:r>
              <a:rPr lang="en-US" dirty="0" err="1" smtClean="0">
                <a:solidFill>
                  <a:schemeClr val="tx2">
                    <a:lumMod val="60000"/>
                    <a:lumOff val="40000"/>
                  </a:schemeClr>
                </a:solidFill>
              </a:rPr>
              <a:t>geodatabase</a:t>
            </a:r>
            <a:r>
              <a:rPr lang="en-US" dirty="0" smtClean="0">
                <a:solidFill>
                  <a:schemeClr val="tx2">
                    <a:lumMod val="60000"/>
                    <a:lumOff val="40000"/>
                  </a:schemeClr>
                </a:solidFill>
              </a:rPr>
              <a:t>.</a:t>
            </a:r>
            <a:endParaRPr lang="en-US" dirty="0">
              <a:solidFill>
                <a:schemeClr val="tx2">
                  <a:lumMod val="60000"/>
                  <a:lumOff val="40000"/>
                </a:schemeClr>
              </a:solidFill>
            </a:endParaRPr>
          </a:p>
        </p:txBody>
      </p:sp>
      <p:pic>
        <p:nvPicPr>
          <p:cNvPr id="4" name="Picture 3" descr="toolhelp.PNG"/>
          <p:cNvPicPr>
            <a:picLocks noChangeAspect="1"/>
          </p:cNvPicPr>
          <p:nvPr/>
        </p:nvPicPr>
        <p:blipFill>
          <a:blip r:embed="rId3" cstate="print"/>
          <a:stretch>
            <a:fillRect/>
          </a:stretch>
        </p:blipFill>
        <p:spPr>
          <a:xfrm>
            <a:off x="4114800" y="3478954"/>
            <a:ext cx="4724400" cy="3144359"/>
          </a:xfrm>
          <a:prstGeom prst="rect">
            <a:avLst/>
          </a:prstGeom>
        </p:spPr>
      </p:pic>
      <p:sp>
        <p:nvSpPr>
          <p:cNvPr id="5" name="TextBox 4"/>
          <p:cNvSpPr txBox="1"/>
          <p:nvPr/>
        </p:nvSpPr>
        <p:spPr>
          <a:xfrm>
            <a:off x="5562600" y="1143000"/>
            <a:ext cx="3440494" cy="1200329"/>
          </a:xfrm>
          <a:prstGeom prst="rect">
            <a:avLst/>
          </a:prstGeom>
          <a:noFill/>
        </p:spPr>
        <p:txBody>
          <a:bodyPr wrap="none" rtlCol="0">
            <a:spAutoFit/>
          </a:bodyPr>
          <a:lstStyle/>
          <a:p>
            <a:r>
              <a:rPr lang="en-US" sz="1200" i="1" dirty="0" smtClean="0"/>
              <a:t>Many tools are as simple to use as this.</a:t>
            </a:r>
          </a:p>
          <a:p>
            <a:r>
              <a:rPr lang="en-US" sz="1200" i="1" dirty="0" smtClean="0"/>
              <a:t>Populate the dialog boxes with the required</a:t>
            </a:r>
          </a:p>
          <a:p>
            <a:r>
              <a:rPr lang="en-US" sz="1200" i="1" dirty="0" smtClean="0"/>
              <a:t>information and click ‘OK’. This tool requires a</a:t>
            </a:r>
          </a:p>
          <a:p>
            <a:r>
              <a:rPr lang="en-US" sz="1200" i="1" dirty="0" smtClean="0"/>
              <a:t>path to the location you want to use, a name </a:t>
            </a:r>
          </a:p>
          <a:p>
            <a:r>
              <a:rPr lang="en-US" sz="1200" i="1" dirty="0" smtClean="0"/>
              <a:t>for the file </a:t>
            </a:r>
            <a:r>
              <a:rPr lang="en-US" sz="1200" i="1" dirty="0" err="1" smtClean="0"/>
              <a:t>geodatabase</a:t>
            </a:r>
            <a:r>
              <a:rPr lang="en-US" sz="1200" i="1" dirty="0" smtClean="0"/>
              <a:t> and (optionally) the version </a:t>
            </a:r>
          </a:p>
          <a:p>
            <a:r>
              <a:rPr lang="en-US" sz="1200" i="1" dirty="0" smtClean="0"/>
              <a:t>of </a:t>
            </a:r>
            <a:r>
              <a:rPr lang="en-US" sz="1200" i="1" dirty="0" err="1" smtClean="0"/>
              <a:t>ArcMap</a:t>
            </a:r>
            <a:r>
              <a:rPr lang="en-US" sz="1200" i="1" dirty="0" smtClean="0"/>
              <a:t> you want to be compatible with.</a:t>
            </a:r>
            <a:endParaRPr lang="en-US" sz="1200" i="1" dirty="0"/>
          </a:p>
        </p:txBody>
      </p:sp>
      <p:sp>
        <p:nvSpPr>
          <p:cNvPr id="6" name="TextBox 5"/>
          <p:cNvSpPr txBox="1"/>
          <p:nvPr/>
        </p:nvSpPr>
        <p:spPr>
          <a:xfrm>
            <a:off x="914400" y="4038600"/>
            <a:ext cx="2514600" cy="1754326"/>
          </a:xfrm>
          <a:prstGeom prst="rect">
            <a:avLst/>
          </a:prstGeom>
          <a:noFill/>
        </p:spPr>
        <p:txBody>
          <a:bodyPr wrap="square" rtlCol="0">
            <a:spAutoFit/>
          </a:bodyPr>
          <a:lstStyle/>
          <a:p>
            <a:r>
              <a:rPr lang="en-US" sz="1200" i="1" dirty="0" smtClean="0"/>
              <a:t>If you have difficulty getting the function to work as anticipated, click on the ‘Tool Help’. Information  is available in the help system. More information can be obtained online from many sources, including ESRI @</a:t>
            </a:r>
          </a:p>
          <a:p>
            <a:r>
              <a:rPr lang="en-US" sz="1200" i="1" dirty="0" smtClean="0">
                <a:hlinkClick r:id="rId4"/>
              </a:rPr>
              <a:t>http://help.arcgis.com/en/arcgisdesktop/10.0/help/index.html</a:t>
            </a:r>
            <a:r>
              <a:rPr lang="en-US" sz="1200" i="1" dirty="0" smtClean="0"/>
              <a:t>. Try the Professional Library.</a:t>
            </a:r>
            <a:endParaRPr lang="en-US" sz="1200" i="1" dirty="0"/>
          </a:p>
        </p:txBody>
      </p:sp>
      <p:sp>
        <p:nvSpPr>
          <p:cNvPr id="7" name="TextBox 6"/>
          <p:cNvSpPr txBox="1"/>
          <p:nvPr/>
        </p:nvSpPr>
        <p:spPr>
          <a:xfrm>
            <a:off x="685800" y="3581400"/>
            <a:ext cx="2584682" cy="369332"/>
          </a:xfrm>
          <a:prstGeom prst="rect">
            <a:avLst/>
          </a:prstGeom>
          <a:noFill/>
        </p:spPr>
        <p:txBody>
          <a:bodyPr wrap="none" rtlCol="0">
            <a:spAutoFit/>
          </a:bodyPr>
          <a:lstStyle/>
          <a:p>
            <a:r>
              <a:rPr lang="en-US" dirty="0" smtClean="0">
                <a:solidFill>
                  <a:schemeClr val="tx2">
                    <a:lumMod val="60000"/>
                    <a:lumOff val="40000"/>
                  </a:schemeClr>
                </a:solidFill>
              </a:rPr>
              <a:t>Help for </a:t>
            </a:r>
            <a:r>
              <a:rPr lang="en-US" dirty="0" err="1" smtClean="0">
                <a:solidFill>
                  <a:schemeClr val="tx2">
                    <a:lumMod val="60000"/>
                    <a:lumOff val="40000"/>
                  </a:schemeClr>
                </a:solidFill>
              </a:rPr>
              <a:t>ArcMap</a:t>
            </a:r>
            <a:r>
              <a:rPr lang="en-US" dirty="0" smtClean="0">
                <a:solidFill>
                  <a:schemeClr val="tx2">
                    <a:lumMod val="60000"/>
                    <a:lumOff val="40000"/>
                  </a:schemeClr>
                </a:solidFill>
              </a:rPr>
              <a:t> scripting</a:t>
            </a:r>
            <a:endParaRPr lang="en-US" dirty="0">
              <a:solidFill>
                <a:schemeClr val="tx2">
                  <a:lumMod val="60000"/>
                  <a:lumOff val="40000"/>
                </a:schemeClr>
              </a:solidFill>
            </a:endParaRPr>
          </a:p>
        </p:txBody>
      </p:sp>
      <p:sp>
        <p:nvSpPr>
          <p:cNvPr id="8" name="Rectangular Callout 7"/>
          <p:cNvSpPr/>
          <p:nvPr/>
        </p:nvSpPr>
        <p:spPr>
          <a:xfrm>
            <a:off x="2743200" y="5715000"/>
            <a:ext cx="1371600" cy="533400"/>
          </a:xfrm>
          <a:prstGeom prst="wedgeRectCallout">
            <a:avLst>
              <a:gd name="adj1" fmla="val 157834"/>
              <a:gd name="adj2" fmla="val -196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Help is right here</a:t>
            </a:r>
            <a:endParaRPr lang="en-US" dirty="0"/>
          </a:p>
        </p:txBody>
      </p:sp>
      <p:sp>
        <p:nvSpPr>
          <p:cNvPr id="9" name="Rectangular Callout 8"/>
          <p:cNvSpPr/>
          <p:nvPr/>
        </p:nvSpPr>
        <p:spPr>
          <a:xfrm>
            <a:off x="6400800" y="2514600"/>
            <a:ext cx="1981200" cy="838200"/>
          </a:xfrm>
          <a:prstGeom prst="wedgeRectCallout">
            <a:avLst>
              <a:gd name="adj1" fmla="val 18325"/>
              <a:gd name="adj2" fmla="val 298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Example code is here at the page bottom</a:t>
            </a:r>
            <a:endParaRPr lang="en-US" dirty="0"/>
          </a:p>
        </p:txBody>
      </p:sp>
      <p:sp>
        <p:nvSpPr>
          <p:cNvPr id="10" name="TextBox 9"/>
          <p:cNvSpPr txBox="1"/>
          <p:nvPr/>
        </p:nvSpPr>
        <p:spPr>
          <a:xfrm>
            <a:off x="8118078" y="0"/>
            <a:ext cx="1025922" cy="369332"/>
          </a:xfrm>
          <a:prstGeom prst="rect">
            <a:avLst/>
          </a:prstGeom>
          <a:noFill/>
        </p:spPr>
        <p:txBody>
          <a:bodyPr wrap="none" rtlCol="0">
            <a:spAutoFit/>
          </a:bodyPr>
          <a:lstStyle/>
          <a:p>
            <a:r>
              <a:rPr lang="en-US" dirty="0" smtClean="0">
                <a:hlinkClick r:id="rId5" action="ppaction://hlinksldjump"/>
              </a:rPr>
              <a:t>Contents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5400" y="1295400"/>
            <a:ext cx="3124200" cy="1815882"/>
          </a:xfrm>
          <a:prstGeom prst="rect">
            <a:avLst/>
          </a:prstGeom>
          <a:noFill/>
        </p:spPr>
        <p:txBody>
          <a:bodyPr wrap="square" rtlCol="0">
            <a:spAutoFit/>
          </a:bodyPr>
          <a:lstStyle/>
          <a:p>
            <a:r>
              <a:rPr lang="en-US" sz="1400" i="1" dirty="0" smtClean="0">
                <a:solidFill>
                  <a:schemeClr val="tx2">
                    <a:lumMod val="60000"/>
                    <a:lumOff val="40000"/>
                  </a:schemeClr>
                </a:solidFill>
              </a:rPr>
              <a:t>Many geoprocessing tasks can be implemented using the Model Builder</a:t>
            </a:r>
            <a:r>
              <a:rPr lang="en-US" sz="1200" i="1" dirty="0" smtClean="0"/>
              <a:t>. Open a Model Builder window and drag a tool from the </a:t>
            </a:r>
            <a:r>
              <a:rPr lang="en-US" sz="1200" i="1" dirty="0" err="1" smtClean="0"/>
              <a:t>ArcToolbox</a:t>
            </a:r>
            <a:r>
              <a:rPr lang="en-US" sz="1200" i="1" dirty="0" smtClean="0"/>
              <a:t> into the window and  release the mouse. You are ready to start using the function to do its task. Double-click on the geoprocessing task (generally the rectangular element with the small hammer icon) and fill in the required information.</a:t>
            </a:r>
            <a:endParaRPr lang="en-US" sz="1200" i="1" dirty="0"/>
          </a:p>
        </p:txBody>
      </p:sp>
      <p:pic>
        <p:nvPicPr>
          <p:cNvPr id="3" name="Picture 2" descr="createfgdb.PNG"/>
          <p:cNvPicPr>
            <a:picLocks noChangeAspect="1"/>
          </p:cNvPicPr>
          <p:nvPr/>
        </p:nvPicPr>
        <p:blipFill>
          <a:blip r:embed="rId2" cstate="print"/>
          <a:stretch>
            <a:fillRect/>
          </a:stretch>
        </p:blipFill>
        <p:spPr>
          <a:xfrm>
            <a:off x="381000" y="990600"/>
            <a:ext cx="4295775" cy="2649215"/>
          </a:xfrm>
          <a:prstGeom prst="rect">
            <a:avLst/>
          </a:prstGeom>
        </p:spPr>
      </p:pic>
      <p:sp>
        <p:nvSpPr>
          <p:cNvPr id="5" name="TextBox 4"/>
          <p:cNvSpPr txBox="1"/>
          <p:nvPr/>
        </p:nvSpPr>
        <p:spPr>
          <a:xfrm>
            <a:off x="304800" y="228600"/>
            <a:ext cx="5983305" cy="369332"/>
          </a:xfrm>
          <a:prstGeom prst="rect">
            <a:avLst/>
          </a:prstGeom>
          <a:noFill/>
        </p:spPr>
        <p:txBody>
          <a:bodyPr wrap="none" rtlCol="0">
            <a:spAutoFit/>
          </a:bodyPr>
          <a:lstStyle/>
          <a:p>
            <a:r>
              <a:rPr lang="en-US" dirty="0" err="1" smtClean="0">
                <a:solidFill>
                  <a:schemeClr val="tx2">
                    <a:lumMod val="60000"/>
                    <a:lumOff val="40000"/>
                  </a:schemeClr>
                </a:solidFill>
              </a:rPr>
              <a:t>ArcMap</a:t>
            </a:r>
            <a:r>
              <a:rPr lang="en-US" dirty="0" smtClean="0">
                <a:solidFill>
                  <a:schemeClr val="tx2">
                    <a:lumMod val="60000"/>
                    <a:lumOff val="40000"/>
                  </a:schemeClr>
                </a:solidFill>
              </a:rPr>
              <a:t> has a Model Builder to help you develop your script.</a:t>
            </a:r>
            <a:endParaRPr lang="en-US" dirty="0">
              <a:solidFill>
                <a:schemeClr val="tx2">
                  <a:lumMod val="60000"/>
                  <a:lumOff val="40000"/>
                </a:schemeClr>
              </a:solidFill>
            </a:endParaRPr>
          </a:p>
        </p:txBody>
      </p:sp>
      <p:pic>
        <p:nvPicPr>
          <p:cNvPr id="2050" name="Picture 2"/>
          <p:cNvPicPr>
            <a:picLocks noChangeAspect="1" noChangeArrowheads="1"/>
          </p:cNvPicPr>
          <p:nvPr/>
        </p:nvPicPr>
        <p:blipFill>
          <a:blip r:embed="rId3" cstate="print"/>
          <a:srcRect/>
          <a:stretch>
            <a:fillRect/>
          </a:stretch>
        </p:blipFill>
        <p:spPr bwMode="auto">
          <a:xfrm>
            <a:off x="4343400" y="4114800"/>
            <a:ext cx="4419600" cy="2448358"/>
          </a:xfrm>
          <a:prstGeom prst="rect">
            <a:avLst/>
          </a:prstGeom>
          <a:noFill/>
          <a:ln w="9525">
            <a:noFill/>
            <a:miter lim="800000"/>
            <a:headEnd/>
            <a:tailEnd/>
          </a:ln>
        </p:spPr>
      </p:pic>
      <p:sp>
        <p:nvSpPr>
          <p:cNvPr id="7" name="TextBox 6"/>
          <p:cNvSpPr txBox="1"/>
          <p:nvPr/>
        </p:nvSpPr>
        <p:spPr>
          <a:xfrm>
            <a:off x="304800" y="4114800"/>
            <a:ext cx="3886200" cy="2616101"/>
          </a:xfrm>
          <a:prstGeom prst="rect">
            <a:avLst/>
          </a:prstGeom>
          <a:noFill/>
        </p:spPr>
        <p:txBody>
          <a:bodyPr wrap="square" rtlCol="0">
            <a:spAutoFit/>
          </a:bodyPr>
          <a:lstStyle/>
          <a:p>
            <a:r>
              <a:rPr lang="en-US" sz="1400" i="1" dirty="0" smtClean="0">
                <a:solidFill>
                  <a:schemeClr val="tx2">
                    <a:lumMod val="60000"/>
                    <a:lumOff val="40000"/>
                  </a:schemeClr>
                </a:solidFill>
              </a:rPr>
              <a:t>The tasks you have designed using the modeling tool can be executed, and then SAVED to a Python language script for you. </a:t>
            </a:r>
            <a:r>
              <a:rPr lang="en-US" sz="1400" i="1" dirty="0" err="1" smtClean="0">
                <a:solidFill>
                  <a:schemeClr val="tx2">
                    <a:lumMod val="60000"/>
                    <a:lumOff val="40000"/>
                  </a:schemeClr>
                </a:solidFill>
              </a:rPr>
              <a:t>ArcMap</a:t>
            </a:r>
            <a:r>
              <a:rPr lang="en-US" sz="1400" i="1" dirty="0" smtClean="0">
                <a:solidFill>
                  <a:schemeClr val="tx2">
                    <a:lumMod val="60000"/>
                    <a:lumOff val="40000"/>
                  </a:schemeClr>
                </a:solidFill>
              </a:rPr>
              <a:t> writes the code.</a:t>
            </a:r>
          </a:p>
          <a:p>
            <a:r>
              <a:rPr lang="en-US" sz="1400" i="1" dirty="0" smtClean="0">
                <a:solidFill>
                  <a:schemeClr val="tx2">
                    <a:lumMod val="60000"/>
                    <a:lumOff val="40000"/>
                  </a:schemeClr>
                </a:solidFill>
              </a:rPr>
              <a:t> </a:t>
            </a:r>
            <a:r>
              <a:rPr lang="en-US" sz="1200" i="1" dirty="0" smtClean="0"/>
              <a:t>You can design, test, debug and generate much of your script using this single tool. You can limit tasks - that </a:t>
            </a:r>
            <a:r>
              <a:rPr lang="en-US" sz="1200" i="1" dirty="0" err="1" smtClean="0"/>
              <a:t>uncomplicates</a:t>
            </a:r>
            <a:r>
              <a:rPr lang="en-US" sz="1200" i="1" dirty="0" smtClean="0"/>
              <a:t> things a bit. This feature allows for rapid development of your script in easy to handle pieces. With the code running this way, you might say, the model builder helps to debug.  The code is limited, very focused, and the errors are handed to you. I generally used this method throughout the semester to try out geoprocessing functions I am unfamiliar with and to create my project a piece at a time.</a:t>
            </a:r>
            <a:endParaRPr lang="en-US" sz="1200" i="1" dirty="0"/>
          </a:p>
        </p:txBody>
      </p:sp>
      <p:sp>
        <p:nvSpPr>
          <p:cNvPr id="8" name="TextBox 7"/>
          <p:cNvSpPr txBox="1"/>
          <p:nvPr/>
        </p:nvSpPr>
        <p:spPr>
          <a:xfrm>
            <a:off x="8118078" y="0"/>
            <a:ext cx="1025922" cy="369332"/>
          </a:xfrm>
          <a:prstGeom prst="rect">
            <a:avLst/>
          </a:prstGeom>
          <a:noFill/>
        </p:spPr>
        <p:txBody>
          <a:bodyPr wrap="none" rtlCol="0">
            <a:spAutoFit/>
          </a:bodyPr>
          <a:lstStyle/>
          <a:p>
            <a:r>
              <a:rPr lang="en-US" dirty="0" smtClean="0">
                <a:hlinkClick r:id="rId4" action="ppaction://hlinksldjump"/>
              </a:rPr>
              <a:t>Contents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amplecode.PNG"/>
          <p:cNvPicPr>
            <a:picLocks noChangeAspect="1"/>
          </p:cNvPicPr>
          <p:nvPr/>
        </p:nvPicPr>
        <p:blipFill>
          <a:blip r:embed="rId2" cstate="print"/>
          <a:stretch>
            <a:fillRect/>
          </a:stretch>
        </p:blipFill>
        <p:spPr>
          <a:xfrm>
            <a:off x="1447800" y="1143000"/>
            <a:ext cx="5715000" cy="3845248"/>
          </a:xfrm>
          <a:prstGeom prst="rect">
            <a:avLst/>
          </a:prstGeom>
        </p:spPr>
      </p:pic>
      <p:sp>
        <p:nvSpPr>
          <p:cNvPr id="3" name="TextBox 2"/>
          <p:cNvSpPr txBox="1"/>
          <p:nvPr/>
        </p:nvSpPr>
        <p:spPr>
          <a:xfrm>
            <a:off x="228600" y="228600"/>
            <a:ext cx="6625147" cy="646331"/>
          </a:xfrm>
          <a:prstGeom prst="rect">
            <a:avLst/>
          </a:prstGeom>
          <a:noFill/>
        </p:spPr>
        <p:txBody>
          <a:bodyPr wrap="none" rtlCol="0">
            <a:spAutoFit/>
          </a:bodyPr>
          <a:lstStyle/>
          <a:p>
            <a:r>
              <a:rPr lang="en-US" dirty="0" smtClean="0">
                <a:solidFill>
                  <a:schemeClr val="tx2">
                    <a:lumMod val="60000"/>
                    <a:lumOff val="40000"/>
                  </a:schemeClr>
                </a:solidFill>
              </a:rPr>
              <a:t>You can find example code in many of the tool help pages to get you </a:t>
            </a:r>
          </a:p>
          <a:p>
            <a:r>
              <a:rPr lang="en-US" dirty="0" smtClean="0">
                <a:solidFill>
                  <a:schemeClr val="tx2">
                    <a:lumMod val="60000"/>
                    <a:lumOff val="40000"/>
                  </a:schemeClr>
                </a:solidFill>
              </a:rPr>
              <a:t>experimenting with geoprocessing code quickly.</a:t>
            </a:r>
            <a:endParaRPr lang="en-US" dirty="0">
              <a:solidFill>
                <a:schemeClr val="tx2">
                  <a:lumMod val="60000"/>
                  <a:lumOff val="40000"/>
                </a:schemeClr>
              </a:solidFill>
            </a:endParaRPr>
          </a:p>
        </p:txBody>
      </p:sp>
      <p:sp>
        <p:nvSpPr>
          <p:cNvPr id="4" name="TextBox 3"/>
          <p:cNvSpPr txBox="1"/>
          <p:nvPr/>
        </p:nvSpPr>
        <p:spPr>
          <a:xfrm>
            <a:off x="1143000" y="5334000"/>
            <a:ext cx="6477000" cy="830997"/>
          </a:xfrm>
          <a:prstGeom prst="rect">
            <a:avLst/>
          </a:prstGeom>
          <a:noFill/>
        </p:spPr>
        <p:txBody>
          <a:bodyPr wrap="square" rtlCol="0">
            <a:spAutoFit/>
          </a:bodyPr>
          <a:lstStyle/>
          <a:p>
            <a:r>
              <a:rPr lang="en-US" sz="1200" i="1" dirty="0" smtClean="0"/>
              <a:t>You can cut and paste this code directly into a text editor. You will likely need to change some of the values to suit your system. For instance, change the paths to point to the location you want your </a:t>
            </a:r>
            <a:r>
              <a:rPr lang="en-US" sz="1200" i="1" dirty="0" err="1" smtClean="0"/>
              <a:t>geodatabase</a:t>
            </a:r>
            <a:r>
              <a:rPr lang="en-US" sz="1200" i="1" dirty="0" smtClean="0"/>
              <a:t> to reside in.</a:t>
            </a:r>
          </a:p>
          <a:p>
            <a:endParaRPr lang="en-US" sz="1200" i="1" dirty="0"/>
          </a:p>
        </p:txBody>
      </p:sp>
      <p:sp>
        <p:nvSpPr>
          <p:cNvPr id="5" name="TextBox 4"/>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7942624" cy="646331"/>
          </a:xfrm>
          <a:prstGeom prst="rect">
            <a:avLst/>
          </a:prstGeom>
          <a:noFill/>
        </p:spPr>
        <p:txBody>
          <a:bodyPr wrap="none" rtlCol="0">
            <a:spAutoFit/>
          </a:bodyPr>
          <a:lstStyle/>
          <a:p>
            <a:r>
              <a:rPr lang="en-US" dirty="0" smtClean="0">
                <a:solidFill>
                  <a:schemeClr val="tx2">
                    <a:lumMod val="60000"/>
                    <a:lumOff val="40000"/>
                  </a:schemeClr>
                </a:solidFill>
              </a:rPr>
              <a:t>With the Python language script created by the Model Builder, or one of your own,</a:t>
            </a:r>
          </a:p>
          <a:p>
            <a:r>
              <a:rPr lang="en-US" dirty="0" smtClean="0">
                <a:solidFill>
                  <a:schemeClr val="tx2">
                    <a:lumMod val="60000"/>
                    <a:lumOff val="40000"/>
                  </a:schemeClr>
                </a:solidFill>
              </a:rPr>
              <a:t>you can </a:t>
            </a:r>
            <a:r>
              <a:rPr lang="en-US" dirty="0" smtClean="0">
                <a:solidFill>
                  <a:schemeClr val="tx2">
                    <a:lumMod val="60000"/>
                    <a:lumOff val="40000"/>
                  </a:schemeClr>
                </a:solidFill>
              </a:rPr>
              <a:t>begin modifying the code using IDLE, or an editor of your choosing. </a:t>
            </a:r>
            <a:endParaRPr lang="en-US" dirty="0">
              <a:solidFill>
                <a:schemeClr val="tx2">
                  <a:lumMod val="60000"/>
                  <a:lumOff val="40000"/>
                </a:schemeClr>
              </a:solidFill>
            </a:endParaRPr>
          </a:p>
        </p:txBody>
      </p:sp>
      <p:pic>
        <p:nvPicPr>
          <p:cNvPr id="3" name="Picture 2" descr="sciteerror.PNG"/>
          <p:cNvPicPr>
            <a:picLocks noChangeAspect="1"/>
          </p:cNvPicPr>
          <p:nvPr/>
        </p:nvPicPr>
        <p:blipFill>
          <a:blip r:embed="rId2" cstate="print"/>
          <a:stretch>
            <a:fillRect/>
          </a:stretch>
        </p:blipFill>
        <p:spPr>
          <a:xfrm>
            <a:off x="152400" y="2743200"/>
            <a:ext cx="5715000" cy="3657600"/>
          </a:xfrm>
          <a:prstGeom prst="rect">
            <a:avLst/>
          </a:prstGeom>
        </p:spPr>
      </p:pic>
      <p:sp>
        <p:nvSpPr>
          <p:cNvPr id="4" name="TextBox 3"/>
          <p:cNvSpPr txBox="1"/>
          <p:nvPr/>
        </p:nvSpPr>
        <p:spPr>
          <a:xfrm>
            <a:off x="6019800" y="2667000"/>
            <a:ext cx="2819400" cy="3785652"/>
          </a:xfrm>
          <a:prstGeom prst="rect">
            <a:avLst/>
          </a:prstGeom>
          <a:noFill/>
        </p:spPr>
        <p:txBody>
          <a:bodyPr wrap="square" rtlCol="0">
            <a:spAutoFit/>
          </a:bodyPr>
          <a:lstStyle/>
          <a:p>
            <a:r>
              <a:rPr lang="en-US" sz="1200" i="1" dirty="0" smtClean="0"/>
              <a:t>This example script attempts to use geoprocessing functions to create a folder in a folder that doesn’t exist. The script is attempting to make a folder named ‘</a:t>
            </a:r>
            <a:r>
              <a:rPr lang="en-US" sz="1200" i="1" dirty="0" err="1" smtClean="0"/>
              <a:t>testfolder</a:t>
            </a:r>
            <a:r>
              <a:rPr lang="en-US" sz="1200" i="1" dirty="0" smtClean="0"/>
              <a:t>’ in a folder named ‘Maps’. The problem is that the folder ‘Maps’ doesn’t exist. Note the error message in the right pane of the editor. The yellow highlighted line (I clicked it) is explaining the error and the corresponding line of code where the error occurs, represented with the yellow dot in the line numbered margin of the left pane. By clicking on the error in the right pane, you can locate the error (or nearly). This is showing the details of the </a:t>
            </a:r>
            <a:r>
              <a:rPr lang="en-US" sz="1200" i="1" dirty="0" err="1" smtClean="0"/>
              <a:t>traceback</a:t>
            </a:r>
            <a:r>
              <a:rPr lang="en-US" sz="1200" i="1" dirty="0" smtClean="0"/>
              <a:t>. </a:t>
            </a:r>
          </a:p>
          <a:p>
            <a:r>
              <a:rPr lang="en-US" sz="1200" i="1" dirty="0" smtClean="0"/>
              <a:t>By naming the error that is thrown, (</a:t>
            </a:r>
            <a:r>
              <a:rPr lang="en-US" sz="1200" i="1" dirty="0" err="1" smtClean="0"/>
              <a:t>ExecuteError</a:t>
            </a:r>
            <a:r>
              <a:rPr lang="en-US" sz="1200" i="1" dirty="0" smtClean="0"/>
              <a:t>), the editor helps you. Now you can write an exception to catch it -  further simplifying and time saving. </a:t>
            </a:r>
            <a:endParaRPr lang="en-US" sz="1200" i="1" dirty="0"/>
          </a:p>
        </p:txBody>
      </p:sp>
      <p:sp>
        <p:nvSpPr>
          <p:cNvPr id="5" name="TextBox 4"/>
          <p:cNvSpPr txBox="1"/>
          <p:nvPr/>
        </p:nvSpPr>
        <p:spPr>
          <a:xfrm>
            <a:off x="304800" y="1371600"/>
            <a:ext cx="8229600" cy="1077218"/>
          </a:xfrm>
          <a:prstGeom prst="rect">
            <a:avLst/>
          </a:prstGeom>
          <a:noFill/>
        </p:spPr>
        <p:txBody>
          <a:bodyPr wrap="square" rtlCol="0">
            <a:spAutoFit/>
          </a:bodyPr>
          <a:lstStyle/>
          <a:p>
            <a:r>
              <a:rPr lang="en-US" sz="1600" dirty="0" smtClean="0"/>
              <a:t>You can use Python’s IDLE editor which works really well, or select an editor you prefer to run Python code. I like </a:t>
            </a:r>
            <a:r>
              <a:rPr lang="en-US" sz="1600" dirty="0" err="1" smtClean="0"/>
              <a:t>SciTE</a:t>
            </a:r>
            <a:r>
              <a:rPr lang="en-US" sz="1600" dirty="0" smtClean="0"/>
              <a:t>. </a:t>
            </a:r>
            <a:r>
              <a:rPr lang="en-US" sz="1600" dirty="0" smtClean="0">
                <a:hlinkClick r:id="rId3"/>
              </a:rPr>
              <a:t>http://www.scintilla.org/SciTEDownload.html</a:t>
            </a:r>
            <a:r>
              <a:rPr lang="en-US" sz="1600" dirty="0" smtClean="0"/>
              <a:t>. </a:t>
            </a:r>
          </a:p>
          <a:p>
            <a:r>
              <a:rPr lang="en-US" sz="1600" dirty="0" smtClean="0"/>
              <a:t>I think </a:t>
            </a:r>
            <a:r>
              <a:rPr lang="en-US" sz="1600" dirty="0" err="1" smtClean="0"/>
              <a:t>SciTE</a:t>
            </a:r>
            <a:r>
              <a:rPr lang="en-US" sz="1600" dirty="0" smtClean="0"/>
              <a:t> is worth using for the feature as shown below. Syntax checking is another great help. It helps me to troubleshoot my mistakes (and there are a lot of those!). Select Tools, then Run.</a:t>
            </a:r>
            <a:endParaRPr lang="en-US" sz="1600" dirty="0"/>
          </a:p>
        </p:txBody>
      </p:sp>
      <p:sp>
        <p:nvSpPr>
          <p:cNvPr id="6" name="TextBox 5"/>
          <p:cNvSpPr txBox="1"/>
          <p:nvPr/>
        </p:nvSpPr>
        <p:spPr>
          <a:xfrm>
            <a:off x="8118078" y="0"/>
            <a:ext cx="1025922" cy="369332"/>
          </a:xfrm>
          <a:prstGeom prst="rect">
            <a:avLst/>
          </a:prstGeom>
          <a:noFill/>
        </p:spPr>
        <p:txBody>
          <a:bodyPr wrap="none" rtlCol="0">
            <a:spAutoFit/>
          </a:bodyPr>
          <a:lstStyle/>
          <a:p>
            <a:r>
              <a:rPr lang="en-US" dirty="0" smtClean="0">
                <a:hlinkClick r:id="rId4" action="ppaction://hlinksldjump"/>
              </a:rPr>
              <a:t>Contents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610600" cy="7602081"/>
          </a:xfrm>
          <a:prstGeom prst="rect">
            <a:avLst/>
          </a:prstGeom>
          <a:noFill/>
        </p:spPr>
        <p:txBody>
          <a:bodyPr wrap="square" rtlCol="0">
            <a:spAutoFit/>
          </a:bodyPr>
          <a:lstStyle/>
          <a:p>
            <a:r>
              <a:rPr lang="en-US" dirty="0" smtClean="0"/>
              <a:t>About the project script.</a:t>
            </a:r>
          </a:p>
          <a:p>
            <a:endParaRPr lang="en-US" sz="1600" dirty="0"/>
          </a:p>
          <a:p>
            <a:r>
              <a:rPr lang="en-US" sz="1600" dirty="0" smtClean="0"/>
              <a:t>This is a simple script. The project data (</a:t>
            </a:r>
            <a:r>
              <a:rPr lang="en-US" sz="1600" dirty="0" err="1" smtClean="0"/>
              <a:t>shapefiles</a:t>
            </a:r>
            <a:r>
              <a:rPr lang="en-US" sz="1600" dirty="0" smtClean="0"/>
              <a:t>) come from Sacramento City and County GIS download sites. Every part of this project will be familiar to a GIS student; it’s similar to assignment 9.</a:t>
            </a:r>
          </a:p>
          <a:p>
            <a:endParaRPr lang="en-US" sz="1600" dirty="0" smtClean="0"/>
          </a:p>
          <a:p>
            <a:r>
              <a:rPr lang="en-US" sz="1600" dirty="0" smtClean="0"/>
              <a:t>The script first performs a few steps prompting for user input (two variable values used to select how to make the maps) using a simple menu. The user is prompted to keep or create a new </a:t>
            </a:r>
            <a:r>
              <a:rPr lang="en-US" sz="1600" dirty="0" err="1" smtClean="0"/>
              <a:t>geodatabase</a:t>
            </a:r>
            <a:r>
              <a:rPr lang="en-US" sz="1600" dirty="0" smtClean="0"/>
              <a:t>.</a:t>
            </a:r>
          </a:p>
          <a:p>
            <a:r>
              <a:rPr lang="en-US" sz="1600" dirty="0" smtClean="0"/>
              <a:t>The script creates a set of maps based on user criteria: ‘</a:t>
            </a:r>
            <a:r>
              <a:rPr lang="en-US" sz="1600" dirty="0" err="1" smtClean="0"/>
              <a:t>Parktype</a:t>
            </a:r>
            <a:r>
              <a:rPr lang="en-US" sz="1600" dirty="0" smtClean="0"/>
              <a:t>’ (a field in the </a:t>
            </a:r>
            <a:r>
              <a:rPr lang="en-US" sz="1600" dirty="0" err="1" smtClean="0"/>
              <a:t>shapefile</a:t>
            </a:r>
            <a:r>
              <a:rPr lang="en-US" sz="1600" dirty="0" smtClean="0"/>
              <a:t>), and the format that the user selects.</a:t>
            </a:r>
          </a:p>
          <a:p>
            <a:r>
              <a:rPr lang="en-US" sz="1600" dirty="0" smtClean="0"/>
              <a:t>Of the </a:t>
            </a:r>
            <a:r>
              <a:rPr lang="en-US" sz="1600" dirty="0" err="1" smtClean="0"/>
              <a:t>parktypes</a:t>
            </a:r>
            <a:r>
              <a:rPr lang="en-US" sz="1600" dirty="0" smtClean="0"/>
              <a:t>, the GIS department has created 8 values. The user selects one from the menu.</a:t>
            </a:r>
          </a:p>
          <a:p>
            <a:r>
              <a:rPr lang="en-US" sz="1600" dirty="0" smtClean="0"/>
              <a:t>The available formats are: based on city and county </a:t>
            </a:r>
            <a:r>
              <a:rPr lang="en-US" sz="1600" dirty="0" err="1" smtClean="0"/>
              <a:t>shapefiles</a:t>
            </a:r>
            <a:r>
              <a:rPr lang="en-US" sz="1600" dirty="0" smtClean="0"/>
              <a:t>, and Bing Maps as base layers that come in aerial, hybrid and road layouts.  A separate .</a:t>
            </a:r>
            <a:r>
              <a:rPr lang="en-US" sz="1600" dirty="0" err="1" smtClean="0"/>
              <a:t>mxd</a:t>
            </a:r>
            <a:r>
              <a:rPr lang="en-US" sz="1600" dirty="0" smtClean="0"/>
              <a:t> (4) is provided, one for each format. Again, the user makes a menu selection for this choice.</a:t>
            </a:r>
          </a:p>
          <a:p>
            <a:endParaRPr lang="en-US" sz="1600" dirty="0"/>
          </a:p>
          <a:p>
            <a:r>
              <a:rPr lang="en-US" sz="1600" dirty="0" smtClean="0"/>
              <a:t>After the menu prompts are satisfied, the script runs in a loop, making a pass on each row of data in the </a:t>
            </a:r>
            <a:r>
              <a:rPr lang="en-US" sz="1600" dirty="0" err="1" smtClean="0"/>
              <a:t>shapefile</a:t>
            </a:r>
            <a:r>
              <a:rPr lang="en-US" sz="1600" dirty="0" smtClean="0"/>
              <a:t>. On each pass it performs the same tasks, over and over, until it reads the last row of data from the </a:t>
            </a:r>
            <a:r>
              <a:rPr lang="en-US" sz="1600" dirty="0" err="1" smtClean="0"/>
              <a:t>shapefile</a:t>
            </a:r>
            <a:r>
              <a:rPr lang="en-US" sz="1600" dirty="0" smtClean="0"/>
              <a:t> and creates the last map in .</a:t>
            </a:r>
            <a:r>
              <a:rPr lang="en-US" sz="1600" dirty="0" err="1" smtClean="0"/>
              <a:t>pdf</a:t>
            </a:r>
            <a:r>
              <a:rPr lang="en-US" sz="1600" dirty="0" smtClean="0"/>
              <a:t> format. As the script executes, it is writing .</a:t>
            </a:r>
            <a:r>
              <a:rPr lang="en-US" sz="1600" dirty="0" err="1" smtClean="0"/>
              <a:t>pdf</a:t>
            </a:r>
            <a:r>
              <a:rPr lang="en-US" sz="1600" dirty="0" smtClean="0"/>
              <a:t> files as output into the designated folder. The user can view these .</a:t>
            </a:r>
            <a:r>
              <a:rPr lang="en-US" sz="1600" dirty="0" err="1" smtClean="0"/>
              <a:t>pdf</a:t>
            </a:r>
            <a:r>
              <a:rPr lang="en-US" sz="1600" dirty="0" smtClean="0"/>
              <a:t> maps as soon as they are written out, to determine if the user wants to stop the script or allow it to continue.</a:t>
            </a:r>
            <a:endParaRPr lang="en-US" sz="1600" dirty="0"/>
          </a:p>
          <a:p>
            <a:r>
              <a:rPr lang="en-US" sz="1600" dirty="0" smtClean="0"/>
              <a:t>There are many hundreds of data rows (one for each park) and the script takes quite a while to complete. The script never attempts to create all of the possible maps available according to the row count in the </a:t>
            </a:r>
            <a:r>
              <a:rPr lang="en-US" sz="1600" dirty="0" err="1" smtClean="0"/>
              <a:t>shapefile</a:t>
            </a:r>
            <a:r>
              <a:rPr lang="en-US" sz="1600" dirty="0" smtClean="0"/>
              <a:t>. The script only allows map creation for a particular </a:t>
            </a:r>
            <a:r>
              <a:rPr lang="en-US" sz="1600" dirty="0" err="1" smtClean="0"/>
              <a:t>parktype</a:t>
            </a:r>
            <a:r>
              <a:rPr lang="en-US" sz="1600" dirty="0" smtClean="0"/>
              <a:t> per run. I wanted to break out the maps into logical groupings based on format and </a:t>
            </a:r>
            <a:r>
              <a:rPr lang="en-US" sz="1600" dirty="0" err="1" smtClean="0"/>
              <a:t>parktype</a:t>
            </a:r>
            <a:r>
              <a:rPr lang="en-US" sz="1600" dirty="0" smtClean="0"/>
              <a:t>. </a:t>
            </a:r>
          </a:p>
          <a:p>
            <a:endParaRPr lang="en-US" sz="1600" dirty="0" smtClean="0"/>
          </a:p>
          <a:p>
            <a:r>
              <a:rPr lang="en-US" sz="1600" dirty="0" smtClean="0"/>
              <a:t>The script then writes out parameters and comments to the log file and terminates.</a:t>
            </a:r>
            <a:endParaRPr lang="en-US" sz="1600" dirty="0"/>
          </a:p>
          <a:p>
            <a:endParaRPr lang="en-US" dirty="0" smtClean="0"/>
          </a:p>
          <a:p>
            <a:endParaRPr lang="en-US" sz="1600" dirty="0" smtClean="0"/>
          </a:p>
          <a:p>
            <a:endParaRPr lang="en-US" dirty="0"/>
          </a:p>
          <a:p>
            <a:endParaRPr lang="en-US" dirty="0"/>
          </a:p>
        </p:txBody>
      </p:sp>
      <p:sp>
        <p:nvSpPr>
          <p:cNvPr id="3" name="TextBox 2"/>
          <p:cNvSpPr txBox="1"/>
          <p:nvPr/>
        </p:nvSpPr>
        <p:spPr>
          <a:xfrm>
            <a:off x="8118078" y="0"/>
            <a:ext cx="1025922" cy="369332"/>
          </a:xfrm>
          <a:prstGeom prst="rect">
            <a:avLst/>
          </a:prstGeom>
          <a:noFill/>
        </p:spPr>
        <p:txBody>
          <a:bodyPr wrap="none" rtlCol="0">
            <a:spAutoFit/>
          </a:bodyPr>
          <a:lstStyle/>
          <a:p>
            <a:r>
              <a:rPr lang="en-US" dirty="0" smtClean="0">
                <a:hlinkClick r:id="rId2" action="ppaction://hlinksldjump"/>
              </a:rPr>
              <a:t>Contents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6117509" cy="369332"/>
          </a:xfrm>
          <a:prstGeom prst="rect">
            <a:avLst/>
          </a:prstGeom>
          <a:noFill/>
        </p:spPr>
        <p:txBody>
          <a:bodyPr wrap="none" rtlCol="0">
            <a:spAutoFit/>
          </a:bodyPr>
          <a:lstStyle/>
          <a:p>
            <a:r>
              <a:rPr lang="en-US" dirty="0" smtClean="0">
                <a:solidFill>
                  <a:schemeClr val="tx2">
                    <a:lumMod val="60000"/>
                    <a:lumOff val="40000"/>
                  </a:schemeClr>
                </a:solidFill>
              </a:rPr>
              <a:t>Running the script in </a:t>
            </a:r>
            <a:r>
              <a:rPr lang="en-US" dirty="0" err="1" smtClean="0">
                <a:solidFill>
                  <a:schemeClr val="tx2">
                    <a:lumMod val="60000"/>
                    <a:lumOff val="40000"/>
                  </a:schemeClr>
                </a:solidFill>
              </a:rPr>
              <a:t>SciTE</a:t>
            </a:r>
            <a:r>
              <a:rPr lang="en-US" dirty="0" smtClean="0">
                <a:solidFill>
                  <a:schemeClr val="tx2">
                    <a:lumMod val="60000"/>
                    <a:lumOff val="40000"/>
                  </a:schemeClr>
                </a:solidFill>
              </a:rPr>
              <a:t>, you see the following menu choices.</a:t>
            </a:r>
            <a:endParaRPr lang="en-US" dirty="0">
              <a:solidFill>
                <a:schemeClr val="tx2">
                  <a:lumMod val="60000"/>
                  <a:lumOff val="40000"/>
                </a:schemeClr>
              </a:solidFill>
            </a:endParaRPr>
          </a:p>
        </p:txBody>
      </p:sp>
      <p:pic>
        <p:nvPicPr>
          <p:cNvPr id="3" name="Picture 2" descr="runinscite.PNG"/>
          <p:cNvPicPr>
            <a:picLocks noChangeAspect="1"/>
          </p:cNvPicPr>
          <p:nvPr/>
        </p:nvPicPr>
        <p:blipFill>
          <a:blip r:embed="rId2" cstate="print"/>
          <a:stretch>
            <a:fillRect/>
          </a:stretch>
        </p:blipFill>
        <p:spPr>
          <a:xfrm>
            <a:off x="152400" y="685800"/>
            <a:ext cx="7509470" cy="5715000"/>
          </a:xfrm>
          <a:prstGeom prst="rect">
            <a:avLst/>
          </a:prstGeom>
        </p:spPr>
      </p:pic>
      <p:sp>
        <p:nvSpPr>
          <p:cNvPr id="4" name="Rectangular Callout 3"/>
          <p:cNvSpPr/>
          <p:nvPr/>
        </p:nvSpPr>
        <p:spPr>
          <a:xfrm>
            <a:off x="7239000" y="5029200"/>
            <a:ext cx="1219200" cy="1222248"/>
          </a:xfrm>
          <a:prstGeom prst="wedgeRectCallout">
            <a:avLst>
              <a:gd name="adj1" fmla="val -147833"/>
              <a:gd name="adj2" fmla="val 9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Can you see the problem?</a:t>
            </a:r>
            <a:endParaRPr lang="en-US" dirty="0"/>
          </a:p>
        </p:txBody>
      </p:sp>
      <p:sp>
        <p:nvSpPr>
          <p:cNvPr id="5" name="Rectangular Callout 4"/>
          <p:cNvSpPr/>
          <p:nvPr/>
        </p:nvSpPr>
        <p:spPr>
          <a:xfrm>
            <a:off x="6705600" y="381000"/>
            <a:ext cx="1905000" cy="1143000"/>
          </a:xfrm>
          <a:prstGeom prst="wedgeRectCallout">
            <a:avLst>
              <a:gd name="adj1" fmla="val -37153"/>
              <a:gd name="adj2" fmla="val 1073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Notice there are uppercase default selections – just press ENTER.</a:t>
            </a:r>
            <a:endParaRPr lang="en-US" dirty="0"/>
          </a:p>
        </p:txBody>
      </p:sp>
      <p:sp>
        <p:nvSpPr>
          <p:cNvPr id="6" name="TextBox 5"/>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nscite2.PNG"/>
          <p:cNvPicPr>
            <a:picLocks noChangeAspect="1"/>
          </p:cNvPicPr>
          <p:nvPr/>
        </p:nvPicPr>
        <p:blipFill>
          <a:blip r:embed="rId2" cstate="print"/>
          <a:stretch>
            <a:fillRect/>
          </a:stretch>
        </p:blipFill>
        <p:spPr>
          <a:xfrm>
            <a:off x="228600" y="685800"/>
            <a:ext cx="7620000" cy="5922688"/>
          </a:xfrm>
          <a:prstGeom prst="rect">
            <a:avLst/>
          </a:prstGeom>
        </p:spPr>
      </p:pic>
      <p:sp>
        <p:nvSpPr>
          <p:cNvPr id="3" name="TextBox 2"/>
          <p:cNvSpPr txBox="1"/>
          <p:nvPr/>
        </p:nvSpPr>
        <p:spPr>
          <a:xfrm>
            <a:off x="228600" y="152400"/>
            <a:ext cx="3271793" cy="369332"/>
          </a:xfrm>
          <a:prstGeom prst="rect">
            <a:avLst/>
          </a:prstGeom>
          <a:noFill/>
        </p:spPr>
        <p:txBody>
          <a:bodyPr wrap="none" rtlCol="0">
            <a:spAutoFit/>
          </a:bodyPr>
          <a:lstStyle/>
          <a:p>
            <a:r>
              <a:rPr lang="en-US" dirty="0" smtClean="0">
                <a:solidFill>
                  <a:schemeClr val="tx2">
                    <a:lumMod val="60000"/>
                    <a:lumOff val="40000"/>
                  </a:schemeClr>
                </a:solidFill>
              </a:rPr>
              <a:t>Running the script in </a:t>
            </a:r>
            <a:r>
              <a:rPr lang="en-US" dirty="0" err="1" smtClean="0">
                <a:solidFill>
                  <a:schemeClr val="tx2">
                    <a:lumMod val="60000"/>
                    <a:lumOff val="40000"/>
                  </a:schemeClr>
                </a:solidFill>
              </a:rPr>
              <a:t>SciTE</a:t>
            </a:r>
            <a:r>
              <a:rPr lang="en-US" dirty="0" smtClean="0">
                <a:solidFill>
                  <a:schemeClr val="tx2">
                    <a:lumMod val="60000"/>
                    <a:lumOff val="40000"/>
                  </a:schemeClr>
                </a:solidFill>
              </a:rPr>
              <a:t>(cont.)</a:t>
            </a:r>
            <a:endParaRPr lang="en-US" dirty="0">
              <a:solidFill>
                <a:schemeClr val="tx2">
                  <a:lumMod val="60000"/>
                  <a:lumOff val="40000"/>
                </a:schemeClr>
              </a:solidFill>
            </a:endParaRPr>
          </a:p>
        </p:txBody>
      </p:sp>
      <p:sp>
        <p:nvSpPr>
          <p:cNvPr id="4" name="Rectangular Callout 3"/>
          <p:cNvSpPr/>
          <p:nvPr/>
        </p:nvSpPr>
        <p:spPr>
          <a:xfrm>
            <a:off x="6324600" y="914400"/>
            <a:ext cx="2133600" cy="3124200"/>
          </a:xfrm>
          <a:prstGeom prst="wedgeRectCallout">
            <a:avLst>
              <a:gd name="adj1" fmla="val -99691"/>
              <a:gd name="adj2" fmla="val -169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Here you can see the problem with my menus. Python doesn’t enforce dictionary sorting as you may like it to. This could lead to input errors – not the users fault, but mine.</a:t>
            </a:r>
            <a:endParaRPr lang="en-US" dirty="0"/>
          </a:p>
        </p:txBody>
      </p:sp>
      <p:sp>
        <p:nvSpPr>
          <p:cNvPr id="6" name="Rectangular Callout 5"/>
          <p:cNvSpPr/>
          <p:nvPr/>
        </p:nvSpPr>
        <p:spPr>
          <a:xfrm>
            <a:off x="3276600" y="2590800"/>
            <a:ext cx="990600" cy="841248"/>
          </a:xfrm>
          <a:prstGeom prst="wedgeRectCallout">
            <a:avLst>
              <a:gd name="adj1" fmla="val 87013"/>
              <a:gd name="adj2" fmla="val 256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And again here.</a:t>
            </a:r>
            <a:endParaRPr lang="en-US" dirty="0"/>
          </a:p>
        </p:txBody>
      </p:sp>
      <p:sp>
        <p:nvSpPr>
          <p:cNvPr id="7" name="Rectangular Callout 6"/>
          <p:cNvSpPr/>
          <p:nvPr/>
        </p:nvSpPr>
        <p:spPr>
          <a:xfrm>
            <a:off x="7239000" y="4267200"/>
            <a:ext cx="1600200" cy="1298448"/>
          </a:xfrm>
          <a:prstGeom prst="wedgeRectCallout">
            <a:avLst>
              <a:gd name="adj1" fmla="val -55976"/>
              <a:gd name="adj2" fmla="val 610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Here you choose to keep or create a </a:t>
            </a:r>
            <a:r>
              <a:rPr lang="en-US" dirty="0" err="1" smtClean="0"/>
              <a:t>geodatabase</a:t>
            </a:r>
            <a:endParaRPr lang="en-US" dirty="0"/>
          </a:p>
        </p:txBody>
      </p:sp>
      <p:sp>
        <p:nvSpPr>
          <p:cNvPr id="8" name="TextBox 7"/>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7252819" cy="646331"/>
          </a:xfrm>
          <a:prstGeom prst="rect">
            <a:avLst/>
          </a:prstGeom>
          <a:noFill/>
        </p:spPr>
        <p:txBody>
          <a:bodyPr wrap="none" rtlCol="0">
            <a:spAutoFit/>
          </a:bodyPr>
          <a:lstStyle/>
          <a:p>
            <a:r>
              <a:rPr lang="en-US" dirty="0" smtClean="0">
                <a:solidFill>
                  <a:schemeClr val="tx2">
                    <a:lumMod val="60000"/>
                    <a:lumOff val="40000"/>
                  </a:schemeClr>
                </a:solidFill>
              </a:rPr>
              <a:t>Error logging. Capture useful information about the script as its running for </a:t>
            </a:r>
          </a:p>
          <a:p>
            <a:r>
              <a:rPr lang="en-US" dirty="0" smtClean="0">
                <a:solidFill>
                  <a:schemeClr val="tx2">
                    <a:lumMod val="60000"/>
                    <a:lumOff val="40000"/>
                  </a:schemeClr>
                </a:solidFill>
              </a:rPr>
              <a:t>debugging and troubleshooting purposes.</a:t>
            </a:r>
            <a:endParaRPr lang="en-US" dirty="0">
              <a:solidFill>
                <a:schemeClr val="tx2">
                  <a:lumMod val="60000"/>
                  <a:lumOff val="40000"/>
                </a:schemeClr>
              </a:solidFill>
            </a:endParaRPr>
          </a:p>
        </p:txBody>
      </p:sp>
      <p:pic>
        <p:nvPicPr>
          <p:cNvPr id="3" name="Picture 2" descr="errorlogged.PNG"/>
          <p:cNvPicPr>
            <a:picLocks noChangeAspect="1"/>
          </p:cNvPicPr>
          <p:nvPr/>
        </p:nvPicPr>
        <p:blipFill>
          <a:blip r:embed="rId2" cstate="print"/>
          <a:stretch>
            <a:fillRect/>
          </a:stretch>
        </p:blipFill>
        <p:spPr>
          <a:xfrm>
            <a:off x="304800" y="914400"/>
            <a:ext cx="8460682" cy="4476326"/>
          </a:xfrm>
          <a:prstGeom prst="rect">
            <a:avLst/>
          </a:prstGeom>
        </p:spPr>
      </p:pic>
      <p:sp>
        <p:nvSpPr>
          <p:cNvPr id="4" name="TextBox 3"/>
          <p:cNvSpPr txBox="1"/>
          <p:nvPr/>
        </p:nvSpPr>
        <p:spPr>
          <a:xfrm>
            <a:off x="304800" y="5486400"/>
            <a:ext cx="8458200" cy="1200329"/>
          </a:xfrm>
          <a:prstGeom prst="rect">
            <a:avLst/>
          </a:prstGeom>
          <a:noFill/>
        </p:spPr>
        <p:txBody>
          <a:bodyPr wrap="square" rtlCol="0">
            <a:spAutoFit/>
          </a:bodyPr>
          <a:lstStyle/>
          <a:p>
            <a:r>
              <a:rPr lang="en-US" sz="1200" i="1" dirty="0" smtClean="0"/>
              <a:t>I should have added more information, i.e. who to contact if there is a problem. Would be a good idea to capture to a database. Python has a built-in sort of database discussed briefly on p.236 of the text called pickle ; a module for storing dictionary objects. It seems like it would be worth getting familiarized with this. Also an email notification of completion would be useful to the user as the script takes a good while to complete, or an error message so you could restart and not lose the time you thought the script was running. The script runs for a long while and encourages you to walk away. Implementing the email notification was proving difficult for me and I dropped the idea for this project.</a:t>
            </a:r>
            <a:endParaRPr lang="en-US" sz="1200" i="1" dirty="0"/>
          </a:p>
        </p:txBody>
      </p:sp>
      <p:sp>
        <p:nvSpPr>
          <p:cNvPr id="5" name="TextBox 4"/>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pic>
        <p:nvPicPr>
          <p:cNvPr id="6" name="Picture 5" descr="logexample.PNG"/>
          <p:cNvPicPr>
            <a:picLocks noChangeAspect="1"/>
          </p:cNvPicPr>
          <p:nvPr/>
        </p:nvPicPr>
        <p:blipFill>
          <a:blip r:embed="rId4" cstate="print"/>
          <a:stretch>
            <a:fillRect/>
          </a:stretch>
        </p:blipFill>
        <p:spPr>
          <a:xfrm>
            <a:off x="5943600" y="533400"/>
            <a:ext cx="3000789" cy="4143678"/>
          </a:xfrm>
          <a:prstGeom prst="rect">
            <a:avLst/>
          </a:prstGeom>
        </p:spPr>
      </p:pic>
      <p:sp>
        <p:nvSpPr>
          <p:cNvPr id="7" name="Rectangular Callout 6"/>
          <p:cNvSpPr/>
          <p:nvPr/>
        </p:nvSpPr>
        <p:spPr>
          <a:xfrm>
            <a:off x="2667000" y="2895600"/>
            <a:ext cx="1066800" cy="228600"/>
          </a:xfrm>
          <a:prstGeom prst="wedgeRectCallout">
            <a:avLst>
              <a:gd name="adj1" fmla="val -131137"/>
              <a:gd name="adj2" fmla="val 1959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t>Log file with errors</a:t>
            </a:r>
            <a:endParaRPr lang="en-US" sz="800" dirty="0"/>
          </a:p>
        </p:txBody>
      </p:sp>
      <p:sp>
        <p:nvSpPr>
          <p:cNvPr id="9" name="Rectangular Callout 8"/>
          <p:cNvSpPr/>
          <p:nvPr/>
        </p:nvSpPr>
        <p:spPr>
          <a:xfrm>
            <a:off x="3657600" y="1828800"/>
            <a:ext cx="1295400" cy="228600"/>
          </a:xfrm>
          <a:prstGeom prst="wedgeRectCallout">
            <a:avLst>
              <a:gd name="adj1" fmla="val 156863"/>
              <a:gd name="adj2" fmla="val 959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t>Log file without errors</a:t>
            </a:r>
            <a:endParaRPr lang="en-US" sz="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18078" y="0"/>
            <a:ext cx="1025922" cy="369332"/>
          </a:xfrm>
          <a:prstGeom prst="rect">
            <a:avLst/>
          </a:prstGeom>
          <a:noFill/>
        </p:spPr>
        <p:txBody>
          <a:bodyPr wrap="none" rtlCol="0">
            <a:spAutoFit/>
          </a:bodyPr>
          <a:lstStyle/>
          <a:p>
            <a:r>
              <a:rPr lang="en-US" dirty="0" smtClean="0">
                <a:hlinkClick r:id="rId2" action="ppaction://hlinksldjump"/>
              </a:rPr>
              <a:t>Contents</a:t>
            </a:r>
            <a:endParaRPr lang="en-US" dirty="0"/>
          </a:p>
        </p:txBody>
      </p:sp>
      <p:sp>
        <p:nvSpPr>
          <p:cNvPr id="3" name="TextBox 2"/>
          <p:cNvSpPr txBox="1"/>
          <p:nvPr/>
        </p:nvSpPr>
        <p:spPr>
          <a:xfrm>
            <a:off x="304800" y="152400"/>
            <a:ext cx="4307782" cy="369332"/>
          </a:xfrm>
          <a:prstGeom prst="rect">
            <a:avLst/>
          </a:prstGeom>
          <a:noFill/>
        </p:spPr>
        <p:txBody>
          <a:bodyPr wrap="none" rtlCol="0">
            <a:spAutoFit/>
          </a:bodyPr>
          <a:lstStyle/>
          <a:p>
            <a:r>
              <a:rPr lang="en-US" dirty="0" smtClean="0">
                <a:solidFill>
                  <a:schemeClr val="tx2">
                    <a:lumMod val="60000"/>
                    <a:lumOff val="40000"/>
                  </a:schemeClr>
                </a:solidFill>
              </a:rPr>
              <a:t>Documenting code is very useful to the user.</a:t>
            </a:r>
            <a:endParaRPr lang="en-US" dirty="0">
              <a:solidFill>
                <a:schemeClr val="tx2">
                  <a:lumMod val="60000"/>
                  <a:lumOff val="40000"/>
                </a:schemeClr>
              </a:solidFill>
            </a:endParaRPr>
          </a:p>
        </p:txBody>
      </p:sp>
      <p:pic>
        <p:nvPicPr>
          <p:cNvPr id="4" name="Picture 3" descr="mydefs_doc.PNG"/>
          <p:cNvPicPr>
            <a:picLocks noChangeAspect="1"/>
          </p:cNvPicPr>
          <p:nvPr/>
        </p:nvPicPr>
        <p:blipFill>
          <a:blip r:embed="rId3" cstate="print"/>
          <a:stretch>
            <a:fillRect/>
          </a:stretch>
        </p:blipFill>
        <p:spPr>
          <a:xfrm>
            <a:off x="381000" y="685800"/>
            <a:ext cx="4858300" cy="4419600"/>
          </a:xfrm>
          <a:prstGeom prst="rect">
            <a:avLst/>
          </a:prstGeom>
        </p:spPr>
      </p:pic>
      <p:sp>
        <p:nvSpPr>
          <p:cNvPr id="5" name="TextBox 4"/>
          <p:cNvSpPr txBox="1"/>
          <p:nvPr/>
        </p:nvSpPr>
        <p:spPr>
          <a:xfrm>
            <a:off x="5334000" y="1066800"/>
            <a:ext cx="3505200" cy="2677656"/>
          </a:xfrm>
          <a:prstGeom prst="rect">
            <a:avLst/>
          </a:prstGeom>
          <a:noFill/>
        </p:spPr>
        <p:txBody>
          <a:bodyPr wrap="square" rtlCol="0">
            <a:spAutoFit/>
          </a:bodyPr>
          <a:lstStyle/>
          <a:p>
            <a:r>
              <a:rPr lang="en-US" sz="1400" i="1" dirty="0" smtClean="0">
                <a:solidFill>
                  <a:schemeClr val="tx2">
                    <a:lumMod val="60000"/>
                    <a:lumOff val="40000"/>
                  </a:schemeClr>
                </a:solidFill>
              </a:rPr>
              <a:t>Well written code will provide the user with the required information to properly run the</a:t>
            </a:r>
          </a:p>
          <a:p>
            <a:r>
              <a:rPr lang="en-US" sz="1400" i="1" dirty="0" smtClean="0">
                <a:solidFill>
                  <a:schemeClr val="tx2">
                    <a:lumMod val="60000"/>
                    <a:lumOff val="40000"/>
                  </a:schemeClr>
                </a:solidFill>
              </a:rPr>
              <a:t>script with a minimum of difficulty. Also assists others who will reuse your code in the future. Imagine </a:t>
            </a:r>
            <a:r>
              <a:rPr lang="en-US" sz="1400" i="1" dirty="0" err="1" smtClean="0">
                <a:solidFill>
                  <a:schemeClr val="tx2">
                    <a:lumMod val="60000"/>
                    <a:lumOff val="40000"/>
                  </a:schemeClr>
                </a:solidFill>
              </a:rPr>
              <a:t>ArcMap</a:t>
            </a:r>
            <a:r>
              <a:rPr lang="en-US" sz="1400" i="1" dirty="0" smtClean="0">
                <a:solidFill>
                  <a:schemeClr val="tx2">
                    <a:lumMod val="60000"/>
                    <a:lumOff val="40000"/>
                  </a:schemeClr>
                </a:solidFill>
              </a:rPr>
              <a:t> without documentation or code samples!</a:t>
            </a:r>
          </a:p>
          <a:p>
            <a:endParaRPr lang="en-US" sz="1400" i="1" dirty="0" smtClean="0">
              <a:solidFill>
                <a:schemeClr val="tx2">
                  <a:lumMod val="60000"/>
                  <a:lumOff val="40000"/>
                </a:schemeClr>
              </a:solidFill>
            </a:endParaRPr>
          </a:p>
          <a:p>
            <a:r>
              <a:rPr lang="en-US" sz="1400" i="1" dirty="0" smtClean="0"/>
              <a:t>This code used in my script is documented according to the style explained by the text author in Chapter 15: The Documentation Interlude.</a:t>
            </a:r>
          </a:p>
          <a:p>
            <a:endParaRPr lang="en-US" sz="1400" i="1"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2788007" cy="369332"/>
          </a:xfrm>
          <a:prstGeom prst="rect">
            <a:avLst/>
          </a:prstGeom>
          <a:noFill/>
        </p:spPr>
        <p:txBody>
          <a:bodyPr wrap="none" rtlCol="0">
            <a:spAutoFit/>
          </a:bodyPr>
          <a:lstStyle/>
          <a:p>
            <a:r>
              <a:rPr lang="en-US" dirty="0" smtClean="0">
                <a:solidFill>
                  <a:schemeClr val="tx2">
                    <a:lumMod val="60000"/>
                    <a:lumOff val="40000"/>
                  </a:schemeClr>
                </a:solidFill>
              </a:rPr>
              <a:t>Geoprocessing in the script.</a:t>
            </a:r>
            <a:endParaRPr lang="en-US" dirty="0">
              <a:solidFill>
                <a:schemeClr val="tx2">
                  <a:lumMod val="60000"/>
                  <a:lumOff val="40000"/>
                </a:schemeClr>
              </a:solidFill>
            </a:endParaRPr>
          </a:p>
        </p:txBody>
      </p:sp>
      <p:sp>
        <p:nvSpPr>
          <p:cNvPr id="3" name="TextBox 2"/>
          <p:cNvSpPr txBox="1"/>
          <p:nvPr/>
        </p:nvSpPr>
        <p:spPr>
          <a:xfrm>
            <a:off x="228600" y="536138"/>
            <a:ext cx="8686800" cy="2954655"/>
          </a:xfrm>
          <a:prstGeom prst="rect">
            <a:avLst/>
          </a:prstGeom>
          <a:noFill/>
        </p:spPr>
        <p:txBody>
          <a:bodyPr wrap="square" rtlCol="0">
            <a:spAutoFit/>
          </a:bodyPr>
          <a:lstStyle/>
          <a:p>
            <a:r>
              <a:rPr lang="en-US" sz="1200" dirty="0" smtClean="0"/>
              <a:t>Many functions were used in this script. </a:t>
            </a:r>
          </a:p>
          <a:p>
            <a:r>
              <a:rPr lang="en-US" sz="1200" dirty="0" err="1"/>
              <a:t>FeatureToPoint</a:t>
            </a:r>
            <a:r>
              <a:rPr lang="en-US" sz="1200" dirty="0"/>
              <a:t>(), Delete(), </a:t>
            </a:r>
            <a:r>
              <a:rPr lang="en-US" sz="1200" dirty="0" err="1"/>
              <a:t>CreateFileGDB</a:t>
            </a:r>
            <a:r>
              <a:rPr lang="en-US" sz="1200" dirty="0"/>
              <a:t>(), </a:t>
            </a:r>
            <a:r>
              <a:rPr lang="en-US" sz="1200" dirty="0" err="1"/>
              <a:t>FeatureClassToGeodatabase</a:t>
            </a:r>
            <a:r>
              <a:rPr lang="en-US" sz="1200" dirty="0"/>
              <a:t>(), Clip(), Rename(), </a:t>
            </a:r>
            <a:r>
              <a:rPr lang="en-US" sz="1200" dirty="0" err="1" smtClean="0"/>
              <a:t>GridIndexFeatures</a:t>
            </a:r>
            <a:r>
              <a:rPr lang="en-US" sz="1200" dirty="0"/>
              <a:t>(), Exists(), </a:t>
            </a:r>
            <a:r>
              <a:rPr lang="en-US" sz="1200" dirty="0" err="1"/>
              <a:t>CreateFolder</a:t>
            </a:r>
            <a:r>
              <a:rPr lang="en-US" sz="1200" dirty="0"/>
              <a:t>(), </a:t>
            </a:r>
            <a:r>
              <a:rPr lang="en-US" sz="1200" dirty="0" err="1"/>
              <a:t>ListDataFrames</a:t>
            </a:r>
            <a:r>
              <a:rPr lang="en-US" sz="1200" dirty="0"/>
              <a:t>(), </a:t>
            </a:r>
            <a:r>
              <a:rPr lang="en-US" sz="1200" dirty="0" err="1"/>
              <a:t>ListLayers</a:t>
            </a:r>
            <a:r>
              <a:rPr lang="en-US" sz="1200" dirty="0"/>
              <a:t>(), </a:t>
            </a:r>
            <a:r>
              <a:rPr lang="en-US" sz="1200" dirty="0" err="1"/>
              <a:t>SearchCursor</a:t>
            </a:r>
            <a:r>
              <a:rPr lang="en-US" sz="1200" dirty="0"/>
              <a:t>(), </a:t>
            </a:r>
            <a:r>
              <a:rPr lang="en-US" sz="1200" dirty="0" smtClean="0"/>
              <a:t>Project(), </a:t>
            </a:r>
            <a:r>
              <a:rPr lang="en-US" sz="1200" dirty="0" err="1" smtClean="0"/>
              <a:t>CopyFeatures</a:t>
            </a:r>
            <a:r>
              <a:rPr lang="en-US" sz="1200" dirty="0"/>
              <a:t>(), </a:t>
            </a:r>
            <a:r>
              <a:rPr lang="en-US" sz="1200" dirty="0" err="1"/>
              <a:t>DeleteField</a:t>
            </a:r>
            <a:r>
              <a:rPr lang="en-US" sz="1200" dirty="0"/>
              <a:t>(), </a:t>
            </a:r>
            <a:r>
              <a:rPr lang="en-US" sz="1200" dirty="0" err="1"/>
              <a:t>GetExtent</a:t>
            </a:r>
            <a:r>
              <a:rPr lang="en-US" sz="1200" dirty="0"/>
              <a:t>(), </a:t>
            </a:r>
            <a:r>
              <a:rPr lang="en-US" sz="1200" dirty="0" err="1"/>
              <a:t>ListLayoutElements</a:t>
            </a:r>
            <a:r>
              <a:rPr lang="en-US" sz="1200" dirty="0"/>
              <a:t>(), </a:t>
            </a:r>
            <a:r>
              <a:rPr lang="en-US" sz="1200" dirty="0" err="1"/>
              <a:t>ExportToPDF</a:t>
            </a:r>
            <a:r>
              <a:rPr lang="en-US" sz="1200" dirty="0"/>
              <a:t>(), </a:t>
            </a:r>
            <a:endParaRPr lang="en-US" sz="1200" dirty="0" smtClean="0"/>
          </a:p>
          <a:p>
            <a:r>
              <a:rPr lang="en-US" sz="1200" dirty="0" err="1" smtClean="0"/>
              <a:t>MapDocument</a:t>
            </a:r>
            <a:r>
              <a:rPr lang="en-US" sz="1200" dirty="0" smtClean="0"/>
              <a:t>().</a:t>
            </a:r>
          </a:p>
          <a:p>
            <a:endParaRPr lang="en-US" sz="1200" dirty="0"/>
          </a:p>
          <a:p>
            <a:r>
              <a:rPr lang="en-US" sz="1200" dirty="0" smtClean="0"/>
              <a:t>Many of these functions were introduced this semester. They required little experimentation, and were able to be cut-and-pasted into my script and modified as required from the examples and assignments. Other functions I’ve not used before were generally used in the manner I explained in the Comments Section: I used the Model Builder, and a bit of trial and error, then exported the script and tweaked it manually in the editor to pass variables and such to get it working, often times in a function to modularize the code a bit to add a little structure to the script.</a:t>
            </a:r>
          </a:p>
          <a:p>
            <a:endParaRPr lang="en-US" sz="1200" dirty="0" smtClean="0"/>
          </a:p>
          <a:p>
            <a:r>
              <a:rPr lang="en-US" sz="1200" dirty="0" smtClean="0"/>
              <a:t>I will provide a brief explanation of a geoprocessing function in my script.</a:t>
            </a:r>
            <a:endParaRPr lang="en-US" sz="1200" dirty="0"/>
          </a:p>
          <a:p>
            <a:r>
              <a:rPr lang="en-US" sz="1200" dirty="0" smtClean="0"/>
              <a:t>Here’s an example of a code created using the Model Builder (I’ve modified it a bit). It</a:t>
            </a:r>
          </a:p>
          <a:p>
            <a:r>
              <a:rPr lang="en-US" sz="1200" dirty="0" smtClean="0"/>
              <a:t>creates folders for my project files:</a:t>
            </a:r>
          </a:p>
          <a:p>
            <a:endParaRPr lang="en-US" dirty="0"/>
          </a:p>
        </p:txBody>
      </p:sp>
      <p:sp>
        <p:nvSpPr>
          <p:cNvPr id="4" name="TextBox 3"/>
          <p:cNvSpPr txBox="1"/>
          <p:nvPr/>
        </p:nvSpPr>
        <p:spPr>
          <a:xfrm>
            <a:off x="304800" y="3276600"/>
            <a:ext cx="5181599" cy="3200876"/>
          </a:xfrm>
          <a:prstGeom prst="rect">
            <a:avLst/>
          </a:prstGeom>
          <a:noFill/>
          <a:ln>
            <a:solidFill>
              <a:schemeClr val="tx1"/>
            </a:solidFill>
          </a:ln>
        </p:spPr>
        <p:txBody>
          <a:bodyPr wrap="square" rtlCol="0">
            <a:spAutoFit/>
          </a:bodyPr>
          <a:lstStyle/>
          <a:p>
            <a:r>
              <a:rPr lang="en-US" sz="800" dirty="0" smtClean="0"/>
              <a:t>FOLDERS = ['</a:t>
            </a:r>
            <a:r>
              <a:rPr lang="en-US" sz="800" dirty="0" err="1" smtClean="0"/>
              <a:t>log','maps</a:t>
            </a:r>
            <a:r>
              <a:rPr lang="en-US" sz="800" dirty="0" smtClean="0"/>
              <a:t>', 'workspace‘, ‘test’]</a:t>
            </a:r>
          </a:p>
          <a:p>
            <a:r>
              <a:rPr lang="en-US" sz="800" dirty="0" err="1" smtClean="0"/>
              <a:t>MXDfolders</a:t>
            </a:r>
            <a:r>
              <a:rPr lang="en-US" sz="800" dirty="0" smtClean="0"/>
              <a:t> = ['</a:t>
            </a:r>
            <a:r>
              <a:rPr lang="en-US" sz="800" dirty="0" err="1" smtClean="0"/>
              <a:t>city_data</a:t>
            </a:r>
            <a:r>
              <a:rPr lang="en-US" sz="800" dirty="0" smtClean="0"/>
              <a:t>', '</a:t>
            </a:r>
            <a:r>
              <a:rPr lang="en-US" sz="800" dirty="0" err="1" smtClean="0"/>
              <a:t>bing_aerial</a:t>
            </a:r>
            <a:r>
              <a:rPr lang="en-US" sz="800" dirty="0" smtClean="0"/>
              <a:t>', '</a:t>
            </a:r>
            <a:r>
              <a:rPr lang="en-US" sz="800" dirty="0" err="1" smtClean="0"/>
              <a:t>bing_hybrid</a:t>
            </a:r>
            <a:r>
              <a:rPr lang="en-US" sz="800" dirty="0" smtClean="0"/>
              <a:t>', '</a:t>
            </a:r>
            <a:r>
              <a:rPr lang="en-US" sz="800" dirty="0" err="1" smtClean="0"/>
              <a:t>bing_road</a:t>
            </a:r>
            <a:r>
              <a:rPr lang="en-US" sz="800" dirty="0" smtClean="0"/>
              <a:t>']</a:t>
            </a:r>
          </a:p>
          <a:p>
            <a:endParaRPr lang="en-US" sz="800" dirty="0" smtClean="0"/>
          </a:p>
          <a:p>
            <a:r>
              <a:rPr lang="en-US" sz="800" dirty="0" smtClean="0"/>
              <a:t>def </a:t>
            </a:r>
            <a:r>
              <a:rPr lang="en-US" sz="800" dirty="0" err="1" smtClean="0"/>
              <a:t>createFolders</a:t>
            </a:r>
            <a:r>
              <a:rPr lang="en-US" sz="800" dirty="0" smtClean="0"/>
              <a:t>(</a:t>
            </a:r>
            <a:r>
              <a:rPr lang="en-US" sz="800" dirty="0" err="1" smtClean="0"/>
              <a:t>basepath</a:t>
            </a:r>
            <a:r>
              <a:rPr lang="en-US" sz="800" dirty="0" smtClean="0"/>
              <a:t>, l, </a:t>
            </a:r>
            <a:r>
              <a:rPr lang="en-US" sz="800" dirty="0" err="1" smtClean="0"/>
              <a:t>mes</a:t>
            </a:r>
            <a:r>
              <a:rPr lang="en-US" sz="800" dirty="0" smtClean="0"/>
              <a:t>=''):</a:t>
            </a:r>
          </a:p>
          <a:p>
            <a:r>
              <a:rPr lang="en-US" sz="800" dirty="0" smtClean="0"/>
              <a:t>	</a:t>
            </a:r>
          </a:p>
          <a:p>
            <a:r>
              <a:rPr lang="en-US" sz="800" dirty="0" smtClean="0"/>
              <a:t>    if </a:t>
            </a:r>
            <a:r>
              <a:rPr lang="en-US" sz="800" dirty="0" err="1" smtClean="0"/>
              <a:t>arcpy.Exists</a:t>
            </a:r>
            <a:r>
              <a:rPr lang="en-US" sz="800" dirty="0" smtClean="0"/>
              <a:t>(</a:t>
            </a:r>
            <a:r>
              <a:rPr lang="en-US" sz="800" dirty="0" err="1" smtClean="0"/>
              <a:t>basepath</a:t>
            </a:r>
            <a:r>
              <a:rPr lang="en-US" sz="800" dirty="0" smtClean="0"/>
              <a:t>):</a:t>
            </a:r>
          </a:p>
          <a:p>
            <a:r>
              <a:rPr lang="en-US" sz="800" dirty="0" smtClean="0"/>
              <a:t>        for x in l:</a:t>
            </a:r>
          </a:p>
          <a:p>
            <a:r>
              <a:rPr lang="en-US" sz="800" dirty="0" smtClean="0"/>
              <a:t>            print '\n ' + x + ':‘</a:t>
            </a:r>
          </a:p>
          <a:p>
            <a:endParaRPr lang="en-US" sz="800" dirty="0" smtClean="0"/>
          </a:p>
          <a:p>
            <a:r>
              <a:rPr lang="en-US" sz="800" dirty="0" smtClean="0"/>
              <a:t>            if </a:t>
            </a:r>
            <a:r>
              <a:rPr lang="en-US" sz="800" dirty="0" err="1" smtClean="0"/>
              <a:t>arcpy.Exists</a:t>
            </a:r>
            <a:r>
              <a:rPr lang="en-US" sz="800" dirty="0" smtClean="0"/>
              <a:t>(</a:t>
            </a:r>
            <a:r>
              <a:rPr lang="en-US" sz="800" dirty="0" err="1" smtClean="0"/>
              <a:t>basepath</a:t>
            </a:r>
            <a:r>
              <a:rPr lang="en-US" sz="800" dirty="0" smtClean="0"/>
              <a:t> + x):</a:t>
            </a:r>
          </a:p>
          <a:p>
            <a:r>
              <a:rPr lang="en-US" sz="800" dirty="0" smtClean="0"/>
              <a:t>                 print ' "' + </a:t>
            </a:r>
            <a:r>
              <a:rPr lang="en-US" sz="800" dirty="0" err="1" smtClean="0"/>
              <a:t>basepath</a:t>
            </a:r>
            <a:r>
              <a:rPr lang="en-US" sz="800" dirty="0" smtClean="0"/>
              <a:t> + x +'" folder (and files) exist(s).'</a:t>
            </a:r>
          </a:p>
          <a:p>
            <a:r>
              <a:rPr lang="en-US" sz="800" dirty="0" smtClean="0"/>
              <a:t>            if </a:t>
            </a:r>
            <a:r>
              <a:rPr lang="en-US" sz="800" dirty="0" err="1" smtClean="0"/>
              <a:t>mydefs.query_yes_no</a:t>
            </a:r>
            <a:r>
              <a:rPr lang="en-US" sz="800" dirty="0" smtClean="0"/>
              <a:t>(' Do you want to delete the "' + </a:t>
            </a:r>
            <a:r>
              <a:rPr lang="en-US" sz="800" dirty="0" err="1" smtClean="0"/>
              <a:t>basepath</a:t>
            </a:r>
            <a:r>
              <a:rPr lang="en-US" sz="800" dirty="0" smtClean="0"/>
              <a:t> + x +  '"\n folder (and files) and create a new                                                                                                                                   	one?', default='no'):</a:t>
            </a:r>
          </a:p>
          <a:p>
            <a:r>
              <a:rPr lang="en-US" sz="800" dirty="0" smtClean="0"/>
              <a:t>                  </a:t>
            </a:r>
            <a:r>
              <a:rPr lang="en-US" sz="800" dirty="0" err="1" smtClean="0"/>
              <a:t>arcpy.management.Delete</a:t>
            </a:r>
            <a:r>
              <a:rPr lang="en-US" sz="800" dirty="0" smtClean="0"/>
              <a:t>(</a:t>
            </a:r>
            <a:r>
              <a:rPr lang="en-US" sz="800" dirty="0" err="1" smtClean="0"/>
              <a:t>basepath</a:t>
            </a:r>
            <a:r>
              <a:rPr lang="en-US" sz="800" dirty="0" smtClean="0"/>
              <a:t> + x)</a:t>
            </a:r>
          </a:p>
          <a:p>
            <a:r>
              <a:rPr lang="en-US" sz="800" dirty="0" smtClean="0"/>
              <a:t>                  </a:t>
            </a:r>
            <a:r>
              <a:rPr lang="en-US" sz="800" dirty="0" err="1" smtClean="0"/>
              <a:t>arcpy.management.CreateFolder</a:t>
            </a:r>
            <a:r>
              <a:rPr lang="en-US" sz="800" dirty="0" smtClean="0"/>
              <a:t>(</a:t>
            </a:r>
            <a:r>
              <a:rPr lang="en-US" sz="800" dirty="0" err="1" smtClean="0"/>
              <a:t>basepath</a:t>
            </a:r>
            <a:r>
              <a:rPr lang="en-US" sz="800" dirty="0" smtClean="0"/>
              <a:t>, x)</a:t>
            </a:r>
          </a:p>
          <a:p>
            <a:r>
              <a:rPr lang="en-US" sz="800" dirty="0" smtClean="0"/>
              <a:t>                  print '\n Created "' + </a:t>
            </a:r>
            <a:r>
              <a:rPr lang="en-US" sz="800" dirty="0" err="1" smtClean="0"/>
              <a:t>basepath</a:t>
            </a:r>
            <a:r>
              <a:rPr lang="en-US" sz="800" dirty="0" smtClean="0"/>
              <a:t> + x + '" folder.\n'</a:t>
            </a:r>
          </a:p>
          <a:p>
            <a:r>
              <a:rPr lang="en-US" sz="800" dirty="0" smtClean="0"/>
              <a:t>             else:</a:t>
            </a:r>
          </a:p>
          <a:p>
            <a:r>
              <a:rPr lang="en-US" sz="800" dirty="0" smtClean="0"/>
              <a:t>                   </a:t>
            </a:r>
            <a:r>
              <a:rPr lang="en-US" sz="800" dirty="0" err="1" smtClean="0"/>
              <a:t>arcpy.management.CreateFolder</a:t>
            </a:r>
            <a:r>
              <a:rPr lang="en-US" sz="800" dirty="0" smtClean="0"/>
              <a:t>(</a:t>
            </a:r>
            <a:r>
              <a:rPr lang="en-US" sz="800" dirty="0" err="1" smtClean="0"/>
              <a:t>basepath</a:t>
            </a:r>
            <a:r>
              <a:rPr lang="en-US" sz="800" dirty="0" smtClean="0"/>
              <a:t>, x)</a:t>
            </a:r>
          </a:p>
          <a:p>
            <a:r>
              <a:rPr lang="en-US" sz="800" dirty="0" smtClean="0"/>
              <a:t>				</a:t>
            </a:r>
          </a:p>
          <a:p>
            <a:r>
              <a:rPr lang="en-US" sz="800" dirty="0" smtClean="0"/>
              <a:t># </a:t>
            </a:r>
            <a:r>
              <a:rPr lang="en-US" sz="800" dirty="0" err="1" smtClean="0"/>
              <a:t>createFolders</a:t>
            </a:r>
            <a:r>
              <a:rPr lang="en-US" sz="800" dirty="0" smtClean="0"/>
              <a:t>()</a:t>
            </a:r>
          </a:p>
          <a:p>
            <a:endParaRPr lang="en-US" sz="800" dirty="0"/>
          </a:p>
          <a:p>
            <a:r>
              <a:rPr lang="en-US" sz="800" dirty="0" smtClean="0"/>
              <a:t>Ex.:</a:t>
            </a:r>
          </a:p>
          <a:p>
            <a:r>
              <a:rPr lang="en-US" sz="800" dirty="0" err="1" smtClean="0"/>
              <a:t>createFolders</a:t>
            </a:r>
            <a:r>
              <a:rPr lang="en-US" sz="800" dirty="0" smtClean="0"/>
              <a:t>(</a:t>
            </a:r>
            <a:r>
              <a:rPr lang="en-US" sz="800" dirty="0" err="1" smtClean="0"/>
              <a:t>basepath</a:t>
            </a:r>
            <a:r>
              <a:rPr lang="en-US" sz="800" dirty="0" smtClean="0"/>
              <a:t>, FOLDERS)</a:t>
            </a:r>
          </a:p>
          <a:p>
            <a:r>
              <a:rPr lang="en-US" sz="800" dirty="0" err="1" smtClean="0"/>
              <a:t>createFolders</a:t>
            </a:r>
            <a:r>
              <a:rPr lang="en-US" sz="800" dirty="0" smtClean="0"/>
              <a:t>(</a:t>
            </a:r>
            <a:r>
              <a:rPr lang="en-US" sz="800" dirty="0" err="1" smtClean="0"/>
              <a:t>mappath</a:t>
            </a:r>
            <a:r>
              <a:rPr lang="en-US" sz="800" dirty="0" smtClean="0"/>
              <a:t>, </a:t>
            </a:r>
            <a:r>
              <a:rPr lang="en-US" sz="800" dirty="0" err="1" smtClean="0"/>
              <a:t>MXDfolders</a:t>
            </a:r>
            <a:r>
              <a:rPr lang="en-US" sz="800" dirty="0" smtClean="0"/>
              <a:t>)</a:t>
            </a:r>
          </a:p>
          <a:p>
            <a:endParaRPr lang="en-US" sz="1000" dirty="0"/>
          </a:p>
        </p:txBody>
      </p:sp>
      <p:sp>
        <p:nvSpPr>
          <p:cNvPr id="5" name="TextBox 4"/>
          <p:cNvSpPr txBox="1"/>
          <p:nvPr/>
        </p:nvSpPr>
        <p:spPr>
          <a:xfrm>
            <a:off x="5638800" y="5029200"/>
            <a:ext cx="3276600" cy="1569660"/>
          </a:xfrm>
          <a:prstGeom prst="rect">
            <a:avLst/>
          </a:prstGeom>
          <a:noFill/>
        </p:spPr>
        <p:txBody>
          <a:bodyPr wrap="square" rtlCol="0">
            <a:spAutoFit/>
          </a:bodyPr>
          <a:lstStyle/>
          <a:p>
            <a:r>
              <a:rPr lang="en-US" sz="1200" i="1" dirty="0" smtClean="0">
                <a:solidFill>
                  <a:schemeClr val="tx2">
                    <a:lumMod val="60000"/>
                    <a:lumOff val="40000"/>
                  </a:schemeClr>
                </a:solidFill>
              </a:rPr>
              <a:t>After creating the code using a model and exporting it, it was simple to edit for my </a:t>
            </a:r>
          </a:p>
          <a:p>
            <a:r>
              <a:rPr lang="en-US" sz="1200" i="1" dirty="0" smtClean="0">
                <a:solidFill>
                  <a:schemeClr val="tx2">
                    <a:lumMod val="60000"/>
                    <a:lumOff val="40000"/>
                  </a:schemeClr>
                </a:solidFill>
              </a:rPr>
              <a:t>purpose. Placing it into a function makes the code available to use over and over, without reinserting the lines of code each time and producing a monster of a code file. This function creates the required folders for all of my files from  a list[]  passed through the  second parameter, l.</a:t>
            </a:r>
            <a:endParaRPr lang="en-US" sz="1200" i="1" dirty="0">
              <a:solidFill>
                <a:schemeClr val="tx2">
                  <a:lumMod val="60000"/>
                  <a:lumOff val="40000"/>
                </a:schemeClr>
              </a:solidFill>
            </a:endParaRPr>
          </a:p>
        </p:txBody>
      </p:sp>
      <p:pic>
        <p:nvPicPr>
          <p:cNvPr id="6" name="Picture 5" descr="folders.PNG"/>
          <p:cNvPicPr>
            <a:picLocks noChangeAspect="1"/>
          </p:cNvPicPr>
          <p:nvPr/>
        </p:nvPicPr>
        <p:blipFill>
          <a:blip r:embed="rId2" cstate="print"/>
          <a:stretch>
            <a:fillRect/>
          </a:stretch>
        </p:blipFill>
        <p:spPr>
          <a:xfrm>
            <a:off x="5638800" y="2362200"/>
            <a:ext cx="3967970" cy="2600325"/>
          </a:xfrm>
          <a:prstGeom prst="rect">
            <a:avLst/>
          </a:prstGeom>
        </p:spPr>
      </p:pic>
      <p:sp>
        <p:nvSpPr>
          <p:cNvPr id="7" name="TextBox 6"/>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1"/>
            <a:ext cx="5410200" cy="2431435"/>
          </a:xfrm>
          <a:prstGeom prst="rect">
            <a:avLst/>
          </a:prstGeom>
          <a:ln>
            <a:solidFill>
              <a:schemeClr val="tx1"/>
            </a:solidFill>
          </a:ln>
        </p:spPr>
        <p:txBody>
          <a:bodyPr wrap="square">
            <a:spAutoFit/>
          </a:bodyPr>
          <a:lstStyle/>
          <a:p>
            <a:endParaRPr lang="en-US" sz="1200" dirty="0" smtClean="0"/>
          </a:p>
          <a:p>
            <a:r>
              <a:rPr lang="en-US" sz="800" dirty="0" err="1" smtClean="0"/>
              <a:t>MXDfolders</a:t>
            </a:r>
            <a:r>
              <a:rPr lang="en-US" sz="800" dirty="0" smtClean="0"/>
              <a:t> = ['</a:t>
            </a:r>
            <a:r>
              <a:rPr lang="en-US" sz="800" dirty="0" err="1" smtClean="0"/>
              <a:t>city_data</a:t>
            </a:r>
            <a:r>
              <a:rPr lang="en-US" sz="800" dirty="0" smtClean="0"/>
              <a:t>', '</a:t>
            </a:r>
            <a:r>
              <a:rPr lang="en-US" sz="800" dirty="0" err="1" smtClean="0"/>
              <a:t>bing_aerial</a:t>
            </a:r>
            <a:r>
              <a:rPr lang="en-US" sz="800" dirty="0" smtClean="0"/>
              <a:t>', '</a:t>
            </a:r>
            <a:r>
              <a:rPr lang="en-US" sz="800" dirty="0" err="1" smtClean="0"/>
              <a:t>bing_hybrid</a:t>
            </a:r>
            <a:r>
              <a:rPr lang="en-US" sz="800" dirty="0" smtClean="0"/>
              <a:t>', '</a:t>
            </a:r>
            <a:r>
              <a:rPr lang="en-US" sz="800" dirty="0" err="1" smtClean="0"/>
              <a:t>bing_road</a:t>
            </a:r>
            <a:r>
              <a:rPr lang="en-US" sz="800" dirty="0" smtClean="0"/>
              <a:t>'] </a:t>
            </a:r>
            <a:r>
              <a:rPr lang="en-US" sz="800" dirty="0" smtClean="0">
                <a:solidFill>
                  <a:schemeClr val="tx2">
                    <a:lumMod val="60000"/>
                    <a:lumOff val="40000"/>
                  </a:schemeClr>
                </a:solidFill>
              </a:rPr>
              <a:t># python list – contains folder names per name</a:t>
            </a:r>
          </a:p>
          <a:p>
            <a:r>
              <a:rPr lang="en-US" sz="800" dirty="0" smtClean="0"/>
              <a:t>FOLDERS = ['</a:t>
            </a:r>
            <a:r>
              <a:rPr lang="en-US" sz="800" dirty="0" err="1" smtClean="0"/>
              <a:t>log','maps</a:t>
            </a:r>
            <a:r>
              <a:rPr lang="en-US" sz="800" dirty="0" smtClean="0"/>
              <a:t>', 'workspace'] </a:t>
            </a:r>
            <a:r>
              <a:rPr lang="en-US" sz="800" dirty="0" smtClean="0">
                <a:solidFill>
                  <a:schemeClr val="tx2">
                    <a:lumMod val="60000"/>
                    <a:lumOff val="40000"/>
                  </a:schemeClr>
                </a:solidFill>
              </a:rPr>
              <a:t># python list[] – contains the path names and folder names</a:t>
            </a:r>
          </a:p>
          <a:p>
            <a:r>
              <a:rPr lang="en-US" sz="800" dirty="0" err="1" smtClean="0"/>
              <a:t>layerNames</a:t>
            </a:r>
            <a:r>
              <a:rPr lang="en-US" sz="800" dirty="0" smtClean="0"/>
              <a:t> = ['centerlines', 'parks', '</a:t>
            </a:r>
            <a:r>
              <a:rPr lang="en-US" sz="800" dirty="0" err="1" smtClean="0"/>
              <a:t>parcels_without_owners</a:t>
            </a:r>
            <a:r>
              <a:rPr lang="en-US" sz="800" dirty="0" smtClean="0"/>
              <a:t>', '</a:t>
            </a:r>
            <a:r>
              <a:rPr lang="en-US" sz="800" dirty="0" err="1" smtClean="0"/>
              <a:t>neigh_hd</a:t>
            </a:r>
            <a:r>
              <a:rPr lang="en-US" sz="800" dirty="0" smtClean="0"/>
              <a:t>', 'communities', '</a:t>
            </a:r>
            <a:r>
              <a:rPr lang="en-US" sz="800" dirty="0" err="1" smtClean="0"/>
              <a:t>light_rail</a:t>
            </a:r>
            <a:r>
              <a:rPr lang="en-US" sz="800" dirty="0" smtClean="0"/>
              <a:t>', '</a:t>
            </a:r>
            <a:r>
              <a:rPr lang="en-US" sz="800" dirty="0" err="1" smtClean="0"/>
              <a:t>light_rail_stops</a:t>
            </a:r>
            <a:r>
              <a:rPr lang="en-US" sz="800" dirty="0" smtClean="0"/>
              <a:t>', 'hydro'] </a:t>
            </a:r>
            <a:r>
              <a:rPr lang="en-US" sz="800" dirty="0" smtClean="0">
                <a:solidFill>
                  <a:schemeClr val="tx2">
                    <a:lumMod val="60000"/>
                    <a:lumOff val="40000"/>
                  </a:schemeClr>
                </a:solidFill>
              </a:rPr>
              <a:t># also the names of the </a:t>
            </a:r>
            <a:r>
              <a:rPr lang="en-US" sz="800" dirty="0" err="1" smtClean="0">
                <a:solidFill>
                  <a:schemeClr val="tx2">
                    <a:lumMod val="60000"/>
                    <a:lumOff val="40000"/>
                  </a:schemeClr>
                </a:solidFill>
              </a:rPr>
              <a:t>shapefiles</a:t>
            </a:r>
            <a:endParaRPr lang="en-US" sz="800" dirty="0" smtClean="0">
              <a:solidFill>
                <a:schemeClr val="tx2">
                  <a:lumMod val="60000"/>
                  <a:lumOff val="40000"/>
                </a:schemeClr>
              </a:solidFill>
            </a:endParaRPr>
          </a:p>
          <a:p>
            <a:endParaRPr lang="en-US" sz="800" dirty="0" smtClean="0">
              <a:solidFill>
                <a:schemeClr val="tx2">
                  <a:lumMod val="60000"/>
                  <a:lumOff val="40000"/>
                </a:schemeClr>
              </a:solidFill>
            </a:endParaRPr>
          </a:p>
          <a:p>
            <a:r>
              <a:rPr lang="en-US" sz="800" dirty="0" smtClean="0"/>
              <a:t>FORMATS = {'1':'city_data', '2':'bing_aerial', '3':'bing_hybrid', '4':'bing_road'} </a:t>
            </a:r>
            <a:r>
              <a:rPr lang="en-US" sz="800" dirty="0" smtClean="0">
                <a:solidFill>
                  <a:schemeClr val="tx2">
                    <a:lumMod val="60000"/>
                    <a:lumOff val="40000"/>
                  </a:schemeClr>
                </a:solidFill>
              </a:rPr>
              <a:t># python dictionary{} used in menu</a:t>
            </a:r>
          </a:p>
          <a:p>
            <a:r>
              <a:rPr lang="en-US" sz="800" dirty="0" smtClean="0"/>
              <a:t>PARKTYPES = {'1':'EXISTING','2':'SCHOOL','3':'PARKWAY','4':'NON CITY','5':'PROPOSED','6':'OPEN SPACE','7':'GOLF COURSE','8':'PAR_DEV','9':'EX_UNDEV'} </a:t>
            </a:r>
            <a:r>
              <a:rPr lang="en-US" sz="800" dirty="0" smtClean="0">
                <a:solidFill>
                  <a:schemeClr val="tx2">
                    <a:lumMod val="60000"/>
                    <a:lumOff val="40000"/>
                  </a:schemeClr>
                </a:solidFill>
              </a:rPr>
              <a:t># parks.shp </a:t>
            </a:r>
            <a:r>
              <a:rPr lang="en-US" sz="800" dirty="0" err="1" smtClean="0">
                <a:solidFill>
                  <a:schemeClr val="tx2">
                    <a:lumMod val="60000"/>
                    <a:lumOff val="40000"/>
                  </a:schemeClr>
                </a:solidFill>
              </a:rPr>
              <a:t>row.ParkType</a:t>
            </a:r>
            <a:r>
              <a:rPr lang="en-US" sz="800" dirty="0" smtClean="0">
                <a:solidFill>
                  <a:schemeClr val="tx2">
                    <a:lumMod val="60000"/>
                    <a:lumOff val="40000"/>
                  </a:schemeClr>
                </a:solidFill>
              </a:rPr>
              <a:t> values</a:t>
            </a:r>
          </a:p>
          <a:p>
            <a:endParaRPr lang="en-US" sz="800" dirty="0" smtClean="0"/>
          </a:p>
          <a:p>
            <a:endParaRPr lang="en-US" sz="800" dirty="0" smtClean="0"/>
          </a:p>
          <a:p>
            <a:r>
              <a:rPr lang="en-US" sz="800" dirty="0" err="1" smtClean="0"/>
              <a:t>createFolders</a:t>
            </a:r>
            <a:r>
              <a:rPr lang="en-US" sz="800" dirty="0" smtClean="0"/>
              <a:t>(</a:t>
            </a:r>
            <a:r>
              <a:rPr lang="en-US" sz="800" dirty="0" err="1" smtClean="0"/>
              <a:t>basepath</a:t>
            </a:r>
            <a:r>
              <a:rPr lang="en-US" sz="800" dirty="0" smtClean="0"/>
              <a:t>, FOLDERS)      </a:t>
            </a:r>
            <a:r>
              <a:rPr lang="en-US" sz="800" dirty="0" smtClean="0">
                <a:solidFill>
                  <a:schemeClr val="tx2">
                    <a:lumMod val="60000"/>
                    <a:lumOff val="40000"/>
                  </a:schemeClr>
                </a:solidFill>
              </a:rPr>
              <a:t># Here you can see how the folders are created from the list[] data. </a:t>
            </a:r>
          </a:p>
          <a:p>
            <a:r>
              <a:rPr lang="en-US" sz="800" dirty="0" err="1" smtClean="0"/>
              <a:t>createFolders</a:t>
            </a:r>
            <a:r>
              <a:rPr lang="en-US" sz="800" dirty="0" smtClean="0"/>
              <a:t>(</a:t>
            </a:r>
            <a:r>
              <a:rPr lang="en-US" sz="800" dirty="0" err="1" smtClean="0"/>
              <a:t>mappath</a:t>
            </a:r>
            <a:r>
              <a:rPr lang="en-US" sz="800" dirty="0" smtClean="0"/>
              <a:t>, </a:t>
            </a:r>
            <a:r>
              <a:rPr lang="en-US" sz="800" dirty="0" err="1" smtClean="0"/>
              <a:t>MXDfolders</a:t>
            </a:r>
            <a:r>
              <a:rPr lang="en-US" sz="800" dirty="0" smtClean="0"/>
              <a:t>) </a:t>
            </a:r>
            <a:r>
              <a:rPr lang="en-US" sz="800" dirty="0" smtClean="0">
                <a:solidFill>
                  <a:schemeClr val="tx2">
                    <a:lumMod val="60000"/>
                    <a:lumOff val="40000"/>
                  </a:schemeClr>
                </a:solidFill>
              </a:rPr>
              <a:t># The menus use the same list[] data.</a:t>
            </a:r>
          </a:p>
          <a:p>
            <a:endParaRPr lang="en-US" sz="1000" dirty="0" smtClean="0"/>
          </a:p>
          <a:p>
            <a:endParaRPr lang="en-US" sz="1000" dirty="0"/>
          </a:p>
          <a:p>
            <a:endParaRPr lang="en-US" sz="1200" dirty="0"/>
          </a:p>
          <a:p>
            <a:endParaRPr lang="en-US" sz="1200" dirty="0" smtClean="0"/>
          </a:p>
        </p:txBody>
      </p:sp>
      <p:sp>
        <p:nvSpPr>
          <p:cNvPr id="3" name="TextBox 2"/>
          <p:cNvSpPr txBox="1"/>
          <p:nvPr/>
        </p:nvSpPr>
        <p:spPr>
          <a:xfrm>
            <a:off x="152400" y="152400"/>
            <a:ext cx="3343416" cy="646331"/>
          </a:xfrm>
          <a:prstGeom prst="rect">
            <a:avLst/>
          </a:prstGeom>
          <a:noFill/>
        </p:spPr>
        <p:txBody>
          <a:bodyPr wrap="square" rtlCol="0">
            <a:spAutoFit/>
          </a:bodyPr>
          <a:lstStyle/>
          <a:p>
            <a:r>
              <a:rPr lang="en-US" dirty="0" smtClean="0">
                <a:solidFill>
                  <a:schemeClr val="tx2">
                    <a:lumMod val="60000"/>
                    <a:lumOff val="40000"/>
                  </a:schemeClr>
                </a:solidFill>
              </a:rPr>
              <a:t>Geoprocessing in the script(cont.)</a:t>
            </a:r>
          </a:p>
          <a:p>
            <a:endParaRPr lang="en-US" dirty="0"/>
          </a:p>
        </p:txBody>
      </p:sp>
      <p:sp>
        <p:nvSpPr>
          <p:cNvPr id="4" name="TextBox 3"/>
          <p:cNvSpPr txBox="1"/>
          <p:nvPr/>
        </p:nvSpPr>
        <p:spPr>
          <a:xfrm>
            <a:off x="5715000" y="762001"/>
            <a:ext cx="2895600" cy="2031325"/>
          </a:xfrm>
          <a:prstGeom prst="rect">
            <a:avLst/>
          </a:prstGeom>
          <a:noFill/>
        </p:spPr>
        <p:txBody>
          <a:bodyPr wrap="square" rtlCol="0">
            <a:spAutoFit/>
          </a:bodyPr>
          <a:lstStyle/>
          <a:p>
            <a:r>
              <a:rPr lang="en-US" sz="1200" i="1" dirty="0" smtClean="0">
                <a:solidFill>
                  <a:schemeClr val="tx2">
                    <a:lumMod val="60000"/>
                    <a:lumOff val="40000"/>
                  </a:schemeClr>
                </a:solidFill>
              </a:rPr>
              <a:t>The idea in creating lists and dictionaries was to structure the code to make it easier to pass hardcoded values around to the functions. </a:t>
            </a:r>
          </a:p>
          <a:p>
            <a:r>
              <a:rPr lang="en-US" sz="1200" i="1" dirty="0" smtClean="0">
                <a:solidFill>
                  <a:schemeClr val="tx2">
                    <a:lumMod val="60000"/>
                    <a:lumOff val="40000"/>
                  </a:schemeClr>
                </a:solidFill>
              </a:rPr>
              <a:t>I thought it would simplify the code and make it more maintainable. </a:t>
            </a:r>
          </a:p>
          <a:p>
            <a:r>
              <a:rPr lang="en-US" sz="1200" i="1" dirty="0" smtClean="0">
                <a:solidFill>
                  <a:schemeClr val="tx2">
                    <a:lumMod val="60000"/>
                    <a:lumOff val="40000"/>
                  </a:schemeClr>
                </a:solidFill>
              </a:rPr>
              <a:t>I was partly successful, but better coding technique will be required to improve this script.</a:t>
            </a:r>
          </a:p>
          <a:p>
            <a:endParaRPr lang="en-US" dirty="0"/>
          </a:p>
        </p:txBody>
      </p:sp>
      <p:sp>
        <p:nvSpPr>
          <p:cNvPr id="5" name="TextBox 4"/>
          <p:cNvSpPr txBox="1"/>
          <p:nvPr/>
        </p:nvSpPr>
        <p:spPr>
          <a:xfrm>
            <a:off x="228600" y="381000"/>
            <a:ext cx="2102050" cy="615553"/>
          </a:xfrm>
          <a:prstGeom prst="rect">
            <a:avLst/>
          </a:prstGeom>
          <a:noFill/>
        </p:spPr>
        <p:txBody>
          <a:bodyPr wrap="square" rtlCol="0">
            <a:spAutoFit/>
          </a:bodyPr>
          <a:lstStyle/>
          <a:p>
            <a:r>
              <a:rPr lang="en-US" sz="1600" dirty="0" smtClean="0"/>
              <a:t>Simple data structures.</a:t>
            </a:r>
          </a:p>
          <a:p>
            <a:endParaRPr lang="en-US" dirty="0"/>
          </a:p>
        </p:txBody>
      </p:sp>
      <p:sp>
        <p:nvSpPr>
          <p:cNvPr id="6" name="TextBox 5"/>
          <p:cNvSpPr txBox="1"/>
          <p:nvPr/>
        </p:nvSpPr>
        <p:spPr>
          <a:xfrm>
            <a:off x="304800" y="3276600"/>
            <a:ext cx="8318496" cy="3477875"/>
          </a:xfrm>
          <a:prstGeom prst="rect">
            <a:avLst/>
          </a:prstGeom>
          <a:noFill/>
        </p:spPr>
        <p:txBody>
          <a:bodyPr wrap="square" rtlCol="0">
            <a:spAutoFit/>
          </a:bodyPr>
          <a:lstStyle/>
          <a:p>
            <a:r>
              <a:rPr lang="en-US" sz="1600" dirty="0" smtClean="0"/>
              <a:t>Modular code is useful.</a:t>
            </a:r>
          </a:p>
          <a:p>
            <a:r>
              <a:rPr lang="en-US" sz="1200" dirty="0" smtClean="0"/>
              <a:t>Model Builder can help modularize code. You can work with a simple model until you get it right. You can then export the file into</a:t>
            </a:r>
          </a:p>
          <a:p>
            <a:r>
              <a:rPr lang="en-US" sz="1200" dirty="0" smtClean="0"/>
              <a:t>Python script. This can be placed into it’s own module (.</a:t>
            </a:r>
            <a:r>
              <a:rPr lang="en-US" sz="1200" dirty="0" err="1" smtClean="0"/>
              <a:t>py</a:t>
            </a:r>
            <a:r>
              <a:rPr lang="en-US" sz="1200" dirty="0" smtClean="0"/>
              <a:t> file) and imported. Once you know it is working, it is a simple matter to </a:t>
            </a:r>
          </a:p>
          <a:p>
            <a:r>
              <a:rPr lang="en-US" sz="1200" dirty="0" smtClean="0"/>
              <a:t>import the module. Here’s a trick I learned from the author of the text and also online. Here’s how to test your module before importing. Setup your .</a:t>
            </a:r>
            <a:r>
              <a:rPr lang="en-US" sz="1200" dirty="0" err="1" smtClean="0"/>
              <a:t>py</a:t>
            </a:r>
            <a:r>
              <a:rPr lang="en-US" sz="1200" dirty="0" smtClean="0"/>
              <a:t> file similar to this. You write calls to the function, testing parameters and such. You can place dummy data</a:t>
            </a:r>
          </a:p>
          <a:p>
            <a:r>
              <a:rPr lang="en-US" sz="1200" dirty="0" smtClean="0"/>
              <a:t>Into the .</a:t>
            </a:r>
            <a:r>
              <a:rPr lang="en-US" sz="1200" dirty="0" err="1" smtClean="0"/>
              <a:t>py</a:t>
            </a:r>
            <a:r>
              <a:rPr lang="en-US" sz="1200" dirty="0" smtClean="0"/>
              <a:t> to accomplish this.</a:t>
            </a:r>
          </a:p>
          <a:p>
            <a:endParaRPr lang="en-US" sz="1200" dirty="0" smtClean="0"/>
          </a:p>
          <a:p>
            <a:r>
              <a:rPr lang="en-US" sz="800" dirty="0" smtClean="0"/>
              <a:t>def  </a:t>
            </a:r>
            <a:r>
              <a:rPr lang="en-US" sz="800" dirty="0" err="1" smtClean="0"/>
              <a:t>func</a:t>
            </a:r>
            <a:r>
              <a:rPr lang="en-US" sz="800" dirty="0" smtClean="0"/>
              <a:t>():</a:t>
            </a:r>
          </a:p>
          <a:p>
            <a:r>
              <a:rPr lang="en-US" sz="800" dirty="0"/>
              <a:t> </a:t>
            </a:r>
            <a:r>
              <a:rPr lang="en-US" sz="800" dirty="0" smtClean="0"/>
              <a:t>   ‘’’do stuff’’’</a:t>
            </a:r>
          </a:p>
          <a:p>
            <a:r>
              <a:rPr lang="en-US" sz="800" dirty="0" smtClean="0"/>
              <a:t>def  main():</a:t>
            </a:r>
          </a:p>
          <a:p>
            <a:r>
              <a:rPr lang="en-US" sz="800" dirty="0" smtClean="0"/>
              <a:t>    ‘’’ all kinds of code here’’’</a:t>
            </a:r>
          </a:p>
          <a:p>
            <a:r>
              <a:rPr lang="en-US" sz="800" dirty="0" smtClean="0"/>
              <a:t>     </a:t>
            </a:r>
            <a:r>
              <a:rPr lang="en-US" sz="800" dirty="0" err="1" smtClean="0"/>
              <a:t>func</a:t>
            </a:r>
            <a:r>
              <a:rPr lang="en-US" sz="800" dirty="0" smtClean="0"/>
              <a:t>()</a:t>
            </a:r>
          </a:p>
          <a:p>
            <a:r>
              <a:rPr lang="en-US" sz="800" dirty="0" smtClean="0"/>
              <a:t># end main()</a:t>
            </a:r>
          </a:p>
          <a:p>
            <a:endParaRPr lang="en-US" sz="800" dirty="0" smtClean="0"/>
          </a:p>
          <a:p>
            <a:r>
              <a:rPr lang="en-US" sz="800" dirty="0" smtClean="0"/>
              <a:t>If __name__ == ‘__main__’:</a:t>
            </a:r>
          </a:p>
          <a:p>
            <a:r>
              <a:rPr lang="en-US" sz="800" dirty="0"/>
              <a:t> </a:t>
            </a:r>
            <a:r>
              <a:rPr lang="en-US" sz="800" dirty="0" smtClean="0"/>
              <a:t>   main()</a:t>
            </a:r>
          </a:p>
          <a:p>
            <a:r>
              <a:rPr lang="en-US" sz="800" dirty="0" smtClean="0"/>
              <a:t>‘’’ test code here ‘’’</a:t>
            </a:r>
          </a:p>
          <a:p>
            <a:r>
              <a:rPr lang="en-US" sz="800" dirty="0" err="1" smtClean="0"/>
              <a:t>func</a:t>
            </a:r>
            <a:r>
              <a:rPr lang="en-US" sz="800" dirty="0" smtClean="0"/>
              <a:t>()</a:t>
            </a:r>
          </a:p>
          <a:p>
            <a:endParaRPr lang="en-US" sz="800" dirty="0"/>
          </a:p>
          <a:p>
            <a:r>
              <a:rPr lang="en-US" sz="1200" dirty="0" smtClean="0"/>
              <a:t>This allows you to test your function in an independent manner, isolated from the remainder of your script. This makes it simpler to debug and troubleshoot.  It is useful to test in this manner.</a:t>
            </a:r>
          </a:p>
          <a:p>
            <a:endParaRPr lang="en-US" sz="1200" dirty="0"/>
          </a:p>
        </p:txBody>
      </p:sp>
      <p:sp>
        <p:nvSpPr>
          <p:cNvPr id="7" name="TextBox 6"/>
          <p:cNvSpPr txBox="1"/>
          <p:nvPr/>
        </p:nvSpPr>
        <p:spPr>
          <a:xfrm>
            <a:off x="8118078" y="0"/>
            <a:ext cx="1025922" cy="369332"/>
          </a:xfrm>
          <a:prstGeom prst="rect">
            <a:avLst/>
          </a:prstGeom>
          <a:noFill/>
        </p:spPr>
        <p:txBody>
          <a:bodyPr wrap="none" rtlCol="0">
            <a:spAutoFit/>
          </a:bodyPr>
          <a:lstStyle/>
          <a:p>
            <a:r>
              <a:rPr lang="en-US" dirty="0" smtClean="0">
                <a:hlinkClick r:id="rId2" action="ppaction://hlinksldjump"/>
              </a:rPr>
              <a:t>Contents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1"/>
            <a:ext cx="3810000" cy="3170099"/>
          </a:xfrm>
          <a:prstGeom prst="rect">
            <a:avLst/>
          </a:prstGeom>
          <a:ln>
            <a:solidFill>
              <a:schemeClr val="tx1"/>
            </a:solidFill>
          </a:ln>
        </p:spPr>
        <p:txBody>
          <a:bodyPr wrap="square">
            <a:spAutoFit/>
          </a:bodyPr>
          <a:lstStyle/>
          <a:p>
            <a:r>
              <a:rPr lang="en-US" sz="1000" dirty="0" smtClean="0"/>
              <a:t>####################################</a:t>
            </a:r>
          </a:p>
          <a:p>
            <a:r>
              <a:rPr lang="en-US" sz="1000" dirty="0" smtClean="0"/>
              <a:t># STEP 4. choice to create </a:t>
            </a:r>
            <a:r>
              <a:rPr lang="en-US" sz="1000" dirty="0" err="1" smtClean="0"/>
              <a:t>geodatabase</a:t>
            </a:r>
            <a:r>
              <a:rPr lang="en-US" sz="1000" dirty="0" smtClean="0"/>
              <a:t> from scratch</a:t>
            </a:r>
          </a:p>
          <a:p>
            <a:r>
              <a:rPr lang="en-US" sz="1000" dirty="0" smtClean="0"/>
              <a:t>#</a:t>
            </a:r>
          </a:p>
          <a:p>
            <a:r>
              <a:rPr lang="en-US" sz="1000" dirty="0" smtClean="0"/>
              <a:t>message = '\n\n Step 4. Create or keep the existing </a:t>
            </a:r>
            <a:r>
              <a:rPr lang="en-US" sz="1000" dirty="0" err="1" smtClean="0"/>
              <a:t>geodatabase</a:t>
            </a:r>
            <a:r>
              <a:rPr lang="en-US" sz="1000" dirty="0" smtClean="0"/>
              <a:t>\n‘</a:t>
            </a:r>
          </a:p>
          <a:p>
            <a:r>
              <a:rPr lang="en-US" sz="1000" dirty="0" smtClean="0"/>
              <a:t>print message</a:t>
            </a:r>
          </a:p>
          <a:p>
            <a:r>
              <a:rPr lang="en-US" sz="1000" dirty="0" err="1" smtClean="0"/>
              <a:t>LOG.append</a:t>
            </a:r>
            <a:r>
              <a:rPr lang="en-US" sz="1000" dirty="0" smtClean="0"/>
              <a:t>(message + '\n')</a:t>
            </a:r>
          </a:p>
          <a:p>
            <a:r>
              <a:rPr lang="en-US" sz="1000" dirty="0" smtClean="0"/>
              <a:t>####################################</a:t>
            </a:r>
          </a:p>
          <a:p>
            <a:r>
              <a:rPr lang="en-US" sz="1000" dirty="0" smtClean="0"/>
              <a:t>prompt = ''‘</a:t>
            </a:r>
          </a:p>
          <a:p>
            <a:r>
              <a:rPr lang="en-US" sz="1000" dirty="0" smtClean="0"/>
              <a:t>You choose to reuse an existing </a:t>
            </a:r>
            <a:r>
              <a:rPr lang="en-US" sz="1000" dirty="0" err="1" smtClean="0"/>
              <a:t>geodatabase</a:t>
            </a:r>
            <a:r>
              <a:rPr lang="en-US" sz="1000" dirty="0" smtClean="0"/>
              <a:t>, or create a new one.</a:t>
            </a:r>
          </a:p>
          <a:p>
            <a:r>
              <a:rPr lang="en-US" sz="1000" dirty="0" smtClean="0"/>
              <a:t>Creating a new </a:t>
            </a:r>
            <a:r>
              <a:rPr lang="en-US" sz="1000" dirty="0" err="1" smtClean="0"/>
              <a:t>geodatabase</a:t>
            </a:r>
            <a:r>
              <a:rPr lang="en-US" sz="1000" dirty="0" smtClean="0"/>
              <a:t> can take several minutes to complete;</a:t>
            </a:r>
          </a:p>
          <a:p>
            <a:r>
              <a:rPr lang="en-US" sz="1000" dirty="0" smtClean="0"/>
              <a:t>it also implies that data files and folders are in place as required.\n</a:t>
            </a:r>
          </a:p>
          <a:p>
            <a:r>
              <a:rPr lang="en-US" sz="1000" dirty="0" smtClean="0"/>
              <a:t>Responding 'no' creates a new </a:t>
            </a:r>
            <a:r>
              <a:rPr lang="en-US" sz="1000" dirty="0" err="1" smtClean="0"/>
              <a:t>geodatabase</a:t>
            </a:r>
            <a:r>
              <a:rPr lang="en-US" sz="1000" dirty="0" smtClean="0"/>
              <a:t> (press 'N' or enter 'NO')\n</a:t>
            </a:r>
          </a:p>
          <a:p>
            <a:r>
              <a:rPr lang="en-US" sz="1000" dirty="0" smtClean="0"/>
              <a:t>Do you want to keep the </a:t>
            </a:r>
            <a:r>
              <a:rPr lang="en-US" sz="1000" dirty="0" err="1" smtClean="0"/>
              <a:t>geodatabase</a:t>
            </a:r>
            <a:r>
              <a:rPr lang="en-US" sz="1000" dirty="0" smtClean="0"/>
              <a:t>?''‘</a:t>
            </a:r>
          </a:p>
          <a:p>
            <a:endParaRPr lang="en-US" sz="1000" dirty="0" smtClean="0"/>
          </a:p>
          <a:p>
            <a:r>
              <a:rPr lang="en-US" sz="1000" dirty="0" smtClean="0"/>
              <a:t>if not </a:t>
            </a:r>
            <a:r>
              <a:rPr lang="en-US" sz="1000" dirty="0" err="1" smtClean="0"/>
              <a:t>mydefs.query_yes_no</a:t>
            </a:r>
            <a:r>
              <a:rPr lang="en-US" sz="1000" dirty="0" smtClean="0"/>
              <a:t>(prompt):</a:t>
            </a:r>
          </a:p>
          <a:p>
            <a:r>
              <a:rPr lang="en-US" sz="1000" dirty="0"/>
              <a:t> </a:t>
            </a:r>
            <a:r>
              <a:rPr lang="en-US" sz="1000" dirty="0" smtClean="0"/>
              <a:t>   </a:t>
            </a:r>
            <a:r>
              <a:rPr lang="en-US" sz="1000" dirty="0" err="1" smtClean="0"/>
              <a:t>buildGeodatabase</a:t>
            </a:r>
            <a:r>
              <a:rPr lang="en-US" sz="1000" dirty="0" smtClean="0"/>
              <a:t>()</a:t>
            </a:r>
          </a:p>
          <a:p>
            <a:r>
              <a:rPr lang="en-US" sz="1000" dirty="0" smtClean="0"/>
              <a:t>else:</a:t>
            </a:r>
          </a:p>
          <a:p>
            <a:r>
              <a:rPr lang="en-US" sz="1000" dirty="0" smtClean="0"/>
              <a:t>    message = '\n Keeping pre-existing </a:t>
            </a:r>
            <a:r>
              <a:rPr lang="en-US" sz="1000" dirty="0" err="1" smtClean="0"/>
              <a:t>geodatabase</a:t>
            </a:r>
            <a:r>
              <a:rPr lang="en-US" sz="1000" dirty="0" smtClean="0"/>
              <a:t>.\n‘</a:t>
            </a:r>
          </a:p>
          <a:p>
            <a:r>
              <a:rPr lang="en-US" sz="1000" dirty="0" smtClean="0"/>
              <a:t>    print message</a:t>
            </a:r>
          </a:p>
          <a:p>
            <a:r>
              <a:rPr lang="en-US" sz="1000" dirty="0" smtClean="0"/>
              <a:t>    </a:t>
            </a:r>
            <a:r>
              <a:rPr lang="en-US" sz="1000" dirty="0" err="1" smtClean="0"/>
              <a:t>LOG.append</a:t>
            </a:r>
            <a:r>
              <a:rPr lang="en-US" sz="1000" dirty="0" smtClean="0"/>
              <a:t>(message + '\n')</a:t>
            </a:r>
            <a:endParaRPr lang="en-US" sz="1000" dirty="0"/>
          </a:p>
        </p:txBody>
      </p:sp>
      <p:sp>
        <p:nvSpPr>
          <p:cNvPr id="3" name="Rectangle 2"/>
          <p:cNvSpPr/>
          <p:nvPr/>
        </p:nvSpPr>
        <p:spPr>
          <a:xfrm>
            <a:off x="152400" y="152400"/>
            <a:ext cx="3343416" cy="369332"/>
          </a:xfrm>
          <a:prstGeom prst="rect">
            <a:avLst/>
          </a:prstGeom>
        </p:spPr>
        <p:txBody>
          <a:bodyPr wrap="none">
            <a:spAutoFit/>
          </a:bodyPr>
          <a:lstStyle/>
          <a:p>
            <a:r>
              <a:rPr lang="en-US" dirty="0" smtClean="0">
                <a:solidFill>
                  <a:schemeClr val="tx2">
                    <a:lumMod val="60000"/>
                    <a:lumOff val="40000"/>
                  </a:schemeClr>
                </a:solidFill>
              </a:rPr>
              <a:t>Geoprocessing in the script(cont.)</a:t>
            </a:r>
          </a:p>
        </p:txBody>
      </p:sp>
      <p:sp>
        <p:nvSpPr>
          <p:cNvPr id="4" name="TextBox 3"/>
          <p:cNvSpPr txBox="1"/>
          <p:nvPr/>
        </p:nvSpPr>
        <p:spPr>
          <a:xfrm>
            <a:off x="4191000" y="609600"/>
            <a:ext cx="4495800" cy="1754326"/>
          </a:xfrm>
          <a:prstGeom prst="rect">
            <a:avLst/>
          </a:prstGeom>
          <a:noFill/>
        </p:spPr>
        <p:txBody>
          <a:bodyPr wrap="square" rtlCol="0">
            <a:spAutoFit/>
          </a:bodyPr>
          <a:lstStyle/>
          <a:p>
            <a:r>
              <a:rPr lang="en-US" sz="1200" i="1" dirty="0" smtClean="0">
                <a:solidFill>
                  <a:schemeClr val="tx2">
                    <a:lumMod val="60000"/>
                    <a:lumOff val="40000"/>
                  </a:schemeClr>
                </a:solidFill>
              </a:rPr>
              <a:t>This code calls the build </a:t>
            </a:r>
            <a:r>
              <a:rPr lang="en-US" sz="1200" i="1" dirty="0" err="1" smtClean="0">
                <a:solidFill>
                  <a:schemeClr val="tx2">
                    <a:lumMod val="60000"/>
                    <a:lumOff val="40000"/>
                  </a:schemeClr>
                </a:solidFill>
              </a:rPr>
              <a:t>geodatabase</a:t>
            </a:r>
            <a:r>
              <a:rPr lang="en-US" sz="1200" i="1" dirty="0" smtClean="0">
                <a:solidFill>
                  <a:schemeClr val="tx2">
                    <a:lumMod val="60000"/>
                    <a:lumOff val="40000"/>
                  </a:schemeClr>
                </a:solidFill>
              </a:rPr>
              <a:t> function.</a:t>
            </a:r>
          </a:p>
          <a:p>
            <a:r>
              <a:rPr lang="en-US" sz="1200" i="1" dirty="0" smtClean="0"/>
              <a:t>The actual function code is a lot more detailed than this, but this example  demonstrates why you want to modularize your code to make it simpler to use. Isn’t it simpler to call ‘</a:t>
            </a:r>
            <a:r>
              <a:rPr lang="en-US" sz="1200" dirty="0" err="1" smtClean="0"/>
              <a:t>buildGeodatabase</a:t>
            </a:r>
            <a:r>
              <a:rPr lang="en-US" sz="1200" dirty="0" smtClean="0"/>
              <a:t>()’</a:t>
            </a:r>
          </a:p>
          <a:p>
            <a:r>
              <a:rPr lang="en-US" sz="1200" i="1" dirty="0" smtClean="0"/>
              <a:t>than to copy and paste nearly 100 lines of code (with comments, print statements, etc.)? Place reusable code in a module, something like myGeoprocessing.py., and include an import statement to read it. Keeping your code modularized makes it easier to maintain. All the edits need occur only once, in one place.</a:t>
            </a:r>
            <a:endParaRPr lang="en-US" sz="1200" i="1" dirty="0"/>
          </a:p>
        </p:txBody>
      </p:sp>
      <p:sp>
        <p:nvSpPr>
          <p:cNvPr id="6" name="TextBox 5"/>
          <p:cNvSpPr txBox="1"/>
          <p:nvPr/>
        </p:nvSpPr>
        <p:spPr>
          <a:xfrm>
            <a:off x="228600" y="3810000"/>
            <a:ext cx="6498895" cy="2923877"/>
          </a:xfrm>
          <a:prstGeom prst="rect">
            <a:avLst/>
          </a:prstGeom>
          <a:noFill/>
          <a:ln>
            <a:solidFill>
              <a:schemeClr val="tx1"/>
            </a:solidFill>
          </a:ln>
        </p:spPr>
        <p:txBody>
          <a:bodyPr wrap="none" rtlCol="0">
            <a:spAutoFit/>
          </a:bodyPr>
          <a:lstStyle/>
          <a:p>
            <a:r>
              <a:rPr lang="en-US" sz="800" dirty="0" smtClean="0"/>
              <a:t>def </a:t>
            </a:r>
            <a:r>
              <a:rPr lang="en-US" sz="800" dirty="0" err="1" smtClean="0"/>
              <a:t>buildGeodatabase</a:t>
            </a:r>
            <a:r>
              <a:rPr lang="en-US" sz="800" dirty="0" smtClean="0"/>
              <a:t>():</a:t>
            </a:r>
          </a:p>
          <a:p>
            <a:r>
              <a:rPr lang="en-US" sz="800" dirty="0" smtClean="0"/>
              <a:t>    </a:t>
            </a:r>
            <a:r>
              <a:rPr lang="en-US" sz="800" dirty="0" err="1" smtClean="0"/>
              <a:t>arcpy.management.Delete</a:t>
            </a:r>
            <a:r>
              <a:rPr lang="en-US" sz="800" dirty="0" smtClean="0"/>
              <a:t>(</a:t>
            </a:r>
            <a:r>
              <a:rPr lang="en-US" sz="800" dirty="0" err="1" smtClean="0"/>
              <a:t>basepath</a:t>
            </a:r>
            <a:r>
              <a:rPr lang="en-US" sz="800" dirty="0" smtClean="0"/>
              <a:t> + </a:t>
            </a:r>
            <a:r>
              <a:rPr lang="en-US" sz="800" dirty="0" err="1" smtClean="0"/>
              <a:t>geodatabase</a:t>
            </a:r>
            <a:r>
              <a:rPr lang="en-US" sz="800" dirty="0" smtClean="0"/>
              <a:t>)</a:t>
            </a:r>
          </a:p>
          <a:p>
            <a:r>
              <a:rPr lang="en-US" sz="800" dirty="0" smtClean="0"/>
              <a:t>    </a:t>
            </a:r>
            <a:r>
              <a:rPr lang="en-US" sz="800" dirty="0" err="1" smtClean="0"/>
              <a:t>arcpy.management.CreateFileGDB</a:t>
            </a:r>
            <a:r>
              <a:rPr lang="en-US" sz="800" dirty="0" smtClean="0"/>
              <a:t>(</a:t>
            </a:r>
            <a:r>
              <a:rPr lang="en-US" sz="800" dirty="0" err="1" smtClean="0"/>
              <a:t>basepath</a:t>
            </a:r>
            <a:r>
              <a:rPr lang="en-US" sz="800" dirty="0" smtClean="0"/>
              <a:t>, </a:t>
            </a:r>
            <a:r>
              <a:rPr lang="en-US" sz="800" dirty="0" err="1" smtClean="0"/>
              <a:t>geodatabase</a:t>
            </a:r>
            <a:r>
              <a:rPr lang="en-US" sz="800" dirty="0" smtClean="0"/>
              <a:t>, "CURRENT")</a:t>
            </a:r>
          </a:p>
          <a:p>
            <a:r>
              <a:rPr lang="en-US" sz="800" dirty="0" smtClean="0"/>
              <a:t>    </a:t>
            </a:r>
            <a:r>
              <a:rPr lang="en-US" sz="800" dirty="0" err="1" smtClean="0"/>
              <a:t>arcpy.conversion.FeatureClassToGeodatabase</a:t>
            </a:r>
            <a:r>
              <a:rPr lang="en-US" sz="800" dirty="0" smtClean="0"/>
              <a:t>(</a:t>
            </a:r>
            <a:r>
              <a:rPr lang="en-US" sz="800" dirty="0" err="1" smtClean="0"/>
              <a:t>clippingdatafile</a:t>
            </a:r>
            <a:r>
              <a:rPr lang="en-US" sz="800" dirty="0" smtClean="0"/>
              <a:t>, </a:t>
            </a:r>
            <a:r>
              <a:rPr lang="en-US" sz="800" dirty="0" err="1" smtClean="0"/>
              <a:t>basepath</a:t>
            </a:r>
            <a:r>
              <a:rPr lang="en-US" sz="800" dirty="0" smtClean="0"/>
              <a:t> + </a:t>
            </a:r>
            <a:r>
              <a:rPr lang="en-US" sz="800" dirty="0" err="1" smtClean="0"/>
              <a:t>geodatabase</a:t>
            </a:r>
            <a:r>
              <a:rPr lang="en-US" sz="800" dirty="0" smtClean="0"/>
              <a:t>)</a:t>
            </a:r>
          </a:p>
          <a:p>
            <a:endParaRPr lang="en-US" sz="800" dirty="0" smtClean="0"/>
          </a:p>
          <a:p>
            <a:r>
              <a:rPr lang="en-US" sz="800" dirty="0" smtClean="0"/>
              <a:t>    # begin populating </a:t>
            </a:r>
            <a:r>
              <a:rPr lang="en-US" sz="800" dirty="0" err="1" smtClean="0"/>
              <a:t>geodatabase</a:t>
            </a:r>
            <a:r>
              <a:rPr lang="en-US" sz="800" dirty="0" smtClean="0"/>
              <a:t> with processed </a:t>
            </a:r>
            <a:r>
              <a:rPr lang="en-US" sz="800" dirty="0" err="1" smtClean="0"/>
              <a:t>shapefiles</a:t>
            </a:r>
            <a:endParaRPr lang="en-US" sz="800" dirty="0" smtClean="0"/>
          </a:p>
          <a:p>
            <a:r>
              <a:rPr lang="en-US" sz="800" dirty="0" smtClean="0"/>
              <a:t>    for filename in </a:t>
            </a:r>
            <a:r>
              <a:rPr lang="en-US" sz="800" dirty="0" err="1" smtClean="0"/>
              <a:t>layerNames</a:t>
            </a:r>
            <a:r>
              <a:rPr lang="en-US" sz="800" dirty="0" smtClean="0"/>
              <a:t>:</a:t>
            </a:r>
          </a:p>
          <a:p>
            <a:r>
              <a:rPr lang="en-US" sz="800" dirty="0" smtClean="0"/>
              <a:t>        </a:t>
            </a:r>
            <a:r>
              <a:rPr lang="en-US" sz="800" dirty="0" err="1" smtClean="0"/>
              <a:t>arcpy.analysis.Clip</a:t>
            </a:r>
            <a:r>
              <a:rPr lang="en-US" sz="800" dirty="0" smtClean="0"/>
              <a:t>(</a:t>
            </a:r>
            <a:r>
              <a:rPr lang="en-US" sz="800" dirty="0" err="1" smtClean="0"/>
              <a:t>datapath</a:t>
            </a:r>
            <a:r>
              <a:rPr lang="en-US" sz="800" dirty="0" smtClean="0"/>
              <a:t> + filename + '.</a:t>
            </a:r>
            <a:r>
              <a:rPr lang="en-US" sz="800" dirty="0" err="1" smtClean="0"/>
              <a:t>shp</a:t>
            </a:r>
            <a:r>
              <a:rPr lang="en-US" sz="800" dirty="0" smtClean="0"/>
              <a:t>', </a:t>
            </a:r>
            <a:r>
              <a:rPr lang="en-US" sz="800" dirty="0" err="1" smtClean="0"/>
              <a:t>clippingdatafile</a:t>
            </a:r>
            <a:r>
              <a:rPr lang="en-US" sz="800" dirty="0" smtClean="0"/>
              <a:t>, </a:t>
            </a:r>
            <a:r>
              <a:rPr lang="en-US" sz="800" dirty="0" err="1" smtClean="0"/>
              <a:t>datapath</a:t>
            </a:r>
            <a:r>
              <a:rPr lang="en-US" sz="800" dirty="0" smtClean="0"/>
              <a:t> + 'Clipped_' + filename + '.</a:t>
            </a:r>
            <a:r>
              <a:rPr lang="en-US" sz="800" dirty="0" err="1" smtClean="0"/>
              <a:t>shp</a:t>
            </a:r>
            <a:r>
              <a:rPr lang="en-US" sz="800" dirty="0" smtClean="0"/>
              <a:t>')</a:t>
            </a:r>
          </a:p>
          <a:p>
            <a:r>
              <a:rPr lang="en-US" sz="800" dirty="0" smtClean="0"/>
              <a:t>        </a:t>
            </a:r>
            <a:r>
              <a:rPr lang="en-US" sz="800" dirty="0" err="1" smtClean="0"/>
              <a:t>arcpy.conversion.FeatureClassToGeodatabase</a:t>
            </a:r>
            <a:r>
              <a:rPr lang="en-US" sz="800" dirty="0" smtClean="0"/>
              <a:t>(</a:t>
            </a:r>
            <a:r>
              <a:rPr lang="en-US" sz="800" dirty="0" err="1" smtClean="0"/>
              <a:t>datapath</a:t>
            </a:r>
            <a:r>
              <a:rPr lang="en-US" sz="800" dirty="0" smtClean="0"/>
              <a:t> + 'Clipped_' + filename + '.</a:t>
            </a:r>
            <a:r>
              <a:rPr lang="en-US" sz="800" dirty="0" err="1" smtClean="0"/>
              <a:t>shp</a:t>
            </a:r>
            <a:r>
              <a:rPr lang="en-US" sz="800" dirty="0" smtClean="0"/>
              <a:t>', </a:t>
            </a:r>
            <a:r>
              <a:rPr lang="en-US" sz="800" dirty="0" err="1" smtClean="0"/>
              <a:t>basepath</a:t>
            </a:r>
            <a:r>
              <a:rPr lang="en-US" sz="800" dirty="0" smtClean="0"/>
              <a:t> + </a:t>
            </a:r>
            <a:r>
              <a:rPr lang="en-US" sz="800" dirty="0" err="1" smtClean="0"/>
              <a:t>geodatabase</a:t>
            </a:r>
            <a:r>
              <a:rPr lang="en-US" sz="800" dirty="0" smtClean="0"/>
              <a:t>)</a:t>
            </a:r>
          </a:p>
          <a:p>
            <a:r>
              <a:rPr lang="en-US" sz="800" dirty="0" smtClean="0"/>
              <a:t>        </a:t>
            </a:r>
            <a:r>
              <a:rPr lang="en-US" sz="800" dirty="0" err="1" smtClean="0"/>
              <a:t>data_type</a:t>
            </a:r>
            <a:r>
              <a:rPr lang="en-US" sz="800" dirty="0" smtClean="0"/>
              <a:t> = "Feature Class“</a:t>
            </a:r>
          </a:p>
          <a:p>
            <a:r>
              <a:rPr lang="en-US" sz="800" dirty="0" smtClean="0"/>
              <a:t>        </a:t>
            </a:r>
            <a:r>
              <a:rPr lang="en-US" sz="800" dirty="0" err="1" smtClean="0"/>
              <a:t>arcpy.management.Rename</a:t>
            </a:r>
            <a:r>
              <a:rPr lang="en-US" sz="800" dirty="0" smtClean="0"/>
              <a:t>(</a:t>
            </a:r>
            <a:r>
              <a:rPr lang="en-US" sz="800" dirty="0" err="1" smtClean="0"/>
              <a:t>basepath</a:t>
            </a:r>
            <a:r>
              <a:rPr lang="en-US" sz="800" dirty="0" smtClean="0"/>
              <a:t> + </a:t>
            </a:r>
            <a:r>
              <a:rPr lang="en-US" sz="800" dirty="0" err="1" smtClean="0"/>
              <a:t>geodatabase</a:t>
            </a:r>
            <a:r>
              <a:rPr lang="en-US" sz="800" dirty="0" smtClean="0"/>
              <a:t>+ '/' + 'Clipped_' + filename, </a:t>
            </a:r>
            <a:r>
              <a:rPr lang="en-US" sz="800" dirty="0" err="1" smtClean="0"/>
              <a:t>basepath</a:t>
            </a:r>
            <a:r>
              <a:rPr lang="en-US" sz="800" dirty="0" smtClean="0"/>
              <a:t> + </a:t>
            </a:r>
            <a:r>
              <a:rPr lang="en-US" sz="800" dirty="0" err="1" smtClean="0"/>
              <a:t>geodatabase</a:t>
            </a:r>
            <a:r>
              <a:rPr lang="en-US" sz="800" dirty="0" smtClean="0"/>
              <a:t> + '/' + filename, </a:t>
            </a:r>
            <a:r>
              <a:rPr lang="en-US" sz="800" dirty="0" err="1" smtClean="0"/>
              <a:t>data_type</a:t>
            </a:r>
            <a:r>
              <a:rPr lang="en-US" sz="800" dirty="0" smtClean="0"/>
              <a:t>)</a:t>
            </a:r>
          </a:p>
          <a:p>
            <a:r>
              <a:rPr lang="en-US" sz="800" dirty="0" smtClean="0"/>
              <a:t>				</a:t>
            </a:r>
          </a:p>
          <a:p>
            <a:r>
              <a:rPr lang="en-US" sz="800" dirty="0" smtClean="0"/>
              <a:t>        if </a:t>
            </a:r>
            <a:r>
              <a:rPr lang="en-US" sz="800" dirty="0" err="1" smtClean="0"/>
              <a:t>arcpy.Exists</a:t>
            </a:r>
            <a:r>
              <a:rPr lang="en-US" sz="800" dirty="0" smtClean="0"/>
              <a:t>(</a:t>
            </a:r>
            <a:r>
              <a:rPr lang="en-US" sz="800" dirty="0" err="1" smtClean="0"/>
              <a:t>datapath</a:t>
            </a:r>
            <a:r>
              <a:rPr lang="en-US" sz="800" dirty="0" smtClean="0"/>
              <a:t> + 'Clipped_' + filename + '.</a:t>
            </a:r>
            <a:r>
              <a:rPr lang="en-US" sz="800" dirty="0" err="1" smtClean="0"/>
              <a:t>shp</a:t>
            </a:r>
            <a:r>
              <a:rPr lang="en-US" sz="800" dirty="0" smtClean="0"/>
              <a:t>'):</a:t>
            </a:r>
          </a:p>
          <a:p>
            <a:r>
              <a:rPr lang="en-US" sz="800" dirty="0" smtClean="0"/>
              <a:t>            </a:t>
            </a:r>
            <a:r>
              <a:rPr lang="en-US" sz="800" dirty="0" err="1" smtClean="0"/>
              <a:t>arcpy.management.Delete</a:t>
            </a:r>
            <a:r>
              <a:rPr lang="en-US" sz="800" dirty="0" smtClean="0"/>
              <a:t>(</a:t>
            </a:r>
            <a:r>
              <a:rPr lang="en-US" sz="800" dirty="0" err="1" smtClean="0"/>
              <a:t>datapath</a:t>
            </a:r>
            <a:r>
              <a:rPr lang="en-US" sz="800" dirty="0" smtClean="0"/>
              <a:t> + 'Clipped_' + filename + '.</a:t>
            </a:r>
            <a:r>
              <a:rPr lang="en-US" sz="800" dirty="0" err="1" smtClean="0"/>
              <a:t>shp</a:t>
            </a:r>
            <a:r>
              <a:rPr lang="en-US" sz="800" dirty="0" smtClean="0"/>
              <a:t>')</a:t>
            </a:r>
          </a:p>
          <a:p>
            <a:r>
              <a:rPr lang="en-US" sz="800" dirty="0" smtClean="0"/>
              <a:t>    # for</a:t>
            </a:r>
          </a:p>
          <a:p>
            <a:r>
              <a:rPr lang="en-US" sz="800" dirty="0" smtClean="0"/>
              <a:t>    </a:t>
            </a:r>
          </a:p>
          <a:p>
            <a:r>
              <a:rPr lang="en-US" sz="800" dirty="0" smtClean="0"/>
              <a:t>    # additional geoprocessing</a:t>
            </a:r>
          </a:p>
          <a:p>
            <a:r>
              <a:rPr lang="en-US" sz="800" dirty="0" smtClean="0"/>
              <a:t>    </a:t>
            </a:r>
            <a:r>
              <a:rPr lang="en-US" sz="800" dirty="0" err="1" smtClean="0"/>
              <a:t>grid_index_mile</a:t>
            </a:r>
            <a:r>
              <a:rPr lang="en-US" sz="800" dirty="0" smtClean="0"/>
              <a:t> = </a:t>
            </a:r>
            <a:r>
              <a:rPr lang="en-US" sz="800" dirty="0" err="1" smtClean="0"/>
              <a:t>geodatabasepath</a:t>
            </a:r>
            <a:r>
              <a:rPr lang="en-US" sz="800" dirty="0" smtClean="0"/>
              <a:t> + '</a:t>
            </a:r>
            <a:r>
              <a:rPr lang="en-US" sz="800" dirty="0" err="1" smtClean="0"/>
              <a:t>grid_index_mile</a:t>
            </a:r>
            <a:r>
              <a:rPr lang="en-US" sz="800" dirty="0" smtClean="0"/>
              <a:t>‘</a:t>
            </a:r>
          </a:p>
          <a:p>
            <a:r>
              <a:rPr lang="en-US" sz="800" dirty="0" smtClean="0"/>
              <a:t>        </a:t>
            </a:r>
            <a:r>
              <a:rPr lang="en-US" sz="800" dirty="0" err="1" smtClean="0"/>
              <a:t>arcpy.cartography.GridIndexFeatures</a:t>
            </a:r>
            <a:r>
              <a:rPr lang="en-US" sz="800" dirty="0" smtClean="0"/>
              <a:t>(</a:t>
            </a:r>
            <a:r>
              <a:rPr lang="en-US" sz="800" dirty="0" err="1" smtClean="0"/>
              <a:t>grid_index_mile</a:t>
            </a:r>
            <a:r>
              <a:rPr lang="en-US" sz="800" dirty="0" smtClean="0"/>
              <a:t>, </a:t>
            </a:r>
            <a:r>
              <a:rPr lang="en-US" sz="800" dirty="0" err="1" smtClean="0"/>
              <a:t>geodatabasepath</a:t>
            </a:r>
            <a:r>
              <a:rPr lang="en-US" sz="800" dirty="0" smtClean="0"/>
              <a:t> + "</a:t>
            </a:r>
            <a:r>
              <a:rPr lang="en-US" sz="800" dirty="0" err="1" smtClean="0"/>
              <a:t>citybndy</a:t>
            </a:r>
            <a:r>
              <a:rPr lang="en-US" sz="800" dirty="0" smtClean="0"/>
              <a:t>", </a:t>
            </a:r>
          </a:p>
          <a:p>
            <a:r>
              <a:rPr lang="en-US" sz="800" dirty="0"/>
              <a:t> </a:t>
            </a:r>
            <a:r>
              <a:rPr lang="en-US" sz="800" dirty="0" smtClean="0"/>
              <a:t>       "INTERSECTFEATURE", "NO_USEPAGEUNIT", "", "1 Miles", "1 Miles", "6687129.00021085 1921798.0605931", "18", "11", "1", "LABELFROMORIGIN")</a:t>
            </a:r>
          </a:p>
          <a:p>
            <a:r>
              <a:rPr lang="en-US" sz="800" dirty="0" smtClean="0"/>
              <a:t>    </a:t>
            </a:r>
            <a:r>
              <a:rPr lang="en-US" sz="800" dirty="0" err="1" smtClean="0"/>
              <a:t>createCentroidMark</a:t>
            </a:r>
            <a:r>
              <a:rPr lang="en-US" sz="800" dirty="0" smtClean="0"/>
              <a:t>(</a:t>
            </a:r>
            <a:r>
              <a:rPr lang="en-US" sz="800" dirty="0" err="1" smtClean="0"/>
              <a:t>geodatabasepath</a:t>
            </a:r>
            <a:r>
              <a:rPr lang="en-US" sz="800" dirty="0" smtClean="0"/>
              <a:t> + 'parks', </a:t>
            </a:r>
            <a:r>
              <a:rPr lang="en-US" sz="800" dirty="0" err="1" smtClean="0"/>
              <a:t>geodatabasepath</a:t>
            </a:r>
            <a:r>
              <a:rPr lang="en-US" sz="800" dirty="0" smtClean="0"/>
              <a:t> + '</a:t>
            </a:r>
            <a:r>
              <a:rPr lang="en-US" sz="800" dirty="0" err="1" smtClean="0"/>
              <a:t>park_centers</a:t>
            </a:r>
            <a:r>
              <a:rPr lang="en-US" sz="800" dirty="0" smtClean="0"/>
              <a:t>')</a:t>
            </a:r>
          </a:p>
          <a:p>
            <a:r>
              <a:rPr lang="en-US" sz="800" dirty="0" smtClean="0"/>
              <a:t>    </a:t>
            </a:r>
            <a:r>
              <a:rPr lang="en-US" sz="800" dirty="0" err="1" smtClean="0"/>
              <a:t>createCentroidFeatureClass</a:t>
            </a:r>
            <a:r>
              <a:rPr lang="en-US" sz="800" dirty="0" smtClean="0"/>
              <a:t>()</a:t>
            </a:r>
          </a:p>
          <a:p>
            <a:r>
              <a:rPr lang="en-US" sz="800" dirty="0" smtClean="0"/>
              <a:t># </a:t>
            </a:r>
            <a:r>
              <a:rPr lang="en-US" sz="800" dirty="0" err="1" smtClean="0"/>
              <a:t>buildGeodatabase</a:t>
            </a:r>
            <a:r>
              <a:rPr lang="en-US" sz="800" dirty="0" smtClean="0"/>
              <a:t>()</a:t>
            </a:r>
            <a:endParaRPr lang="en-US" sz="800" dirty="0"/>
          </a:p>
        </p:txBody>
      </p:sp>
      <p:sp>
        <p:nvSpPr>
          <p:cNvPr id="7" name="TextBox 6"/>
          <p:cNvSpPr txBox="1"/>
          <p:nvPr/>
        </p:nvSpPr>
        <p:spPr>
          <a:xfrm>
            <a:off x="6781800" y="3810000"/>
            <a:ext cx="1763368" cy="461665"/>
          </a:xfrm>
          <a:prstGeom prst="rect">
            <a:avLst/>
          </a:prstGeom>
          <a:noFill/>
        </p:spPr>
        <p:txBody>
          <a:bodyPr wrap="none" rtlCol="0">
            <a:spAutoFit/>
          </a:bodyPr>
          <a:lstStyle/>
          <a:p>
            <a:r>
              <a:rPr lang="en-US" sz="1200" i="1" dirty="0" err="1" smtClean="0"/>
              <a:t>buildGeodatabase</a:t>
            </a:r>
            <a:r>
              <a:rPr lang="en-US" sz="1200" i="1" dirty="0" smtClean="0"/>
              <a:t>() </a:t>
            </a:r>
          </a:p>
          <a:p>
            <a:r>
              <a:rPr lang="en-US" sz="1200" i="1" dirty="0" smtClean="0"/>
              <a:t>with comments removed.</a:t>
            </a:r>
            <a:endParaRPr lang="en-US" sz="1200" i="1" dirty="0"/>
          </a:p>
        </p:txBody>
      </p:sp>
      <p:sp>
        <p:nvSpPr>
          <p:cNvPr id="8" name="TextBox 7"/>
          <p:cNvSpPr txBox="1"/>
          <p:nvPr/>
        </p:nvSpPr>
        <p:spPr>
          <a:xfrm>
            <a:off x="8118078" y="0"/>
            <a:ext cx="1025922" cy="369332"/>
          </a:xfrm>
          <a:prstGeom prst="rect">
            <a:avLst/>
          </a:prstGeom>
          <a:noFill/>
        </p:spPr>
        <p:txBody>
          <a:bodyPr wrap="none" rtlCol="0">
            <a:spAutoFit/>
          </a:bodyPr>
          <a:lstStyle/>
          <a:p>
            <a:r>
              <a:rPr lang="en-US" dirty="0" smtClean="0">
                <a:hlinkClick r:id="rId2" action="ppaction://hlinksldjump"/>
              </a:rPr>
              <a:t>Contents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2669577" cy="369332"/>
          </a:xfrm>
          <a:prstGeom prst="rect">
            <a:avLst/>
          </a:prstGeom>
          <a:noFill/>
        </p:spPr>
        <p:txBody>
          <a:bodyPr wrap="none" rtlCol="0">
            <a:spAutoFit/>
          </a:bodyPr>
          <a:lstStyle/>
          <a:p>
            <a:r>
              <a:rPr lang="en-US" dirty="0" smtClean="0">
                <a:solidFill>
                  <a:schemeClr val="tx2">
                    <a:lumMod val="60000"/>
                    <a:lumOff val="40000"/>
                  </a:schemeClr>
                </a:solidFill>
              </a:rPr>
              <a:t>Problems and Resolutions.</a:t>
            </a:r>
            <a:endParaRPr lang="en-US" dirty="0">
              <a:solidFill>
                <a:schemeClr val="tx2">
                  <a:lumMod val="60000"/>
                  <a:lumOff val="40000"/>
                </a:schemeClr>
              </a:solidFill>
            </a:endParaRPr>
          </a:p>
        </p:txBody>
      </p:sp>
      <p:sp>
        <p:nvSpPr>
          <p:cNvPr id="3" name="Rectangle 2"/>
          <p:cNvSpPr/>
          <p:nvPr/>
        </p:nvSpPr>
        <p:spPr>
          <a:xfrm>
            <a:off x="228600" y="609600"/>
            <a:ext cx="8610600" cy="6278642"/>
          </a:xfrm>
          <a:prstGeom prst="rect">
            <a:avLst/>
          </a:prstGeom>
        </p:spPr>
        <p:txBody>
          <a:bodyPr wrap="square">
            <a:spAutoFit/>
          </a:bodyPr>
          <a:lstStyle/>
          <a:p>
            <a:r>
              <a:rPr lang="en-US" dirty="0" err="1" smtClean="0"/>
              <a:t>Centroid</a:t>
            </a:r>
            <a:r>
              <a:rPr lang="en-US" dirty="0" smtClean="0"/>
              <a:t> calc, menus, </a:t>
            </a:r>
            <a:r>
              <a:rPr lang="en-US" dirty="0" err="1" smtClean="0"/>
              <a:t>scalebar</a:t>
            </a:r>
            <a:r>
              <a:rPr lang="en-US" dirty="0" smtClean="0"/>
              <a:t>, numbers and punctuation ( ‘ , / ) characters in names.</a:t>
            </a:r>
          </a:p>
          <a:p>
            <a:endParaRPr lang="en-US" sz="1200" dirty="0" smtClean="0"/>
          </a:p>
          <a:p>
            <a:r>
              <a:rPr lang="en-US" sz="1200" dirty="0" smtClean="0"/>
              <a:t>It may seem a bit strange, but I had difficulty with the records in the parks.shp, where the PARKNAME column data has numeric, or punctuation characters in it, the  park’s name. I was able to fix the problem with the / (forward slash) character. It occurs when the name of the park is attempting to be concatenated into the name of the map file. Windows doesn’t allow this character in a file name. I masked this character by replacing it with a blank space, using </a:t>
            </a:r>
            <a:r>
              <a:rPr lang="en-US" sz="1200" dirty="0" err="1" smtClean="0"/>
              <a:t>string.replace</a:t>
            </a:r>
            <a:r>
              <a:rPr lang="en-US" sz="1200" dirty="0" smtClean="0"/>
              <a:t>(</a:t>
            </a:r>
            <a:r>
              <a:rPr lang="en-US" sz="1200" dirty="0" err="1" smtClean="0"/>
              <a:t>parkname</a:t>
            </a:r>
            <a:r>
              <a:rPr lang="en-US" sz="1200" dirty="0" smtClean="0"/>
              <a:t>, ‘/’, ‘ ‘).</a:t>
            </a:r>
          </a:p>
          <a:p>
            <a:r>
              <a:rPr lang="en-US" sz="1200" dirty="0" smtClean="0"/>
              <a:t>The number and apostrophe problem was not resolvable. I don’t see how to fix it. You can see the problem in the Map#2, slide 18.</a:t>
            </a:r>
          </a:p>
          <a:p>
            <a:r>
              <a:rPr lang="en-US" sz="1200" dirty="0" smtClean="0"/>
              <a:t>There is no park feature displayed (indicated as a green polygon). The Bing maps don’t have this problem, of course. A side effect of this is that the next map in the queue, in a manner of speaking, often seems to have similar issues.</a:t>
            </a:r>
          </a:p>
          <a:p>
            <a:endParaRPr lang="en-US" sz="1200" dirty="0"/>
          </a:p>
          <a:p>
            <a:r>
              <a:rPr lang="en-US" sz="1200" dirty="0" smtClean="0"/>
              <a:t>Menus presented a challenge. To create the simple menus I have required a bit more code than anticipated. I noticed that after I had the script working, there was redundant code. I set to work to minimize duplicate code. Our instructor emphasized </a:t>
            </a:r>
            <a:r>
              <a:rPr lang="en-US" sz="1200" dirty="0" err="1" smtClean="0"/>
              <a:t>pseudocoding</a:t>
            </a:r>
            <a:r>
              <a:rPr lang="en-US" sz="1200" dirty="0" smtClean="0"/>
              <a:t> early on. Bench checking code before writing it can save time and effort. The problem I have is that I pass a dictionary  to the menu function. Python won’t enforce a sort on a dictionary. No guarantee that it will sort the way you want. I was too far in before I caught this </a:t>
            </a:r>
            <a:r>
              <a:rPr lang="en-US" sz="1200" dirty="0" err="1" smtClean="0"/>
              <a:t>bugm</a:t>
            </a:r>
            <a:r>
              <a:rPr lang="en-US" sz="1200" dirty="0" smtClean="0"/>
              <a:t> after much reading and experimenting. I live with it for now, but it needs to be fixed to prevent user selection errors.</a:t>
            </a:r>
          </a:p>
          <a:p>
            <a:endParaRPr lang="en-US" sz="1200" dirty="0"/>
          </a:p>
          <a:p>
            <a:r>
              <a:rPr lang="en-US" sz="1200" dirty="0" smtClean="0"/>
              <a:t>I wanted to provide a center mark in each polygon, labeled in degrees decimal. I though it would be useful to highlight and copy the coordinates and drop them into Google maps URL, for instance, and navigate to the same position – a sort of checks and balances, as well as useful information. This was difficult because the source data files have this data – in State Plane system, in units of feet. I experimented with the </a:t>
            </a:r>
            <a:r>
              <a:rPr lang="en-US" sz="1200" dirty="0" err="1" smtClean="0"/>
              <a:t>CalculateCentroid</a:t>
            </a:r>
            <a:r>
              <a:rPr lang="en-US" sz="1200" dirty="0" smtClean="0"/>
              <a:t>() from ESRI. Worked ok. But not what I wanted. I tried Calculate Geometry. It works too, but not as I wanted. In the end, I took my source data file, parks.shp, dropped the State Plane system and projected to NAD 83. I then recreated my </a:t>
            </a:r>
            <a:r>
              <a:rPr lang="en-US" sz="1200" dirty="0" err="1" smtClean="0"/>
              <a:t>geodatabase</a:t>
            </a:r>
            <a:r>
              <a:rPr lang="en-US" sz="1200" dirty="0" smtClean="0"/>
              <a:t> using this altered file. This was the simplest solution. I left the functions in the script that I used to create my workaround </a:t>
            </a:r>
            <a:r>
              <a:rPr lang="en-US" sz="1200" dirty="0" err="1" smtClean="0"/>
              <a:t>shapefiles</a:t>
            </a:r>
            <a:r>
              <a:rPr lang="en-US" sz="1200" dirty="0" smtClean="0"/>
              <a:t>. These functions still execute when the </a:t>
            </a:r>
            <a:r>
              <a:rPr lang="en-US" sz="1200" dirty="0" err="1" smtClean="0"/>
              <a:t>geodatabase</a:t>
            </a:r>
            <a:r>
              <a:rPr lang="en-US" sz="1200" dirty="0" smtClean="0"/>
              <a:t> is created and the feature classes are there in the </a:t>
            </a:r>
            <a:r>
              <a:rPr lang="en-US" sz="1200" dirty="0" err="1" smtClean="0"/>
              <a:t>geodatabase</a:t>
            </a:r>
            <a:r>
              <a:rPr lang="en-US" sz="1200" dirty="0" smtClean="0"/>
              <a:t>, unused.</a:t>
            </a:r>
          </a:p>
          <a:p>
            <a:endParaRPr lang="en-US" sz="1200" dirty="0"/>
          </a:p>
          <a:p>
            <a:r>
              <a:rPr lang="en-US" sz="1200" dirty="0" smtClean="0"/>
              <a:t>The scale bar doesn’t size up perfectly as I could wish. It looks a bit sloppy, but I can live with it for now.</a:t>
            </a:r>
          </a:p>
          <a:p>
            <a:endParaRPr lang="en-US" sz="1200" dirty="0" smtClean="0"/>
          </a:p>
          <a:p>
            <a:r>
              <a:rPr lang="en-US" sz="1200" dirty="0" smtClean="0"/>
              <a:t>Bug: this is a time waster. The main loop, </a:t>
            </a:r>
            <a:r>
              <a:rPr lang="en-US" sz="1200" dirty="0" err="1" smtClean="0"/>
              <a:t>runMapAutomation</a:t>
            </a:r>
            <a:r>
              <a:rPr lang="en-US" sz="1200" dirty="0" smtClean="0"/>
              <a:t>(), appears  to run twice. I haven’t been able to figure out what’s happening. </a:t>
            </a:r>
          </a:p>
          <a:p>
            <a:endParaRPr lang="en-US" sz="1200" dirty="0" smtClean="0"/>
          </a:p>
          <a:p>
            <a:endParaRPr lang="en-US" sz="1200" dirty="0" smtClean="0"/>
          </a:p>
          <a:p>
            <a:endParaRPr lang="en-US" sz="1200" dirty="0"/>
          </a:p>
          <a:p>
            <a:endParaRPr lang="en-US" sz="1200" dirty="0" smtClean="0"/>
          </a:p>
        </p:txBody>
      </p:sp>
      <p:sp>
        <p:nvSpPr>
          <p:cNvPr id="4" name="TextBox 3"/>
          <p:cNvSpPr txBox="1"/>
          <p:nvPr/>
        </p:nvSpPr>
        <p:spPr>
          <a:xfrm>
            <a:off x="8118078" y="0"/>
            <a:ext cx="1025922" cy="369332"/>
          </a:xfrm>
          <a:prstGeom prst="rect">
            <a:avLst/>
          </a:prstGeom>
          <a:noFill/>
        </p:spPr>
        <p:txBody>
          <a:bodyPr wrap="none" rtlCol="0">
            <a:spAutoFit/>
          </a:bodyPr>
          <a:lstStyle/>
          <a:p>
            <a:r>
              <a:rPr lang="en-US" dirty="0" smtClean="0">
                <a:hlinkClick r:id="rId2" action="ppaction://hlinksldjump"/>
              </a:rPr>
              <a:t>Contents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228600" y="304800"/>
            <a:ext cx="8458200" cy="6419270"/>
          </a:xfrm>
          <a:prstGeom prst="rect">
            <a:avLst/>
          </a:prstGeom>
          <a:noFill/>
          <a:ln w="9525">
            <a:noFill/>
            <a:miter lim="800000"/>
            <a:headEnd/>
            <a:tailEnd/>
          </a:ln>
        </p:spPr>
      </p:pic>
      <p:sp>
        <p:nvSpPr>
          <p:cNvPr id="3" name="TextBox 2"/>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
        <p:nvSpPr>
          <p:cNvPr id="4" name="Rounded Rectangle 3"/>
          <p:cNvSpPr/>
          <p:nvPr/>
        </p:nvSpPr>
        <p:spPr>
          <a:xfrm>
            <a:off x="2971800" y="152400"/>
            <a:ext cx="14478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Example using city data. This is my standard map.</a:t>
            </a:r>
            <a:endParaRPr lang="en-US" sz="1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52400" y="304800"/>
            <a:ext cx="8625103" cy="6362692"/>
          </a:xfrm>
          <a:prstGeom prst="rect">
            <a:avLst/>
          </a:prstGeom>
          <a:noFill/>
          <a:ln w="9525">
            <a:noFill/>
            <a:miter lim="800000"/>
            <a:headEnd/>
            <a:tailEnd/>
          </a:ln>
        </p:spPr>
      </p:pic>
      <p:sp>
        <p:nvSpPr>
          <p:cNvPr id="3" name="Rectangular Callout 2"/>
          <p:cNvSpPr/>
          <p:nvPr/>
        </p:nvSpPr>
        <p:spPr>
          <a:xfrm>
            <a:off x="2819400" y="1219200"/>
            <a:ext cx="2971800" cy="1219200"/>
          </a:xfrm>
          <a:prstGeom prst="wedgeRectCallout">
            <a:avLst>
              <a:gd name="adj1" fmla="val -39371"/>
              <a:gd name="adj2" fmla="val 1055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A bug exists in my script. No green area park polygon feature appears. In the Park.shp, features with numbers, apostrophes in the PARKNAME field, produced this intermittent error. Unable to explain this. The polygon appears in the upper right scaled view.</a:t>
            </a:r>
            <a:endParaRPr lang="en-US" sz="1200" dirty="0"/>
          </a:p>
        </p:txBody>
      </p:sp>
      <p:sp>
        <p:nvSpPr>
          <p:cNvPr id="4" name="TextBox 3">
            <a:hlinkClick r:id="rId3" action="ppaction://hlinksldjump"/>
          </p:cNvPr>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
        <p:nvSpPr>
          <p:cNvPr id="6" name="Rounded Rectangle 5"/>
          <p:cNvSpPr/>
          <p:nvPr/>
        </p:nvSpPr>
        <p:spPr>
          <a:xfrm>
            <a:off x="2514600" y="0"/>
            <a:ext cx="2438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This is my standard map displaying in an error mode.</a:t>
            </a:r>
            <a:endParaRPr lang="en-US" sz="1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52400" y="325161"/>
            <a:ext cx="8763000" cy="6421505"/>
          </a:xfrm>
          <a:prstGeom prst="rect">
            <a:avLst/>
          </a:prstGeom>
          <a:noFill/>
          <a:ln w="9525">
            <a:noFill/>
            <a:miter lim="800000"/>
            <a:headEnd/>
            <a:tailEnd/>
          </a:ln>
        </p:spPr>
      </p:pic>
      <p:sp>
        <p:nvSpPr>
          <p:cNvPr id="3" name="TextBox 2"/>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
        <p:nvSpPr>
          <p:cNvPr id="4" name="Rounded Rectangle 3"/>
          <p:cNvSpPr/>
          <p:nvPr/>
        </p:nvSpPr>
        <p:spPr>
          <a:xfrm>
            <a:off x="2667000" y="228600"/>
            <a:ext cx="1676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smtClean="0"/>
          </a:p>
          <a:p>
            <a:pPr algn="ctr"/>
            <a:r>
              <a:rPr lang="en-US" sz="1200" dirty="0" smtClean="0"/>
              <a:t>Bing aerial formatted map</a:t>
            </a:r>
          </a:p>
          <a:p>
            <a:pPr algn="ct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52400" y="304800"/>
            <a:ext cx="8707224" cy="6400801"/>
          </a:xfrm>
          <a:prstGeom prst="rect">
            <a:avLst/>
          </a:prstGeom>
          <a:noFill/>
          <a:ln w="9525">
            <a:noFill/>
            <a:miter lim="800000"/>
            <a:headEnd/>
            <a:tailEnd/>
          </a:ln>
        </p:spPr>
      </p:pic>
      <p:sp>
        <p:nvSpPr>
          <p:cNvPr id="3" name="TextBox 2"/>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
        <p:nvSpPr>
          <p:cNvPr id="4" name="Rounded Rectangle 3"/>
          <p:cNvSpPr/>
          <p:nvPr/>
        </p:nvSpPr>
        <p:spPr>
          <a:xfrm>
            <a:off x="2819400" y="152400"/>
            <a:ext cx="1600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Bing hybrid formatted map.</a:t>
            </a:r>
            <a:endParaRPr lang="en-US"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52400" y="381000"/>
            <a:ext cx="8756531" cy="6324600"/>
          </a:xfrm>
          <a:prstGeom prst="rect">
            <a:avLst/>
          </a:prstGeom>
          <a:noFill/>
          <a:ln w="9525">
            <a:noFill/>
            <a:miter lim="800000"/>
            <a:headEnd/>
            <a:tailEnd/>
          </a:ln>
        </p:spPr>
      </p:pic>
      <p:sp>
        <p:nvSpPr>
          <p:cNvPr id="3" name="TextBox 2"/>
          <p:cNvSpPr txBox="1"/>
          <p:nvPr/>
        </p:nvSpPr>
        <p:spPr>
          <a:xfrm>
            <a:off x="8118078" y="0"/>
            <a:ext cx="1025922" cy="369332"/>
          </a:xfrm>
          <a:prstGeom prst="rect">
            <a:avLst/>
          </a:prstGeom>
          <a:noFill/>
        </p:spPr>
        <p:txBody>
          <a:bodyPr wrap="none" rtlCol="0">
            <a:spAutoFit/>
          </a:bodyPr>
          <a:lstStyle/>
          <a:p>
            <a:r>
              <a:rPr lang="en-US" dirty="0" smtClean="0">
                <a:hlinkClick r:id="rId3" action="ppaction://hlinksldjump"/>
              </a:rPr>
              <a:t>Contents</a:t>
            </a:r>
            <a:endParaRPr lang="en-US" dirty="0"/>
          </a:p>
        </p:txBody>
      </p:sp>
      <p:sp>
        <p:nvSpPr>
          <p:cNvPr id="4" name="Rounded Rectangle 3"/>
          <p:cNvSpPr/>
          <p:nvPr/>
        </p:nvSpPr>
        <p:spPr>
          <a:xfrm>
            <a:off x="2819400" y="228600"/>
            <a:ext cx="1295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Bing road formatted map</a:t>
            </a:r>
            <a:endParaRPr lang="en-US" sz="1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855</TotalTime>
  <Words>3639</Words>
  <Application>Microsoft Office PowerPoint</Application>
  <PresentationFormat>On-screen Show (4:3)</PresentationFormat>
  <Paragraphs>285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Automated Cartography Python scripting project</vt:lpstr>
      <vt:lpstr>Slide 2</vt:lpstr>
      <vt:lpstr>Creating a set of maps can be a tedious, time consuming process.  Automated scripting can simplify your work and save time, money and resources. The procedure for this requires a few basic skills in GIS and Python scripting. I’ll begin with a few slides that provide a brief explanation of available tools I used to get started on my scripting project, then a few comments about what I learned working with python. I’ll then continue with an explanation about my project.  With an .mxd configured to reuse for all of the maps, a uniformly designed map set is possible with a fairly simple script that will do much time-consuming, tedious work for you. Scripting is not overly difficult. ArcGIS ‘s mapping module presents the functionality necessary to accomplish this task.  With a basic knowledge of the Python language, you have the necessary programming skills to do this in ArcMap 10.0.</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Automating Cartography with ArcGIS 10.0</dc:title>
  <dc:creator>Test</dc:creator>
  <cp:lastModifiedBy>Test</cp:lastModifiedBy>
  <cp:revision>443</cp:revision>
  <dcterms:created xsi:type="dcterms:W3CDTF">2011-05-12T17:57:40Z</dcterms:created>
  <dcterms:modified xsi:type="dcterms:W3CDTF">2011-05-14T02:57:59Z</dcterms:modified>
</cp:coreProperties>
</file>