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8" autoAdjust="0"/>
    <p:restoredTop sz="94660"/>
  </p:normalViewPr>
  <p:slideViewPr>
    <p:cSldViewPr>
      <p:cViewPr varScale="1">
        <p:scale>
          <a:sx n="64" d="100"/>
          <a:sy n="64" d="100"/>
        </p:scale>
        <p:origin x="-10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4AA8B-1140-43EA-A966-A2899F0DCF2A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088C7-90D9-4271-A3A9-CDEE8F0A4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99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1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11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76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39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38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03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52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95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02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37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31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5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8C7-90D9-4271-A3A9-CDEE8F0A426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32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27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71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91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14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69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87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80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350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23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91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55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081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AC101-257F-4B42-A229-11DEB0CA6C3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7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0FD22-6B87-417C-9B49-F491F5D4F4ED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949E7-264C-412B-973C-C3ECC64F37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edings.esri.com/library/userconf/proc02/pap0924/p0924.htm" TargetMode="External"/><Relationship Id="rId7" Type="http://schemas.openxmlformats.org/officeDocument/2006/relationships/hyperlink" Target="http://www.jenningsplanet.com/fileadmin/uploads/nj/StudentProjects/Geog342_Spring2010/JSmith_paper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enningsplanet.com/fileadmin/uploads/nj/StudentProjects/Geog342_Spring2010/JSmith_presentation.pdf" TargetMode="External"/><Relationship Id="rId5" Type="http://schemas.openxmlformats.org/officeDocument/2006/relationships/hyperlink" Target="http://www.vls-inc.com/feature_analyst/publications/reviews/obrien_asprs.pdf" TargetMode="External"/><Relationship Id="rId4" Type="http://schemas.openxmlformats.org/officeDocument/2006/relationships/hyperlink" Target="http://www.featureanalyst.com/feature_analyst/publications/success/AFE-Ecog-F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70485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Experimenting with Feature Analyst 5.0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371600"/>
            <a:ext cx="256480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ArcGIS</a:t>
            </a:r>
            <a:r>
              <a:rPr lang="en-US" dirty="0" smtClean="0"/>
              <a:t> 10.0</a:t>
            </a:r>
          </a:p>
          <a:p>
            <a:r>
              <a:rPr lang="en-US" dirty="0" smtClean="0"/>
              <a:t>Feature Analyst 5.0</a:t>
            </a:r>
          </a:p>
          <a:p>
            <a:r>
              <a:rPr lang="en-US" dirty="0" err="1" smtClean="0"/>
              <a:t>GeoExpress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Airborne imagery:</a:t>
            </a:r>
          </a:p>
          <a:p>
            <a:pPr lvl="1"/>
            <a:r>
              <a:rPr lang="en-US" dirty="0" smtClean="0"/>
              <a:t>City of Sacramento</a:t>
            </a:r>
          </a:p>
          <a:p>
            <a:pPr lvl="1"/>
            <a:r>
              <a:rPr lang="en-US" dirty="0" smtClean="0"/>
              <a:t>0.5 foot resolution</a:t>
            </a:r>
          </a:p>
          <a:p>
            <a:pPr lvl="1"/>
            <a:r>
              <a:rPr lang="en-US" dirty="0" smtClean="0"/>
              <a:t>3 bands</a:t>
            </a:r>
          </a:p>
          <a:p>
            <a:pPr lvl="1"/>
            <a:r>
              <a:rPr lang="en-US" dirty="0" err="1" smtClean="0"/>
              <a:t>MrSid</a:t>
            </a:r>
            <a:r>
              <a:rPr lang="en-US" dirty="0" smtClean="0"/>
              <a:t> format</a:t>
            </a:r>
          </a:p>
          <a:p>
            <a:pPr lvl="1"/>
            <a:r>
              <a:rPr lang="en-US" dirty="0" smtClean="0"/>
              <a:t>created 2009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grid index of images</a:t>
            </a:r>
          </a:p>
          <a:p>
            <a:pPr lvl="1"/>
            <a:r>
              <a:rPr lang="en-US" dirty="0" smtClean="0"/>
              <a:t>metadata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8" name="Picture 7" descr="IN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209800"/>
            <a:ext cx="5638800" cy="4511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Preview software product</a:t>
            </a:r>
          </a:p>
          <a:p>
            <a:r>
              <a:rPr lang="en-US" dirty="0" smtClean="0"/>
              <a:t>Read tutorials</a:t>
            </a:r>
          </a:p>
          <a:p>
            <a:r>
              <a:rPr lang="en-US" dirty="0" smtClean="0"/>
              <a:t>Review previous student assignments</a:t>
            </a:r>
          </a:p>
          <a:p>
            <a:r>
              <a:rPr lang="en-US" dirty="0" smtClean="0"/>
              <a:t>Test tutorials, experiment</a:t>
            </a:r>
          </a:p>
          <a:p>
            <a:r>
              <a:rPr lang="en-US" dirty="0" smtClean="0"/>
              <a:t>Attempt to duplicate other student results</a:t>
            </a:r>
          </a:p>
          <a:p>
            <a:r>
              <a:rPr lang="en-US" dirty="0" smtClean="0"/>
              <a:t>Try new workflows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43434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Preview image data</a:t>
            </a:r>
            <a:endParaRPr lang="en-US" dirty="0"/>
          </a:p>
        </p:txBody>
      </p:sp>
      <p:pic>
        <p:nvPicPr>
          <p:cNvPr id="4" name="Content Placeholder 3" descr="INIT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62126" y="1295400"/>
            <a:ext cx="5334001" cy="4267200"/>
          </a:xfrm>
        </p:spPr>
      </p:pic>
      <p:sp>
        <p:nvSpPr>
          <p:cNvPr id="5" name="TextBox 4"/>
          <p:cNvSpPr txBox="1"/>
          <p:nvPr/>
        </p:nvSpPr>
        <p:spPr>
          <a:xfrm>
            <a:off x="228600" y="1447800"/>
            <a:ext cx="3772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Concentration on urban areas</a:t>
            </a:r>
          </a:p>
          <a:p>
            <a:pPr algn="just"/>
            <a:r>
              <a:rPr lang="en-US" dirty="0" smtClean="0"/>
              <a:t>Supervised learning tool</a:t>
            </a:r>
          </a:p>
          <a:p>
            <a:pPr algn="just"/>
            <a:r>
              <a:rPr lang="en-US" dirty="0" smtClean="0"/>
              <a:t>Single class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743200"/>
            <a:ext cx="28257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 smtClean="0"/>
              <a:t>Features extracted: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Tennis and basketball courts</a:t>
            </a:r>
          </a:p>
          <a:p>
            <a:pPr algn="just"/>
            <a:r>
              <a:rPr lang="en-US" dirty="0" smtClean="0"/>
              <a:t>Swimming pools</a:t>
            </a:r>
          </a:p>
          <a:p>
            <a:pPr algn="just"/>
            <a:r>
              <a:rPr lang="en-US" dirty="0" smtClean="0"/>
              <a:t>Lakes</a:t>
            </a:r>
          </a:p>
          <a:p>
            <a:pPr algn="just"/>
            <a:r>
              <a:rPr lang="en-US" dirty="0" smtClean="0"/>
              <a:t>Sidewalks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6934200" cy="731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Would additional data be useful?</a:t>
            </a:r>
            <a:endParaRPr lang="en-US" dirty="0"/>
          </a:p>
        </p:txBody>
      </p:sp>
      <p:pic>
        <p:nvPicPr>
          <p:cNvPr id="4" name="Content Placeholder 3" descr="pictures-of-basketball-diagrams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905000"/>
            <a:ext cx="6399415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polygon training feature</a:t>
            </a:r>
            <a:endParaRPr lang="en-US" dirty="0"/>
          </a:p>
        </p:txBody>
      </p:sp>
      <p:pic>
        <p:nvPicPr>
          <p:cNvPr id="4" name="Content Placeholder 3" descr="tennis_training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66750" y="1948656"/>
            <a:ext cx="7810500" cy="38290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supervised learning</a:t>
            </a:r>
            <a:endParaRPr lang="en-US" dirty="0"/>
          </a:p>
        </p:txBody>
      </p:sp>
      <p:pic>
        <p:nvPicPr>
          <p:cNvPr id="4" name="Content Placeholder 3" descr="courts3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to continue digitizing feature</a:t>
            </a:r>
            <a:endParaRPr lang="en-US" dirty="0"/>
          </a:p>
        </p:txBody>
      </p:sp>
      <p:pic>
        <p:nvPicPr>
          <p:cNvPr id="4" name="Content Placeholder 3" descr="courts4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Tennis courts are coming together</a:t>
            </a:r>
            <a:endParaRPr lang="en-US" dirty="0"/>
          </a:p>
        </p:txBody>
      </p:sp>
      <p:pic>
        <p:nvPicPr>
          <p:cNvPr id="4" name="Content Placeholder 3" descr="courts5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I extract swimming pools?</a:t>
            </a:r>
            <a:endParaRPr lang="en-US" dirty="0"/>
          </a:p>
        </p:txBody>
      </p:sp>
      <p:pic>
        <p:nvPicPr>
          <p:cNvPr id="4" name="Content Placeholder 3" descr="natomas_training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pass reveals many polygons</a:t>
            </a:r>
            <a:endParaRPr lang="en-US" dirty="0"/>
          </a:p>
        </p:txBody>
      </p:sp>
      <p:pic>
        <p:nvPicPr>
          <p:cNvPr id="4" name="Content Placeholder 3" descr="natomas_training_Lr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Remove false positives</a:t>
            </a:r>
            <a:endParaRPr lang="en-US" dirty="0"/>
          </a:p>
        </p:txBody>
      </p:sp>
      <p:pic>
        <p:nvPicPr>
          <p:cNvPr id="4" name="Content Placeholder 3" descr="natomas_training_Lrn_Rmv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results</a:t>
            </a:r>
            <a:endParaRPr lang="en-US" dirty="0"/>
          </a:p>
        </p:txBody>
      </p:sp>
      <p:pic>
        <p:nvPicPr>
          <p:cNvPr id="4" name="Content Placeholder 3" descr="natomas_training_Lrn_Rmv_Lr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Extraction contains artifacts</a:t>
            </a:r>
            <a:endParaRPr lang="en-US" dirty="0"/>
          </a:p>
        </p:txBody>
      </p:sp>
      <p:pic>
        <p:nvPicPr>
          <p:cNvPr id="4" name="Content Placeholder 3" descr="natomas_training_Lrn_Rmv_Lrn_Resul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.AFE model</a:t>
            </a:r>
            <a:endParaRPr lang="en-US" dirty="0"/>
          </a:p>
        </p:txBody>
      </p:sp>
      <p:pic>
        <p:nvPicPr>
          <p:cNvPr id="4" name="Content Placeholder 3" descr="pool_setup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111770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added to toolbox</a:t>
            </a:r>
            <a:endParaRPr lang="en-US" dirty="0"/>
          </a:p>
        </p:txBody>
      </p:sp>
      <p:pic>
        <p:nvPicPr>
          <p:cNvPr id="4" name="Content Placeholder 3" descr="added_toolbox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4347" y="1600200"/>
            <a:ext cx="4115306" cy="4525963"/>
          </a:xfrm>
        </p:spPr>
      </p:pic>
    </p:spTree>
    <p:extLst>
      <p:ext uri="{BB962C8B-B14F-4D97-AF65-F5344CB8AC3E}">
        <p14:creationId xmlns:p14="http://schemas.microsoft.com/office/powerpoint/2010/main" val="3804041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Checking model script</a:t>
            </a:r>
            <a:endParaRPr lang="en-US" sz="3600" dirty="0"/>
          </a:p>
        </p:txBody>
      </p:sp>
      <p:pic>
        <p:nvPicPr>
          <p:cNvPr id="4" name="Content Placeholder 3" descr="COMPLETE_feature_analyst_pool_model_af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707803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Running .AFE script. Results were not as good as hoped.</a:t>
            </a:r>
            <a:endParaRPr lang="en-US" dirty="0"/>
          </a:p>
        </p:txBody>
      </p:sp>
      <p:pic>
        <p:nvPicPr>
          <p:cNvPr id="4" name="Content Placeholder 3" descr="run_too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3526964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Lake Feature Extraction</a:t>
            </a:r>
            <a:br>
              <a:rPr lang="en-US" dirty="0" smtClean="0"/>
            </a:br>
            <a:r>
              <a:rPr lang="en-US" dirty="0" smtClean="0"/>
              <a:t>Training sites</a:t>
            </a:r>
            <a:endParaRPr lang="en-US" dirty="0"/>
          </a:p>
        </p:txBody>
      </p:sp>
      <p:pic>
        <p:nvPicPr>
          <p:cNvPr id="4" name="Content Placeholder 3" descr="training_polygon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2003713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Lake training sites were not well selected</a:t>
            </a:r>
            <a:endParaRPr lang="en-US" sz="3600" dirty="0"/>
          </a:p>
        </p:txBody>
      </p:sp>
      <p:pic>
        <p:nvPicPr>
          <p:cNvPr id="4" name="Content Placeholder 3" descr="identify_lake_definitionquery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2669856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another training polygon</a:t>
            </a:r>
            <a:endParaRPr lang="en-US" dirty="0"/>
          </a:p>
        </p:txBody>
      </p:sp>
      <p:pic>
        <p:nvPicPr>
          <p:cNvPr id="4" name="Content Placeholder 3" descr="training_3_polygon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181885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Hole disappears but many false positives. Is there another way to extract the feature?</a:t>
            </a:r>
            <a:endParaRPr lang="en-US" sz="3200" dirty="0"/>
          </a:p>
        </p:txBody>
      </p:sp>
      <p:pic>
        <p:nvPicPr>
          <p:cNvPr id="4" name="Content Placeholder 3" descr="training_3_polygons_resul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2417160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another approach</a:t>
            </a:r>
            <a:endParaRPr lang="en-US" dirty="0"/>
          </a:p>
        </p:txBody>
      </p:sp>
      <p:pic>
        <p:nvPicPr>
          <p:cNvPr id="4" name="Content Placeholder 3" descr="identify_lak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1783615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feature class</a:t>
            </a:r>
            <a:endParaRPr lang="en-US" dirty="0"/>
          </a:p>
        </p:txBody>
      </p:sp>
      <p:pic>
        <p:nvPicPr>
          <p:cNvPr id="4" name="Content Placeholder 3" descr="lak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1802159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Edited out vertices to fill hole</a:t>
            </a:r>
            <a:endParaRPr lang="en-US" dirty="0"/>
          </a:p>
        </p:txBody>
      </p:sp>
      <p:pic>
        <p:nvPicPr>
          <p:cNvPr id="4" name="Content Placeholder 3" descr="edited_lak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392012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Conclusion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Feature Analyst is a great product</a:t>
            </a:r>
          </a:p>
          <a:p>
            <a:r>
              <a:rPr lang="en-US" dirty="0" smtClean="0"/>
              <a:t>Works to extract feature classes</a:t>
            </a:r>
          </a:p>
          <a:p>
            <a:r>
              <a:rPr lang="en-US" dirty="0" smtClean="0"/>
              <a:t>Creates model scripts (.AFE) for reuse</a:t>
            </a:r>
          </a:p>
          <a:p>
            <a:r>
              <a:rPr lang="en-US" dirty="0" smtClean="0"/>
              <a:t>Difficult to master – serious learning curve</a:t>
            </a:r>
          </a:p>
          <a:p>
            <a:r>
              <a:rPr lang="en-US" dirty="0" smtClean="0"/>
              <a:t>Easy to work with and get results</a:t>
            </a:r>
          </a:p>
          <a:p>
            <a:r>
              <a:rPr lang="en-US" dirty="0" smtClean="0"/>
              <a:t>Tutorials are helpful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20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References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Feature Analyst Tutorials for versions 4.2 and 5.0</a:t>
            </a:r>
          </a:p>
          <a:p>
            <a:r>
              <a:rPr lang="en-US" u="sng" dirty="0">
                <a:hlinkClick r:id="rId3"/>
              </a:rPr>
              <a:t>http://proceedings.esri.com/library/userconf/proc02/pap0924/p0924.htm</a:t>
            </a:r>
            <a:endParaRPr lang="en-US" dirty="0"/>
          </a:p>
          <a:p>
            <a:r>
              <a:rPr lang="en-US" u="sng" dirty="0">
                <a:hlinkClick r:id="rId4"/>
              </a:rPr>
              <a:t>http://www.featureanalyst.com/feature_analyst/publications/success/AFE-Ecog-FA.pdf</a:t>
            </a:r>
            <a:endParaRPr lang="en-US" dirty="0"/>
          </a:p>
          <a:p>
            <a:r>
              <a:rPr lang="en-US" u="sng" dirty="0">
                <a:hlinkClick r:id="rId5"/>
              </a:rPr>
              <a:t>http://www.vls-inc.com/feature_analyst/publications/reviews/obrien_asprs.pdf</a:t>
            </a:r>
            <a:endParaRPr lang="en-US" dirty="0"/>
          </a:p>
          <a:p>
            <a:r>
              <a:rPr lang="en-US" u="sng" dirty="0">
                <a:hlinkClick r:id="rId6"/>
              </a:rPr>
              <a:t>http://www.jenningsplanet.com/fileadmin/uploads/nj/StudentProjects/Geog342_Spring2010/JSmith_presentation.pdf</a:t>
            </a:r>
            <a:endParaRPr lang="en-US" dirty="0"/>
          </a:p>
          <a:p>
            <a:r>
              <a:rPr lang="en-US" u="sng" dirty="0">
                <a:hlinkClick r:id="rId7"/>
              </a:rPr>
              <a:t>http://www.jenningsplanet.com/fileadmin/uploads/nj/StudentProjects/Geog342_Spring2010/JSmith_paper.pdf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86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276</Words>
  <Application>Microsoft Office PowerPoint</Application>
  <PresentationFormat>On-screen Show (4:3)</PresentationFormat>
  <Paragraphs>93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Experimenting with Feature Analyst 5.0</vt:lpstr>
      <vt:lpstr>Project preparation</vt:lpstr>
      <vt:lpstr>Preview image data</vt:lpstr>
      <vt:lpstr>Would additional data be useful?</vt:lpstr>
      <vt:lpstr>Create a polygon training feature</vt:lpstr>
      <vt:lpstr>Results of supervised learning</vt:lpstr>
      <vt:lpstr>Need to continue digitizing feature</vt:lpstr>
      <vt:lpstr>Tennis courts are coming together</vt:lpstr>
      <vt:lpstr>Can I extract swimming pools?</vt:lpstr>
      <vt:lpstr>First pass reveals many polygons</vt:lpstr>
      <vt:lpstr>Remove false positives</vt:lpstr>
      <vt:lpstr>Improved results</vt:lpstr>
      <vt:lpstr>Extraction contains artifacts</vt:lpstr>
      <vt:lpstr>Complete .AFE model</vt:lpstr>
      <vt:lpstr>Model added to toolbox</vt:lpstr>
      <vt:lpstr>Checking model script</vt:lpstr>
      <vt:lpstr>Running .AFE script. Results were not as good as hoped.</vt:lpstr>
      <vt:lpstr>Lake Feature Extraction Training sites</vt:lpstr>
      <vt:lpstr>Lake training sites were not well selected</vt:lpstr>
      <vt:lpstr>Add another training polygon</vt:lpstr>
      <vt:lpstr>Hole disappears but many false positives. Is there another way to extract the feature?</vt:lpstr>
      <vt:lpstr>Try another approach</vt:lpstr>
      <vt:lpstr>Export feature class</vt:lpstr>
      <vt:lpstr>Edited out vertices to fill hole</vt:lpstr>
      <vt:lpstr>Conclusion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Experimenting with Feature Analyst 5.0</dc:title>
  <dc:creator>me</dc:creator>
  <cp:lastModifiedBy>Nathan Jennings</cp:lastModifiedBy>
  <cp:revision>4</cp:revision>
  <dcterms:created xsi:type="dcterms:W3CDTF">2012-01-01T18:17:34Z</dcterms:created>
  <dcterms:modified xsi:type="dcterms:W3CDTF">2012-01-04T03:02:04Z</dcterms:modified>
</cp:coreProperties>
</file>