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0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301" r:id="rId14"/>
    <p:sldId id="266" r:id="rId15"/>
    <p:sldId id="267" r:id="rId16"/>
    <p:sldId id="302" r:id="rId17"/>
    <p:sldId id="268" r:id="rId18"/>
    <p:sldId id="269" r:id="rId19"/>
    <p:sldId id="270" r:id="rId20"/>
    <p:sldId id="303" r:id="rId21"/>
    <p:sldId id="271" r:id="rId22"/>
    <p:sldId id="272" r:id="rId23"/>
    <p:sldId id="273" r:id="rId24"/>
    <p:sldId id="274" r:id="rId25"/>
    <p:sldId id="275" r:id="rId26"/>
    <p:sldId id="304" r:id="rId27"/>
    <p:sldId id="276" r:id="rId28"/>
    <p:sldId id="277" r:id="rId29"/>
    <p:sldId id="278" r:id="rId30"/>
    <p:sldId id="279" r:id="rId31"/>
    <p:sldId id="305" r:id="rId32"/>
    <p:sldId id="280" r:id="rId33"/>
    <p:sldId id="281" r:id="rId34"/>
    <p:sldId id="282" r:id="rId35"/>
    <p:sldId id="283" r:id="rId36"/>
    <p:sldId id="284" r:id="rId37"/>
    <p:sldId id="306" r:id="rId38"/>
    <p:sldId id="285" r:id="rId39"/>
    <p:sldId id="286" r:id="rId40"/>
    <p:sldId id="287" r:id="rId41"/>
    <p:sldId id="288" r:id="rId42"/>
    <p:sldId id="307" r:id="rId43"/>
    <p:sldId id="289" r:id="rId44"/>
    <p:sldId id="290" r:id="rId45"/>
    <p:sldId id="291" r:id="rId46"/>
    <p:sldId id="292" r:id="rId47"/>
    <p:sldId id="293" r:id="rId48"/>
    <p:sldId id="294" r:id="rId49"/>
    <p:sldId id="308" r:id="rId50"/>
    <p:sldId id="295" r:id="rId51"/>
    <p:sldId id="296" r:id="rId52"/>
    <p:sldId id="297" r:id="rId53"/>
    <p:sldId id="298" r:id="rId5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FE1FA1-017E-4824-88E3-8944FFE2047B}">
          <p14:sldIdLst>
            <p14:sldId id="256"/>
            <p14:sldId id="309"/>
            <p14:sldId id="300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301"/>
            <p14:sldId id="266"/>
            <p14:sldId id="267"/>
            <p14:sldId id="302"/>
            <p14:sldId id="268"/>
            <p14:sldId id="269"/>
            <p14:sldId id="270"/>
            <p14:sldId id="303"/>
            <p14:sldId id="271"/>
            <p14:sldId id="272"/>
            <p14:sldId id="273"/>
            <p14:sldId id="274"/>
            <p14:sldId id="275"/>
            <p14:sldId id="304"/>
            <p14:sldId id="276"/>
            <p14:sldId id="277"/>
            <p14:sldId id="278"/>
            <p14:sldId id="279"/>
            <p14:sldId id="305"/>
            <p14:sldId id="280"/>
            <p14:sldId id="281"/>
            <p14:sldId id="282"/>
            <p14:sldId id="283"/>
            <p14:sldId id="284"/>
            <p14:sldId id="306"/>
            <p14:sldId id="285"/>
            <p14:sldId id="286"/>
            <p14:sldId id="287"/>
            <p14:sldId id="288"/>
            <p14:sldId id="307"/>
            <p14:sldId id="289"/>
            <p14:sldId id="290"/>
            <p14:sldId id="291"/>
          </p14:sldIdLst>
        </p14:section>
        <p14:section name="Untitled Section" id="{AC8D36DB-21F9-4C7A-BBC5-57E93B4E1037}">
          <p14:sldIdLst>
            <p14:sldId id="292"/>
            <p14:sldId id="293"/>
            <p14:sldId id="294"/>
            <p14:sldId id="308"/>
            <p14:sldId id="295"/>
            <p14:sldId id="296"/>
            <p14:sldId id="297"/>
            <p14:sldId id="29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62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0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9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3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2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4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23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8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06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9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FE695-FB28-4AAF-B159-5470E187EBCD}" type="datetimeFigureOut">
              <a:rPr lang="en-US" smtClean="0"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03419-F506-4991-B133-D5C78AB54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1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35175"/>
            <a:ext cx="7772400" cy="1470025"/>
          </a:xfrm>
        </p:spPr>
        <p:txBody>
          <a:bodyPr/>
          <a:lstStyle/>
          <a:p>
            <a:r>
              <a:rPr lang="en-US" dirty="0" smtClean="0"/>
              <a:t>A Brief Interlude Into </a:t>
            </a:r>
            <a:r>
              <a:rPr lang="en-US" dirty="0" err="1" smtClean="0"/>
              <a:t>Opticks</a:t>
            </a:r>
            <a:r>
              <a:rPr lang="en-US" smtClean="0"/>
              <a:t/>
            </a:r>
            <a:br>
              <a:rPr lang="en-US" smtClean="0"/>
            </a:br>
            <a:r>
              <a:rPr lang="en-US" sz="2800" smtClean="0"/>
              <a:t>version 4.9.1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1628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by Bryan Goodrich</a:t>
            </a:r>
          </a:p>
          <a:p>
            <a:r>
              <a:rPr lang="en-US" dirty="0" smtClean="0"/>
              <a:t>Geography 342 – Remote Sensing – Fall 2012</a:t>
            </a:r>
          </a:p>
          <a:p>
            <a:r>
              <a:rPr lang="en-US" dirty="0" smtClean="0"/>
              <a:t>with Nate Jennings</a:t>
            </a:r>
          </a:p>
        </p:txBody>
      </p:sp>
    </p:spTree>
    <p:extLst>
      <p:ext uri="{BB962C8B-B14F-4D97-AF65-F5344CB8AC3E}">
        <p14:creationId xmlns:p14="http://schemas.microsoft.com/office/powerpoint/2010/main" val="34391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5486399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1. Data Importing</a:t>
            </a:r>
            <a:br>
              <a:rPr lang="en-US" sz="4000" dirty="0" smtClean="0"/>
            </a:br>
            <a:r>
              <a:rPr lang="en-US" sz="4000" dirty="0" smtClean="0"/>
              <a:t>2. Image Properties</a:t>
            </a:r>
            <a:br>
              <a:rPr lang="en-US" sz="4000" dirty="0" smtClean="0"/>
            </a:br>
            <a:r>
              <a:rPr lang="en-US" sz="4000" dirty="0" smtClean="0"/>
              <a:t>3. Image Clipping</a:t>
            </a:r>
            <a:br>
              <a:rPr lang="en-US" sz="4000" dirty="0" smtClean="0"/>
            </a:br>
            <a:r>
              <a:rPr lang="en-US" sz="4000" dirty="0" smtClean="0"/>
              <a:t>4. Image Composition</a:t>
            </a:r>
            <a:br>
              <a:rPr lang="en-US" sz="4000" dirty="0" smtClean="0"/>
            </a:br>
            <a:r>
              <a:rPr lang="en-US" sz="4000" dirty="0" smtClean="0"/>
              <a:t>5. Histograms</a:t>
            </a:r>
            <a:br>
              <a:rPr lang="en-US" sz="4000" dirty="0" smtClean="0"/>
            </a:br>
            <a:r>
              <a:rPr lang="en-US" sz="4000" dirty="0" smtClean="0"/>
              <a:t>6. Band Math</a:t>
            </a:r>
            <a:br>
              <a:rPr lang="en-US" sz="4000" dirty="0" smtClean="0"/>
            </a:br>
            <a:r>
              <a:rPr lang="en-US" sz="4000" dirty="0" smtClean="0"/>
              <a:t>7. Image Classification</a:t>
            </a:r>
            <a:br>
              <a:rPr lang="en-US" sz="4000" dirty="0" smtClean="0"/>
            </a:br>
            <a:r>
              <a:rPr lang="en-US" sz="4000" dirty="0" smtClean="0"/>
              <a:t>8. </a:t>
            </a:r>
            <a:r>
              <a:rPr lang="en-US" sz="4000" dirty="0" err="1" smtClean="0"/>
              <a:t>Opticks</a:t>
            </a:r>
            <a:r>
              <a:rPr lang="en-US" sz="4000" dirty="0" smtClean="0"/>
              <a:t> Wizards</a:t>
            </a:r>
            <a:br>
              <a:rPr lang="en-US" sz="4000" dirty="0" smtClean="0"/>
            </a:br>
            <a:r>
              <a:rPr lang="en-US" sz="4000" dirty="0" smtClean="0"/>
              <a:t>9. Python Scripting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810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TOPICS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544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Data Importing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35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FF-import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" y="0"/>
            <a:ext cx="85026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69971" y="2060576"/>
            <a:ext cx="3352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TIFF IMPORTING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FF-impor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120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-import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" y="0"/>
            <a:ext cx="8521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69971" y="2060576"/>
            <a:ext cx="335280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IMG IMPORTING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2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-import-optio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7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yer-raster-composit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5" y="0"/>
            <a:ext cx="7397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88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yer-raster-composites-band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63" y="0"/>
            <a:ext cx="7354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48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velength-bands-websi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28600" y="3115056"/>
            <a:ext cx="81534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Garamond" pitchFamily="18" charset="0"/>
              </a:rPr>
              <a:t>http://www.opticks.org/confluence/display/opticksDev/Sensor+Wavelength+Definitions</a:t>
            </a:r>
            <a:endParaRPr lang="en-US" sz="1600" b="1" dirty="0">
              <a:solidFill>
                <a:srgbClr val="FF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73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velength-format-websi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" y="0"/>
            <a:ext cx="90122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94506" y="6305490"/>
            <a:ext cx="81534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Garamond" pitchFamily="18" charset="0"/>
              </a:rPr>
              <a:t>http://www.opticks.org/docs/sdk/4.9.0/wavelengthformat.html</a:t>
            </a:r>
            <a:endParaRPr lang="en-US" sz="2000" b="1" dirty="0">
              <a:solidFill>
                <a:srgbClr val="FF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33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-impor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9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Image Properties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it-properti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188"/>
            <a:ext cx="9144000" cy="6396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44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it-properties-dialo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50" y="0"/>
            <a:ext cx="61087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94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 Image Clipping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p-butt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" y="0"/>
            <a:ext cx="8767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50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p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0"/>
            <a:ext cx="64262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20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p-finish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038"/>
            <a:ext cx="9144000" cy="5749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354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4. Image Composition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compositi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738"/>
            <a:ext cx="9144000" cy="4960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5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composition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25" y="0"/>
            <a:ext cx="61023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08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composition-properti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175" y="0"/>
            <a:ext cx="60896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5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composition-expor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0"/>
            <a:ext cx="84756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1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composition-impor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38" y="0"/>
            <a:ext cx="60801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660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5. Histograms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gram-example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gram-example-re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0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gram-example-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625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stogram-example-blu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0"/>
            <a:ext cx="892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9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6. Band Math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-math-ndv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938"/>
            <a:ext cx="9144000" cy="5826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23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-math-ndvi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5275"/>
            <a:ext cx="9144000" cy="3725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3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-math-opti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0"/>
            <a:ext cx="9144000" cy="5840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7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-math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3" y="0"/>
            <a:ext cx="83835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676144" y="4953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Can’t Type It! </a:t>
            </a:r>
            <a:r>
              <a:rPr lang="en-US" sz="3200" b="1" dirty="0" smtClean="0">
                <a:solidFill>
                  <a:srgbClr val="FF0000"/>
                </a:solidFill>
                <a:sym typeface="Wingdings" pitchFamily="2" charset="2"/>
              </a:rPr>
              <a:t></a:t>
            </a:r>
            <a:endParaRPr lang="en-US" sz="32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 flipV="1">
            <a:off x="1981200" y="5245387"/>
            <a:ext cx="694944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8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-math-resul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0"/>
            <a:ext cx="87820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04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7. Image Classification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sification-opti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363"/>
            <a:ext cx="9144000" cy="6135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7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sification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8" y="0"/>
            <a:ext cx="69167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33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sification-result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038"/>
            <a:ext cx="9144000" cy="6002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5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sification-properti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3" y="0"/>
            <a:ext cx="78501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8. </a:t>
            </a:r>
            <a:r>
              <a:rPr lang="en-US" dirty="0" err="1" smtClean="0"/>
              <a:t>Opticks</a:t>
            </a:r>
            <a:r>
              <a:rPr lang="en-US" dirty="0" smtClean="0"/>
              <a:t> Wizards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builder-optio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8" y="0"/>
            <a:ext cx="7373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061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build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38" y="0"/>
            <a:ext cx="55197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3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builder-promp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"/>
            <a:ext cx="9144000" cy="66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00400" y="1143000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Tools</a:t>
            </a:r>
            <a:endParaRPr lang="en-US" sz="44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362200" y="1756321"/>
            <a:ext cx="838200" cy="529679"/>
          </a:xfrm>
          <a:prstGeom prst="straightConnector1">
            <a:avLst/>
          </a:prstGeom>
          <a:ln w="5080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21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builder-prompt-optio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5" y="0"/>
            <a:ext cx="6419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2400" y="1236820"/>
            <a:ext cx="4550664" cy="4924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[MENU NAME]/WIZARD-NAME</a:t>
            </a:r>
            <a:endParaRPr lang="en-US" sz="26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703064" y="1295400"/>
            <a:ext cx="783336" cy="187641"/>
          </a:xfrm>
          <a:prstGeom prst="straightConnector1">
            <a:avLst/>
          </a:prstGeom>
          <a:ln w="5080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28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builder-upda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713" y="0"/>
            <a:ext cx="56149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2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zard-finishe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0575"/>
            <a:ext cx="9144000" cy="5275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614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9. Python Scripting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ython-butt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6850"/>
            <a:ext cx="9144000" cy="3924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799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ython-scripting-window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88" y="0"/>
            <a:ext cx="6753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9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ython-scripting-samp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613"/>
            <a:ext cx="9144000" cy="4422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76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ython-scripting-examp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38" y="0"/>
            <a:ext cx="6029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6200" y="1524000"/>
            <a:ext cx="3733800" cy="23083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Lucida Console" pitchFamily="49" charset="0"/>
              </a:rPr>
              <a:t>import </a:t>
            </a:r>
            <a:r>
              <a:rPr lang="en-US" sz="1600" dirty="0" err="1" smtClean="0">
                <a:latin typeface="Lucida Console" pitchFamily="49" charset="0"/>
              </a:rPr>
              <a:t>opticks</a:t>
            </a:r>
            <a:endParaRPr lang="en-US" sz="1600" dirty="0" smtClean="0">
              <a:latin typeface="Lucida Console" pitchFamily="49" charset="0"/>
            </a:endParaRPr>
          </a:p>
          <a:p>
            <a:r>
              <a:rPr lang="en-US" sz="1600" dirty="0" smtClean="0">
                <a:latin typeface="Lucida Console" pitchFamily="49" charset="0"/>
              </a:rPr>
              <a:t>v  = </a:t>
            </a:r>
            <a:r>
              <a:rPr lang="en-US" sz="1600" dirty="0" err="1" smtClean="0">
                <a:latin typeface="Lucida Console" pitchFamily="49" charset="0"/>
              </a:rPr>
              <a:t>opticks.View</a:t>
            </a:r>
            <a:r>
              <a:rPr lang="en-US" sz="1600" dirty="0" smtClean="0">
                <a:latin typeface="Lucida Console" pitchFamily="49" charset="0"/>
              </a:rPr>
              <a:t>()</a:t>
            </a:r>
          </a:p>
          <a:p>
            <a:r>
              <a:rPr lang="en-US" sz="1600" dirty="0" smtClean="0">
                <a:latin typeface="Lucida Console" pitchFamily="49" charset="0"/>
              </a:rPr>
              <a:t>n  = </a:t>
            </a:r>
            <a:r>
              <a:rPr lang="en-US" sz="1600" dirty="0" err="1" smtClean="0">
                <a:latin typeface="Lucida Console" pitchFamily="49" charset="0"/>
              </a:rPr>
              <a:t>v.get_name</a:t>
            </a:r>
            <a:r>
              <a:rPr lang="en-US" sz="1600" dirty="0" smtClean="0">
                <a:latin typeface="Lucida Console" pitchFamily="49" charset="0"/>
              </a:rPr>
              <a:t>()</a:t>
            </a:r>
          </a:p>
          <a:p>
            <a:r>
              <a:rPr lang="en-US" sz="1600" dirty="0" smtClean="0">
                <a:latin typeface="Lucida Console" pitchFamily="49" charset="0"/>
              </a:rPr>
              <a:t>r  = </a:t>
            </a:r>
            <a:r>
              <a:rPr lang="en-US" sz="1600" dirty="0" err="1" smtClean="0">
                <a:latin typeface="Lucida Console" pitchFamily="49" charset="0"/>
              </a:rPr>
              <a:t>opticks.RasterElement</a:t>
            </a:r>
            <a:r>
              <a:rPr lang="en-US" sz="1600" dirty="0" smtClean="0">
                <a:latin typeface="Lucida Console" pitchFamily="49" charset="0"/>
              </a:rPr>
              <a:t>(n)</a:t>
            </a:r>
          </a:p>
          <a:p>
            <a:r>
              <a:rPr lang="en-US" sz="1600" dirty="0" smtClean="0">
                <a:latin typeface="Lucida Console" pitchFamily="49" charset="0"/>
              </a:rPr>
              <a:t>di = </a:t>
            </a:r>
            <a:r>
              <a:rPr lang="en-US" sz="1600" dirty="0" err="1" smtClean="0">
                <a:latin typeface="Lucida Console" pitchFamily="49" charset="0"/>
              </a:rPr>
              <a:t>opticks.DataInfo</a:t>
            </a:r>
            <a:r>
              <a:rPr lang="en-US" sz="1600" dirty="0" smtClean="0">
                <a:latin typeface="Lucida Console" pitchFamily="49" charset="0"/>
              </a:rPr>
              <a:t>(r)</a:t>
            </a:r>
          </a:p>
          <a:p>
            <a:r>
              <a:rPr lang="en-US" sz="1600" dirty="0" err="1" smtClean="0">
                <a:latin typeface="Lucida Console" pitchFamily="49" charset="0"/>
              </a:rPr>
              <a:t>di.rows</a:t>
            </a:r>
            <a:endParaRPr lang="en-US" sz="1600" dirty="0" smtClean="0">
              <a:latin typeface="Lucida Console" pitchFamily="49" charset="0"/>
            </a:endParaRPr>
          </a:p>
          <a:p>
            <a:r>
              <a:rPr lang="en-US" sz="1600" dirty="0" err="1" smtClean="0">
                <a:latin typeface="Lucida Console" pitchFamily="49" charset="0"/>
              </a:rPr>
              <a:t>di.columns</a:t>
            </a:r>
            <a:endParaRPr lang="en-US" sz="1600" dirty="0" smtClean="0">
              <a:latin typeface="Lucida Console" pitchFamily="49" charset="0"/>
            </a:endParaRPr>
          </a:p>
          <a:p>
            <a:r>
              <a:rPr lang="en-US" sz="1600" dirty="0" err="1" smtClean="0">
                <a:latin typeface="Lucida Console" pitchFamily="49" charset="0"/>
              </a:rPr>
              <a:t>di.bands</a:t>
            </a:r>
            <a:endParaRPr lang="en-US" sz="1600" dirty="0" smtClean="0">
              <a:latin typeface="Lucida Console" pitchFamily="49" charset="0"/>
            </a:endParaRPr>
          </a:p>
          <a:p>
            <a:r>
              <a:rPr lang="en-US" sz="1600" dirty="0" err="1" smtClean="0">
                <a:latin typeface="Lucida Console" pitchFamily="49" charset="0"/>
              </a:rPr>
              <a:t>di.interleave</a:t>
            </a:r>
            <a:endParaRPr lang="en-US" sz="1600" dirty="0" smtClean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1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102</Words>
  <Application>Microsoft Office PowerPoint</Application>
  <PresentationFormat>On-screen Show (4:3)</PresentationFormat>
  <Paragraphs>31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A Brief Interlude Into Opticks version 4.9.1</vt:lpstr>
      <vt:lpstr>1. Data Importing 2. Image Properties 3. Image Clipping 4. Image Composition 5. Histograms 6. Band Math 7. Image Classification 8. Opticks Wizards 9. Python Scripting </vt:lpstr>
      <vt:lpstr>1. Data Importing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Image Properties</vt:lpstr>
      <vt:lpstr>PowerPoint Presentation</vt:lpstr>
      <vt:lpstr>PowerPoint Presentation</vt:lpstr>
      <vt:lpstr>3. Image Clipping</vt:lpstr>
      <vt:lpstr>PowerPoint Presentation</vt:lpstr>
      <vt:lpstr>PowerPoint Presentation</vt:lpstr>
      <vt:lpstr>PowerPoint Presentation</vt:lpstr>
      <vt:lpstr>4. Image Composition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Histograms</vt:lpstr>
      <vt:lpstr>PowerPoint Presentation</vt:lpstr>
      <vt:lpstr>PowerPoint Presentation</vt:lpstr>
      <vt:lpstr>PowerPoint Presentation</vt:lpstr>
      <vt:lpstr>PowerPoint Presentation</vt:lpstr>
      <vt:lpstr>6. Band 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 Image Classification</vt:lpstr>
      <vt:lpstr>PowerPoint Presentation</vt:lpstr>
      <vt:lpstr>PowerPoint Presentation</vt:lpstr>
      <vt:lpstr>PowerPoint Presentation</vt:lpstr>
      <vt:lpstr>PowerPoint Presentation</vt:lpstr>
      <vt:lpstr>8. Opticks Wizards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9. Python Scripting</vt:lpstr>
      <vt:lpstr>PowerPoint Presentation</vt:lpstr>
      <vt:lpstr>PowerPoint Presentation</vt:lpstr>
      <vt:lpstr>PowerPoint Presentation</vt:lpstr>
      <vt:lpstr>PowerPoint Presentation</vt:lpstr>
    </vt:vector>
  </TitlesOfParts>
  <Company>American River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micro</dc:creator>
  <cp:lastModifiedBy>arc</cp:lastModifiedBy>
  <cp:revision>17</cp:revision>
  <dcterms:created xsi:type="dcterms:W3CDTF">2012-12-04T21:10:40Z</dcterms:created>
  <dcterms:modified xsi:type="dcterms:W3CDTF">2012-12-11T02:17:52Z</dcterms:modified>
</cp:coreProperties>
</file>