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7" r:id="rId7"/>
    <p:sldId id="263" r:id="rId8"/>
    <p:sldId id="261" r:id="rId9"/>
    <p:sldId id="262" r:id="rId10"/>
    <p:sldId id="264" r:id="rId11"/>
    <p:sldId id="266" r:id="rId12"/>
    <p:sldId id="265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290" y="-27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BE527-4078-46CF-9D5B-DD6FFC4BB88F}" type="datetimeFigureOut">
              <a:rPr lang="en-US" smtClean="0"/>
              <a:pPr/>
              <a:t>5/16/2012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32156-B936-4C2B-87F3-AD843A6692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BE527-4078-46CF-9D5B-DD6FFC4BB88F}" type="datetimeFigureOut">
              <a:rPr lang="en-US" smtClean="0"/>
              <a:pPr/>
              <a:t>5/16/2012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32156-B936-4C2B-87F3-AD843A6692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BE527-4078-46CF-9D5B-DD6FFC4BB88F}" type="datetimeFigureOut">
              <a:rPr lang="en-US" smtClean="0"/>
              <a:pPr/>
              <a:t>5/16/2012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32156-B936-4C2B-87F3-AD843A6692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BE527-4078-46CF-9D5B-DD6FFC4BB88F}" type="datetimeFigureOut">
              <a:rPr lang="en-US" smtClean="0"/>
              <a:pPr/>
              <a:t>5/16/2012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32156-B936-4C2B-87F3-AD843A6692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BE527-4078-46CF-9D5B-DD6FFC4BB88F}" type="datetimeFigureOut">
              <a:rPr lang="en-US" smtClean="0"/>
              <a:pPr/>
              <a:t>5/16/2012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32156-B936-4C2B-87F3-AD843A6692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BE527-4078-46CF-9D5B-DD6FFC4BB88F}" type="datetimeFigureOut">
              <a:rPr lang="en-US" smtClean="0"/>
              <a:pPr/>
              <a:t>5/16/2012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32156-B936-4C2B-87F3-AD843A6692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BE527-4078-46CF-9D5B-DD6FFC4BB88F}" type="datetimeFigureOut">
              <a:rPr lang="en-US" smtClean="0"/>
              <a:pPr/>
              <a:t>5/16/2012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32156-B936-4C2B-87F3-AD843A6692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BE527-4078-46CF-9D5B-DD6FFC4BB88F}" type="datetimeFigureOut">
              <a:rPr lang="en-US" smtClean="0"/>
              <a:pPr/>
              <a:t>5/16/2012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32156-B936-4C2B-87F3-AD843A6692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BE527-4078-46CF-9D5B-DD6FFC4BB88F}" type="datetimeFigureOut">
              <a:rPr lang="en-US" smtClean="0"/>
              <a:pPr/>
              <a:t>5/16/2012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FF32156-B936-4C2B-87F3-AD843A6692A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BE527-4078-46CF-9D5B-DD6FFC4BB88F}" type="datetimeFigureOut">
              <a:rPr lang="en-US" smtClean="0"/>
              <a:pPr/>
              <a:t>5/16/2012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32156-B936-4C2B-87F3-AD843A6692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BE527-4078-46CF-9D5B-DD6FFC4BB88F}" type="datetimeFigureOut">
              <a:rPr lang="en-US" smtClean="0"/>
              <a:pPr/>
              <a:t>5/16/2012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32156-B936-4C2B-87F3-AD843A6692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2ABE527-4078-46CF-9D5B-DD6FFC4BB88F}" type="datetimeFigureOut">
              <a:rPr lang="en-US" smtClean="0"/>
              <a:pPr/>
              <a:t>5/16/2012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FF32156-B936-4C2B-87F3-AD843A6692A4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docs.python.org/faq/windows.html#how-do-i-run-a-python-program-under-windows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114800"/>
            <a:ext cx="7854696" cy="1752600"/>
          </a:xfrm>
        </p:spPr>
        <p:txBody>
          <a:bodyPr/>
          <a:lstStyle/>
          <a:p>
            <a:pPr algn="ctr"/>
            <a:r>
              <a:rPr lang="en-US" dirty="0" smtClean="0"/>
              <a:t>Geog 375</a:t>
            </a:r>
          </a:p>
          <a:p>
            <a:pPr algn="ctr"/>
            <a:r>
              <a:rPr lang="en-US" dirty="0" smtClean="0"/>
              <a:t>Miguel Garcia</a:t>
            </a:r>
          </a:p>
          <a:p>
            <a:pPr algn="ctr"/>
            <a:r>
              <a:rPr lang="en-US" dirty="0" smtClean="0"/>
              <a:t>May 16, 2012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Python Scripts for Public Works – City of Woodland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762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Purpose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76800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The slowed rate of connectivity in the field for the CCTV inspection crews while using the city’s </a:t>
            </a:r>
            <a:r>
              <a:rPr lang="en-US" dirty="0" err="1" smtClean="0"/>
              <a:t>WiFi</a:t>
            </a:r>
            <a:r>
              <a:rPr lang="en-US" dirty="0" smtClean="0"/>
              <a:t> has prompted the implementation for the feature classes to be copied locally to speed up </a:t>
            </a:r>
            <a:r>
              <a:rPr lang="en-US" dirty="0" err="1" smtClean="0"/>
              <a:t>ArcMap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The CCTV operators must have the most current/correct information on gravity mains and upstream and downstream access points so that the selected mains, which are being selected in </a:t>
            </a:r>
            <a:r>
              <a:rPr lang="en-US" dirty="0" err="1" smtClean="0"/>
              <a:t>ArcMap</a:t>
            </a:r>
            <a:r>
              <a:rPr lang="en-US" dirty="0" smtClean="0"/>
              <a:t>, and then imported into </a:t>
            </a:r>
            <a:r>
              <a:rPr lang="en-US" dirty="0" err="1" smtClean="0"/>
              <a:t>ITPipes</a:t>
            </a:r>
            <a:r>
              <a:rPr lang="en-US" dirty="0" smtClean="0"/>
              <a:t> contains the current attributes and only updates/edits by the operators as they visually inspect the segments of sewer and storm gravity mains.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Python programs to be run on a daily basis from CCTV laptop used in the field to conduct CCTV Inspections of all City Sewer/Storm gravity mains and from the desktop to export the latest information for underground utilities. 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The first script updates the specified Sewer and Storm feature classes from SDE to a file GDB on the network. Specific feature classes in SDE are copied to the file GDB on the network.  </a:t>
            </a:r>
          </a:p>
          <a:p>
            <a:endParaRPr lang="en-US" dirty="0" smtClean="0"/>
          </a:p>
          <a:p>
            <a:r>
              <a:rPr lang="en-US" dirty="0" smtClean="0"/>
              <a:t>The second script which run from the laptop deletes the existing file GDB and then copies the file GDB on the network to locally on the laptop. 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19912"/>
          </a:xfrm>
        </p:spPr>
        <p:txBody>
          <a:bodyPr/>
          <a:lstStyle/>
          <a:p>
            <a:pPr algn="ctr"/>
            <a:r>
              <a:rPr lang="en-US" dirty="0" smtClean="0"/>
              <a:t>Feature Classes on Local GDB</a:t>
            </a:r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 cstate="print"/>
          <a:srcRect r="77313"/>
          <a:stretch>
            <a:fillRect/>
          </a:stretch>
        </p:blipFill>
        <p:spPr bwMode="auto">
          <a:xfrm>
            <a:off x="6324600" y="1828800"/>
            <a:ext cx="1687056" cy="43894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533400" y="2057400"/>
            <a:ext cx="5156155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Initially, the GDB had two</a:t>
            </a:r>
          </a:p>
          <a:p>
            <a:r>
              <a:rPr lang="en-US" dirty="0"/>
              <a:t>f</a:t>
            </a:r>
            <a:r>
              <a:rPr lang="en-US" dirty="0" smtClean="0"/>
              <a:t>eature </a:t>
            </a:r>
            <a:r>
              <a:rPr lang="en-US" dirty="0"/>
              <a:t>d</a:t>
            </a:r>
            <a:r>
              <a:rPr lang="en-US" dirty="0" smtClean="0"/>
              <a:t>atasets (Sewer &amp; Storm), and have since </a:t>
            </a:r>
          </a:p>
          <a:p>
            <a:r>
              <a:rPr lang="en-US" dirty="0"/>
              <a:t>b</a:t>
            </a:r>
            <a:r>
              <a:rPr lang="en-US" dirty="0" smtClean="0"/>
              <a:t>een removed.</a:t>
            </a:r>
          </a:p>
          <a:p>
            <a:endParaRPr lang="en-US" dirty="0"/>
          </a:p>
          <a:p>
            <a:r>
              <a:rPr lang="en-US" dirty="0" smtClean="0"/>
              <a:t>A separate “</a:t>
            </a:r>
            <a:r>
              <a:rPr lang="en-US" dirty="0" err="1" smtClean="0"/>
              <a:t>CCTV_Basemap</a:t>
            </a:r>
            <a:r>
              <a:rPr lang="en-US" dirty="0" smtClean="0"/>
              <a:t> _Data”</a:t>
            </a:r>
          </a:p>
          <a:p>
            <a:r>
              <a:rPr lang="en-US" dirty="0" smtClean="0"/>
              <a:t>GDB which is not part of the script. </a:t>
            </a:r>
          </a:p>
          <a:p>
            <a:endParaRPr lang="en-US" dirty="0"/>
          </a:p>
          <a:p>
            <a:r>
              <a:rPr lang="en-US" dirty="0" smtClean="0"/>
              <a:t>Established a local connection to our data on SDE.</a:t>
            </a:r>
          </a:p>
          <a:p>
            <a:r>
              <a:rPr lang="en-US" dirty="0" smtClean="0"/>
              <a:t>“Vector.sde” which is incorporated into script for </a:t>
            </a:r>
          </a:p>
          <a:p>
            <a:r>
              <a:rPr lang="en-US" dirty="0" smtClean="0"/>
              <a:t>The first part of script running on my desktop.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6751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Establishing the variable for SDE</a:t>
            </a:r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 cstate="print"/>
          <a:srcRect r="29839" b="50768"/>
          <a:stretch>
            <a:fillRect/>
          </a:stretch>
        </p:blipFill>
        <p:spPr bwMode="auto">
          <a:xfrm>
            <a:off x="1828800" y="1752600"/>
            <a:ext cx="5029200" cy="2819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1981200" y="4800600"/>
            <a:ext cx="4572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The search for the correct path to </a:t>
            </a:r>
          </a:p>
          <a:p>
            <a:pPr algn="ctr"/>
            <a:r>
              <a:rPr lang="en-US" dirty="0" smtClean="0"/>
              <a:t>Connect to SDE lead us to do a search </a:t>
            </a:r>
          </a:p>
          <a:p>
            <a:pPr algn="ctr"/>
            <a:r>
              <a:rPr lang="en-US" dirty="0" smtClean="0"/>
              <a:t>For  the SDE connections to incorporate </a:t>
            </a:r>
          </a:p>
          <a:p>
            <a:pPr algn="ctr"/>
            <a:r>
              <a:rPr lang="en-US" dirty="0" smtClean="0"/>
              <a:t>it into the script.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6751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SDE Connection Variable Paths</a:t>
            </a:r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 cstate="print"/>
          <a:srcRect t="46184" r="4957" b="29512"/>
          <a:stretch>
            <a:fillRect/>
          </a:stretch>
        </p:blipFill>
        <p:spPr bwMode="auto">
          <a:xfrm>
            <a:off x="457200" y="2895600"/>
            <a:ext cx="8458200" cy="3200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1295400" y="1752600"/>
            <a:ext cx="647754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The SDE connection from the laptop.</a:t>
            </a:r>
          </a:p>
          <a:p>
            <a:pPr algn="ctr"/>
            <a:r>
              <a:rPr lang="en-US" dirty="0" smtClean="0"/>
              <a:t>Since the script is now split into two parts, this connection is no</a:t>
            </a:r>
          </a:p>
          <a:p>
            <a:pPr algn="ctr"/>
            <a:r>
              <a:rPr lang="en-US" dirty="0" smtClean="0"/>
              <a:t>Longer  needed since it only copies the GDB on the network.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9131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Establish Recognition of Python</a:t>
            </a:r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19600" y="1905000"/>
            <a:ext cx="426793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52400" y="1981200"/>
            <a:ext cx="3954672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computer did not recognize  </a:t>
            </a:r>
          </a:p>
          <a:p>
            <a:r>
              <a:rPr lang="en-US" dirty="0" smtClean="0"/>
              <a:t>Python when attempting to run a </a:t>
            </a:r>
          </a:p>
          <a:p>
            <a:r>
              <a:rPr lang="en-US" dirty="0" smtClean="0"/>
              <a:t>batch file using  the Task Scheduler.</a:t>
            </a:r>
          </a:p>
          <a:p>
            <a:endParaRPr lang="en-US" dirty="0" smtClean="0"/>
          </a:p>
          <a:p>
            <a:r>
              <a:rPr lang="en-US" dirty="0" smtClean="0"/>
              <a:t>Established in the System Variables</a:t>
            </a:r>
          </a:p>
          <a:p>
            <a:r>
              <a:rPr lang="en-US" dirty="0" smtClean="0"/>
              <a:t>The program name and path to the </a:t>
            </a:r>
          </a:p>
          <a:p>
            <a:r>
              <a:rPr lang="en-US" dirty="0" smtClean="0"/>
              <a:t>Python.exe file for  the laptop and my </a:t>
            </a:r>
          </a:p>
          <a:p>
            <a:r>
              <a:rPr lang="en-US" dirty="0" smtClean="0"/>
              <a:t>d</a:t>
            </a:r>
            <a:r>
              <a:rPr lang="en-US" dirty="0" smtClean="0"/>
              <a:t>esktop.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52400" y="5943600"/>
            <a:ext cx="3962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" u="sng" dirty="0" smtClean="0">
                <a:hlinkClick r:id="rId3"/>
              </a:rPr>
              <a:t>http://docs.python.org/faq/windows.html#how-do-i-run-a-python-program-under-windows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6096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Batch File Program on Laptop</a:t>
            </a:r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3429000"/>
            <a:ext cx="4900613" cy="23756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/>
          <p:nvPr/>
        </p:nvPicPr>
        <p:blipFill>
          <a:blip r:embed="rId3" cstate="print"/>
          <a:srcRect r="36667" b="76558"/>
          <a:stretch>
            <a:fillRect/>
          </a:stretch>
        </p:blipFill>
        <p:spPr bwMode="auto">
          <a:xfrm>
            <a:off x="4038600" y="1371600"/>
            <a:ext cx="4343400" cy="12599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533400" y="1524000"/>
            <a:ext cx="31686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Batch file written in Note Pad </a:t>
            </a:r>
          </a:p>
          <a:p>
            <a:pPr algn="ctr"/>
            <a:r>
              <a:rPr lang="en-US" dirty="0" smtClean="0"/>
              <a:t>and renamed “.bat”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486400" y="4191000"/>
            <a:ext cx="356552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The batch file running on the </a:t>
            </a:r>
          </a:p>
          <a:p>
            <a:pPr algn="ctr"/>
            <a:r>
              <a:rPr lang="en-US" dirty="0" smtClean="0"/>
              <a:t>laptop. It takes about 2 minutes to</a:t>
            </a:r>
          </a:p>
          <a:p>
            <a:pPr algn="ctr"/>
            <a:r>
              <a:rPr lang="en-US" dirty="0" smtClean="0"/>
              <a:t>run and closes when completed.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6858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Batch File for Laptop Script</a:t>
            </a:r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 cstate="print"/>
          <a:srcRect r="90" b="74647"/>
          <a:stretch>
            <a:fillRect/>
          </a:stretch>
        </p:blipFill>
        <p:spPr bwMode="auto">
          <a:xfrm>
            <a:off x="990600" y="2438400"/>
            <a:ext cx="7016750" cy="11128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228600" y="4495800"/>
            <a:ext cx="87096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batch file on the laptop and placed in the Start Up folder to have it run every time</a:t>
            </a:r>
          </a:p>
          <a:p>
            <a:pPr algn="ctr"/>
            <a:r>
              <a:rPr lang="en-US" dirty="0"/>
              <a:t>t</a:t>
            </a:r>
            <a:r>
              <a:rPr lang="en-US" dirty="0" smtClean="0"/>
              <a:t>he machine is booted up or logged into. 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6096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Batch File Location </a:t>
            </a:r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2209800"/>
            <a:ext cx="6858000" cy="4038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1447800" y="1676400"/>
            <a:ext cx="62069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Batch file is placed in the Start Up folder on the CCTV laptop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6858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Local File GDB on Laptop</a:t>
            </a:r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 cstate="print"/>
          <a:srcRect t="1049" r="54340"/>
          <a:stretch>
            <a:fillRect/>
          </a:stretch>
        </p:blipFill>
        <p:spPr bwMode="auto">
          <a:xfrm>
            <a:off x="533400" y="1981200"/>
            <a:ext cx="3206750" cy="4343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4038600" y="1981200"/>
            <a:ext cx="476643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The GDB is copied over with the layers to the</a:t>
            </a:r>
          </a:p>
          <a:p>
            <a:pPr algn="ctr"/>
            <a:r>
              <a:rPr lang="en-US" dirty="0" smtClean="0"/>
              <a:t>CCTV laptop, with the same name to preserve </a:t>
            </a:r>
          </a:p>
          <a:p>
            <a:pPr algn="ctr"/>
            <a:r>
              <a:rPr lang="en-US" dirty="0" smtClean="0"/>
              <a:t>data link.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66751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SDE Layers Export to Network GDB</a:t>
            </a:r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752600"/>
            <a:ext cx="4724276" cy="43894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5154703" y="2438400"/>
            <a:ext cx="398929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The first part of the script copies</a:t>
            </a:r>
          </a:p>
          <a:p>
            <a:pPr algn="ctr"/>
            <a:r>
              <a:rPr lang="en-US" dirty="0"/>
              <a:t>t</a:t>
            </a:r>
            <a:r>
              <a:rPr lang="en-US" dirty="0" smtClean="0"/>
              <a:t>he specified sewer and storm layers</a:t>
            </a:r>
          </a:p>
          <a:p>
            <a:pPr algn="ctr"/>
            <a:r>
              <a:rPr lang="en-US" dirty="0"/>
              <a:t>t</a:t>
            </a:r>
            <a:r>
              <a:rPr lang="en-US" dirty="0" smtClean="0"/>
              <a:t>o a file GDB on the network. </a:t>
            </a:r>
          </a:p>
          <a:p>
            <a:endParaRPr lang="en-US" dirty="0"/>
          </a:p>
          <a:p>
            <a:endParaRPr lang="en-US" dirty="0" smtClean="0"/>
          </a:p>
          <a:p>
            <a:pPr algn="ctr"/>
            <a:r>
              <a:rPr lang="en-US" dirty="0" smtClean="0"/>
              <a:t>A query is set to only export only ‘Active’ assets.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9131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Python Script on Laptop </a:t>
            </a:r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5800" y="1905000"/>
            <a:ext cx="4267138" cy="4191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152400" y="1905000"/>
            <a:ext cx="409644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The Second part of the script copies the</a:t>
            </a:r>
          </a:p>
          <a:p>
            <a:pPr algn="ctr"/>
            <a:r>
              <a:rPr lang="en-US" dirty="0" smtClean="0"/>
              <a:t>file GDB on the network to the laptop. </a:t>
            </a:r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No SDE connection needed </a:t>
            </a:r>
          </a:p>
          <a:p>
            <a:pPr algn="ctr"/>
            <a:r>
              <a:rPr lang="en-US" dirty="0" smtClean="0"/>
              <a:t>for this process to run.</a:t>
            </a:r>
            <a:endParaRPr lang="en-US" dirty="0"/>
          </a:p>
        </p:txBody>
      </p:sp>
      <p:pic>
        <p:nvPicPr>
          <p:cNvPr id="6" name="Content Placeholder 3"/>
          <p:cNvPicPr>
            <a:picLocks/>
          </p:cNvPicPr>
          <p:nvPr/>
        </p:nvPicPr>
        <p:blipFill>
          <a:blip r:embed="rId3" cstate="print"/>
          <a:srcRect l="24955" t="18409" r="54340" b="50343"/>
          <a:stretch>
            <a:fillRect/>
          </a:stretch>
        </p:blipFill>
        <p:spPr bwMode="auto">
          <a:xfrm>
            <a:off x="685800" y="3886200"/>
            <a:ext cx="2362200" cy="2133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96</TotalTime>
  <Words>582</Words>
  <Application>Microsoft Office PowerPoint</Application>
  <PresentationFormat>On-screen Show (4:3)</PresentationFormat>
  <Paragraphs>72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Flow</vt:lpstr>
      <vt:lpstr>Python Scripts for Public Works – City of Woodland</vt:lpstr>
      <vt:lpstr>Purpose</vt:lpstr>
      <vt:lpstr>Feature Classes on Local GDB</vt:lpstr>
      <vt:lpstr>Establishing the variable for SDE</vt:lpstr>
      <vt:lpstr>SDE Connection Variable Paths</vt:lpstr>
      <vt:lpstr>Establish Recognition of Python</vt:lpstr>
      <vt:lpstr>Batch File Program on Laptop</vt:lpstr>
      <vt:lpstr>Batch File for Laptop Script</vt:lpstr>
      <vt:lpstr>Batch File Location </vt:lpstr>
      <vt:lpstr>Local File GDB on Laptop</vt:lpstr>
      <vt:lpstr>SDE Layers Export to Network GDB</vt:lpstr>
      <vt:lpstr>Python Script on Laptop </vt:lpstr>
    </vt:vector>
  </TitlesOfParts>
  <Company>City of Woodland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Python Scripts for Public Works – City of Woodland</dc:title>
  <dc:creator>mgarcia</dc:creator>
  <cp:lastModifiedBy>mgarcia</cp:lastModifiedBy>
  <cp:revision>19</cp:revision>
  <dcterms:created xsi:type="dcterms:W3CDTF">2012-05-16T15:22:18Z</dcterms:created>
  <dcterms:modified xsi:type="dcterms:W3CDTF">2012-05-16T17:23:44Z</dcterms:modified>
</cp:coreProperties>
</file>